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3" r:id="rId2"/>
    <p:sldId id="259" r:id="rId3"/>
    <p:sldId id="281" r:id="rId4"/>
    <p:sldId id="295" r:id="rId5"/>
    <p:sldId id="282" r:id="rId6"/>
    <p:sldId id="285" r:id="rId7"/>
    <p:sldId id="286" r:id="rId8"/>
    <p:sldId id="296" r:id="rId9"/>
    <p:sldId id="283" r:id="rId10"/>
    <p:sldId id="300" r:id="rId11"/>
    <p:sldId id="301" r:id="rId12"/>
    <p:sldId id="303" r:id="rId13"/>
    <p:sldId id="298" r:id="rId14"/>
    <p:sldId id="299" r:id="rId15"/>
    <p:sldId id="292" r:id="rId16"/>
    <p:sldId id="304" r:id="rId17"/>
    <p:sldId id="305" r:id="rId18"/>
    <p:sldId id="306" r:id="rId19"/>
    <p:sldId id="307" r:id="rId20"/>
    <p:sldId id="309" r:id="rId21"/>
    <p:sldId id="310" r:id="rId22"/>
    <p:sldId id="287" r:id="rId23"/>
    <p:sldId id="308" r:id="rId24"/>
    <p:sldId id="294" r:id="rId2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9400A79-39E9-4731-9701-794A65805D33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A86EB5-2CA0-4C98-AE99-C4F10FE994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883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DEMOKRASİ VE DEMOKRATİKLEŞME: HALKIN YÖNETİMİ, HALKIN KATILIMI</a:t>
            </a:r>
          </a:p>
          <a:p>
            <a:pPr eaLnBrk="1" hangingPunct="1">
              <a:spcBef>
                <a:spcPct val="0"/>
              </a:spcBef>
            </a:pPr>
            <a:endParaRPr lang="tr-TR" smtClean="0"/>
          </a:p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5363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7297F1-262A-4811-A538-80C0F6AF478A}" type="slidenum">
              <a:rPr lang="tr-TR" smtClean="0"/>
              <a:pPr/>
              <a:t>2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72C0-45DD-4AB0-81E2-5010FEEC575A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DC40-3893-41BD-9A9A-040BDBF3C6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50ECF-CABC-4456-9011-25AC807E1E02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A2A3A-37F2-4039-A1B8-1A888F3474D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A3F19-6D9C-4EC7-8FD8-B1D9576EE0E2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386CE-F922-4F6F-B335-E6F2D68C9F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9C350-6A8B-4FF9-9FC7-C7303CFB81E1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29F8-264B-405B-B367-BFD17E9CA7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58186-517D-49BA-AEBF-C4BF69B2EF4B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01EAF-9043-4237-99A5-93961B2B74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2D1F4-DAF2-4C7D-8CA1-92B907F7510D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32B78-ACC7-42F6-9E9F-C2D862DA4A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811D2-1FB4-4A80-88AD-B7D5D76DAB96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BA87B-761B-4A94-86BC-ED5D3AE7B5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07A7-7309-48F2-A769-B453133AB968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4CF5-C160-4E97-98E2-213E9624F3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2BA5-D403-41C6-800B-0DA565A78860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6011B-C6E4-4F6D-9B85-3A560F24A2A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120A5-4C5A-4A4C-A641-A4C045A95EE3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28B58-EE14-4358-929E-6C6C5C2142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5A7F1-29A7-4A1F-880D-4A941CCF0DA6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42AE1-D670-4DD9-BB23-7A56C1230F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BF7AE6-74DC-4D7F-89D8-58A733BD7C6B}" type="datetimeFigureOut">
              <a:rPr lang="tr-TR"/>
              <a:pPr>
                <a:defRPr/>
              </a:pPr>
              <a:t>01.08.2013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04A9BD-2974-48D4-8ED2-A44429FCBA9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enginkaradag@ogu.edu.tr" TargetMode="External"/><Relationship Id="rId2" Type="http://schemas.openxmlformats.org/officeDocument/2006/relationships/hyperlink" Target="mailto:aypaya@yahoo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lidombayci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err="1" smtClean="0">
                <a:solidFill>
                  <a:srgbClr val="FF0000"/>
                </a:solidFill>
              </a:rPr>
              <a:t>Andragojinin</a:t>
            </a:r>
            <a:r>
              <a:rPr lang="tr-TR" sz="4000" b="1" dirty="0" smtClean="0">
                <a:solidFill>
                  <a:srgbClr val="FF0000"/>
                </a:solidFill>
              </a:rPr>
              <a:t> Temel İlkeleri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Yetişkin </a:t>
            </a:r>
            <a:r>
              <a:rPr lang="tr-TR" sz="2400" dirty="0" smtClean="0">
                <a:solidFill>
                  <a:schemeClr val="tx2"/>
                </a:solidFill>
              </a:rPr>
              <a:t>motivasyonu ve </a:t>
            </a:r>
            <a:r>
              <a:rPr lang="tr-TR" sz="2400" dirty="0">
                <a:solidFill>
                  <a:schemeClr val="tx2"/>
                </a:solidFill>
              </a:rPr>
              <a:t>başarılı olması için eğitimin amaç ve hedeflerini bilmelidir. 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Yetişkin öğrenme sürecine katılmalıdır. 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Öğretim yetişkinin sosyal rollerini ve yeteneklerini geliştirici olmalıdır.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Öğrenme için olumlu eğitim ortamı hazırlanmalıdır. 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Çeşitli öğretim yöntem ve teknikleri kullanılmalıdır.</a:t>
            </a:r>
          </a:p>
          <a:p>
            <a:pPr marL="0" lvl="1" indent="0">
              <a:lnSpc>
                <a:spcPct val="90000"/>
              </a:lnSpc>
              <a:buNone/>
            </a:pP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715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err="1" smtClean="0">
                <a:solidFill>
                  <a:srgbClr val="FF0000"/>
                </a:solidFill>
              </a:rPr>
              <a:t>Andragojinin</a:t>
            </a:r>
            <a:r>
              <a:rPr lang="tr-TR" sz="4000" b="1" dirty="0" smtClean="0">
                <a:solidFill>
                  <a:srgbClr val="FF0000"/>
                </a:solidFill>
              </a:rPr>
              <a:t> Temel İlkeleri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Öğrenme </a:t>
            </a:r>
            <a:r>
              <a:rPr lang="tr-TR" sz="2400" dirty="0">
                <a:solidFill>
                  <a:schemeClr val="tx2"/>
                </a:solidFill>
              </a:rPr>
              <a:t>için yeterli zaman verilmelidir. 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Yetişkinin </a:t>
            </a:r>
            <a:r>
              <a:rPr lang="tr-TR" sz="2400" dirty="0">
                <a:solidFill>
                  <a:schemeClr val="tx2"/>
                </a:solidFill>
              </a:rPr>
              <a:t>deneyimleri öğrenme kaynağıdır. Geçmiş deneyimlerin öğrenmeyi etkilediği göz önünde tutulmalı ve yeni öğrenilenler, eskilerle bütünleştirilmelidir.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Öğrenilecek </a:t>
            </a:r>
            <a:r>
              <a:rPr lang="tr-TR" sz="2400" dirty="0">
                <a:solidFill>
                  <a:schemeClr val="tx2"/>
                </a:solidFill>
              </a:rPr>
              <a:t>konunun ayrıntısı </a:t>
            </a:r>
            <a:r>
              <a:rPr lang="tr-TR" sz="2400" dirty="0" err="1">
                <a:solidFill>
                  <a:schemeClr val="tx2"/>
                </a:solidFill>
              </a:rPr>
              <a:t>yapısallaştırılmalıdır</a:t>
            </a:r>
            <a:r>
              <a:rPr lang="tr-TR" sz="2400" dirty="0">
                <a:solidFill>
                  <a:schemeClr val="tx2"/>
                </a:solidFill>
              </a:rPr>
              <a:t>. Bilgiler basitten karmaşığa gitmeli ve kavrayarak öğrenme sağlanmalıdır. 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Öğrenilenler </a:t>
            </a:r>
            <a:r>
              <a:rPr lang="tr-TR" sz="2400" dirty="0">
                <a:solidFill>
                  <a:schemeClr val="tx2"/>
                </a:solidFill>
              </a:rPr>
              <a:t>arasındaki bağlantının yetişkin tarafından keşfedilmesi sağlanarak ve uygulama ile; öğrenmenin kalıcılığı ve farklı alanlara aktarılabilmesi, gerçekleştirilmelidir. </a:t>
            </a:r>
          </a:p>
          <a:p>
            <a:pPr marL="0" lvl="1" indent="0">
              <a:lnSpc>
                <a:spcPct val="90000"/>
              </a:lnSpc>
              <a:buNone/>
            </a:pP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62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err="1" smtClean="0">
                <a:solidFill>
                  <a:srgbClr val="FF0000"/>
                </a:solidFill>
              </a:rPr>
              <a:t>Andragojinin</a:t>
            </a:r>
            <a:r>
              <a:rPr lang="tr-TR" sz="4000" b="1" dirty="0" smtClean="0">
                <a:solidFill>
                  <a:srgbClr val="FF0000"/>
                </a:solidFill>
              </a:rPr>
              <a:t> Temel İlkeleri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Öğrenme </a:t>
            </a:r>
            <a:r>
              <a:rPr lang="tr-TR" sz="2400" dirty="0">
                <a:solidFill>
                  <a:schemeClr val="tx2"/>
                </a:solidFill>
              </a:rPr>
              <a:t>sonunda geri bildirimle doğru ve yanlışlar verilerek, öğrenmede olumlu tutum geliştirilmelidir. 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Sürekli </a:t>
            </a:r>
            <a:r>
              <a:rPr lang="tr-TR" sz="2400" dirty="0">
                <a:solidFill>
                  <a:schemeClr val="tx2"/>
                </a:solidFill>
              </a:rPr>
              <a:t>değerlendirme ve kendi kendini değerlendirme ile öğrenme arttırılmalıdır. 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Yetişkinin </a:t>
            </a:r>
            <a:r>
              <a:rPr lang="tr-TR" sz="2400" dirty="0">
                <a:solidFill>
                  <a:schemeClr val="tx2"/>
                </a:solidFill>
              </a:rPr>
              <a:t>eğitim programı işlevsel ve dinamik olmalıdır. Bireyin ve toplumun değişen gereksinimlerine göre sürekli şekillendirilmelidir.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Yetişkin </a:t>
            </a:r>
            <a:r>
              <a:rPr lang="tr-TR" sz="2400" dirty="0">
                <a:solidFill>
                  <a:schemeClr val="tx2"/>
                </a:solidFill>
              </a:rPr>
              <a:t>öğrenme engelleri olan, olumsuz eğitim ortamı, ilgi duymama, uyumsuzluk, kendisine yararlı olacağına inanmama, öğrenme hızını zorlama, sosyal statü ve görünüşünü uygun bulmama, korkma, bunalma, öfke, korku ve baskı; akılda tutulmalıdır. </a:t>
            </a:r>
          </a:p>
          <a:p>
            <a:pPr marL="0" lvl="1" indent="0">
              <a:lnSpc>
                <a:spcPct val="90000"/>
              </a:lnSpc>
              <a:buNone/>
            </a:pP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056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Yetişkinler Öğrenme Sürecind</a:t>
            </a:r>
            <a:r>
              <a:rPr lang="tr-TR" sz="4000" b="1" dirty="0" smtClean="0">
                <a:solidFill>
                  <a:srgbClr val="FF0000"/>
                </a:solidFill>
              </a:rPr>
              <a:t>e Ne İsterler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Eğitimin kendi konularıyla bağlantılı olmasını isterler.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 Eğitim kendi konularıyla ilgiliyse öğrenmeye </a:t>
            </a:r>
            <a:r>
              <a:rPr lang="tr-TR" sz="2400" dirty="0" smtClean="0">
                <a:solidFill>
                  <a:schemeClr val="tx2"/>
                </a:solidFill>
              </a:rPr>
              <a:t>hevesli </a:t>
            </a:r>
            <a:r>
              <a:rPr lang="tr-TR" sz="2400" dirty="0">
                <a:solidFill>
                  <a:schemeClr val="tx2"/>
                </a:solidFill>
              </a:rPr>
              <a:t>olurlar.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 Eğitime aktif olarak katılmak isterler. 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 Eğitimde değişiklik / çeşitlilik isterler. 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 Olumlu geribildirim verilmesini isterler. </a:t>
            </a:r>
            <a:endParaRPr lang="tr-TR" sz="2400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tr-TR" sz="11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tr-TR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702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Yetişkinler Öğrenme Sürecind</a:t>
            </a:r>
            <a:r>
              <a:rPr lang="tr-TR" sz="4000" b="1" dirty="0" smtClean="0">
                <a:solidFill>
                  <a:srgbClr val="FF0000"/>
                </a:solidFill>
              </a:rPr>
              <a:t>e Ne İsterler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Kişisel </a:t>
            </a:r>
            <a:r>
              <a:rPr lang="tr-TR" sz="2400" dirty="0">
                <a:solidFill>
                  <a:schemeClr val="tx2"/>
                </a:solidFill>
              </a:rPr>
              <a:t>kaygıları vardır ve güvenli bir ortama </a:t>
            </a:r>
            <a:r>
              <a:rPr lang="tr-TR" sz="2400" dirty="0" smtClean="0">
                <a:solidFill>
                  <a:schemeClr val="tx2"/>
                </a:solidFill>
              </a:rPr>
              <a:t>gereksinim </a:t>
            </a:r>
            <a:r>
              <a:rPr lang="tr-TR" sz="2400" dirty="0">
                <a:solidFill>
                  <a:schemeClr val="tx2"/>
                </a:solidFill>
              </a:rPr>
              <a:t>duyarlar. 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 Özgün birer birey olarak görülmek isterler. 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 Özgüvenlerinin korunmasını isterler. 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 Beklenti düzeyleri yüksektir. 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 Bireysel gereksinimleri göz önüne alınmalıdır.</a:t>
            </a:r>
          </a:p>
          <a:p>
            <a:pPr lvl="1">
              <a:buFont typeface="Wingdings" pitchFamily="2" charset="2"/>
              <a:buChar char="§"/>
            </a:pPr>
            <a:endParaRPr lang="tr-TR" sz="2400" dirty="0">
              <a:solidFill>
                <a:schemeClr val="tx2"/>
              </a:solidFill>
            </a:endParaRPr>
          </a:p>
          <a:p>
            <a:pPr>
              <a:buNone/>
            </a:pPr>
            <a:endParaRPr lang="tr-TR" sz="11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tr-TR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98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Yetişkin </a:t>
            </a:r>
            <a:r>
              <a:rPr lang="tr-TR" sz="4000" b="1" dirty="0" smtClean="0">
                <a:solidFill>
                  <a:srgbClr val="FF0000"/>
                </a:solidFill>
              </a:rPr>
              <a:t>Öğrenimi: </a:t>
            </a:r>
            <a:r>
              <a:rPr lang="tr-TR" sz="4000" b="1" dirty="0">
                <a:solidFill>
                  <a:srgbClr val="FF0000"/>
                </a:solidFill>
              </a:rPr>
              <a:t>Genel Bir Bakış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Öznel yönlendirmeli öğrenimi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Deneyimsel öğrenimi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Eleştirel yansıtmayı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Öğrenmeyi öğrenimi </a:t>
            </a:r>
            <a:endParaRPr lang="tr-TR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Yetişkin </a:t>
            </a:r>
            <a:r>
              <a:rPr lang="tr-TR" sz="4000" b="1" dirty="0" smtClean="0">
                <a:solidFill>
                  <a:srgbClr val="FF0000"/>
                </a:solidFill>
              </a:rPr>
              <a:t>Öğrenimi: </a:t>
            </a:r>
            <a:br>
              <a:rPr lang="tr-TR" sz="40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Öznel </a:t>
            </a:r>
            <a:r>
              <a:rPr lang="tr-TR" sz="2800" b="1" dirty="0">
                <a:solidFill>
                  <a:srgbClr val="FF0000"/>
                </a:solidFill>
              </a:rPr>
              <a:t>Yönlendirmeli Öğrenim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dirty="0">
                <a:solidFill>
                  <a:schemeClr val="tx2"/>
                </a:solidFill>
              </a:rPr>
              <a:t>Öznel yönlendirmeli öğrenim yetişkinlerin kendi öğrenme süreçlerini, özellikle kendilerine nasıl öğrenme hedefleri koyduklarını, uygun kaynakları nasıl bulduklarını, hangi yöntemle öğreneceklerine karar verdiklerini ve ilerleyişlerini değerlendirmelerini incelemektedir.</a:t>
            </a:r>
            <a:endParaRPr lang="tr-T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582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Yetişkin </a:t>
            </a:r>
            <a:r>
              <a:rPr lang="tr-TR" sz="4000" b="1" dirty="0" smtClean="0">
                <a:solidFill>
                  <a:srgbClr val="FF0000"/>
                </a:solidFill>
              </a:rPr>
              <a:t>Öğrenimi: </a:t>
            </a:r>
            <a:br>
              <a:rPr lang="tr-TR" sz="40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Eleştirel Yansıtma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Eleştirel </a:t>
            </a:r>
            <a:r>
              <a:rPr lang="tr-TR" sz="2400" dirty="0">
                <a:solidFill>
                  <a:schemeClr val="tx2"/>
                </a:solidFill>
              </a:rPr>
              <a:t>yansıtma üç ilişkili işlem üzerine yoğunlaşır; </a:t>
            </a:r>
            <a:endParaRPr lang="tr-TR" sz="2400" dirty="0" smtClean="0">
              <a:solidFill>
                <a:schemeClr val="tx2"/>
              </a:solidFill>
            </a:endParaRPr>
          </a:p>
          <a:p>
            <a:pPr marL="914400" lvl="1" indent="-457200">
              <a:lnSpc>
                <a:spcPct val="90000"/>
              </a:lnSpc>
              <a:buAutoNum type="arabicParenBoth"/>
            </a:pPr>
            <a:r>
              <a:rPr lang="tr-TR" sz="2400" dirty="0" smtClean="0">
                <a:solidFill>
                  <a:schemeClr val="tx2"/>
                </a:solidFill>
              </a:rPr>
              <a:t>o </a:t>
            </a:r>
            <a:r>
              <a:rPr lang="tr-TR" sz="2400" dirty="0">
                <a:solidFill>
                  <a:schemeClr val="tx2"/>
                </a:solidFill>
              </a:rPr>
              <a:t>ana kadar ortak bilgi olarak eleştirisiz kabul gören varsayımı sorgulayıp yeniden yerleştirme veya yeni bir çerçeveye büründürme işlemi, </a:t>
            </a:r>
            <a:endParaRPr lang="tr-TR" sz="2400" dirty="0" smtClean="0">
              <a:solidFill>
                <a:schemeClr val="tx2"/>
              </a:solidFill>
            </a:endParaRPr>
          </a:p>
          <a:p>
            <a:pPr marL="914400" lvl="1" indent="-457200">
              <a:lnSpc>
                <a:spcPct val="90000"/>
              </a:lnSpc>
              <a:buAutoNum type="arabicParenBoth"/>
            </a:pPr>
            <a:r>
              <a:rPr lang="tr-TR" sz="2400" dirty="0" smtClean="0">
                <a:solidFill>
                  <a:schemeClr val="tx2"/>
                </a:solidFill>
              </a:rPr>
              <a:t>kesin </a:t>
            </a:r>
            <a:r>
              <a:rPr lang="tr-TR" sz="2400" dirty="0">
                <a:solidFill>
                  <a:schemeClr val="tx2"/>
                </a:solidFill>
              </a:rPr>
              <a:t>olarak kabul edilen fikirler, eylemler, </a:t>
            </a:r>
            <a:r>
              <a:rPr lang="tr-TR" sz="2400" dirty="0" err="1">
                <a:solidFill>
                  <a:schemeClr val="tx2"/>
                </a:solidFill>
              </a:rPr>
              <a:t>nedenlendirme</a:t>
            </a:r>
            <a:r>
              <a:rPr lang="tr-TR" sz="2400" dirty="0">
                <a:solidFill>
                  <a:schemeClr val="tx2"/>
                </a:solidFill>
              </a:rPr>
              <a:t> formları ve ideolojiler için yetişkinlerin alternatif perspektif takınmaları işlemi ve </a:t>
            </a:r>
            <a:endParaRPr lang="tr-TR" sz="2400" dirty="0" smtClean="0">
              <a:solidFill>
                <a:schemeClr val="tx2"/>
              </a:solidFill>
            </a:endParaRPr>
          </a:p>
          <a:p>
            <a:pPr marL="914400" lvl="1" indent="-457200">
              <a:lnSpc>
                <a:spcPct val="90000"/>
              </a:lnSpc>
              <a:buAutoNum type="arabicParenBoth"/>
            </a:pPr>
            <a:r>
              <a:rPr lang="tr-TR" sz="2400" dirty="0" smtClean="0">
                <a:solidFill>
                  <a:schemeClr val="tx2"/>
                </a:solidFill>
              </a:rPr>
              <a:t>yetişkinlerin </a:t>
            </a:r>
            <a:r>
              <a:rPr lang="tr-TR" sz="2400" dirty="0">
                <a:solidFill>
                  <a:schemeClr val="tx2"/>
                </a:solidFill>
              </a:rPr>
              <a:t>baskın kültür değerlerinin görüş hegemonyasını fark ettikleri ve dünyanın ‘doğal’ halinin öz-ispatlı yorumlarının aslında temsil edilmeyen azınlıkların çıkarlarına ve güçlerine nasıl destek olduklarının farkına vardıkları işlem. </a:t>
            </a:r>
            <a:endParaRPr lang="tr-T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293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Yetişkin </a:t>
            </a:r>
            <a:r>
              <a:rPr lang="tr-TR" sz="4000" b="1" dirty="0" smtClean="0">
                <a:solidFill>
                  <a:srgbClr val="FF0000"/>
                </a:solidFill>
              </a:rPr>
              <a:t>Öğrenimi: </a:t>
            </a:r>
            <a:br>
              <a:rPr lang="tr-TR" sz="40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Deneyimsel Öğrenme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dirty="0">
                <a:solidFill>
                  <a:schemeClr val="tx2"/>
                </a:solidFill>
              </a:rPr>
              <a:t>Yetişkin öğreniminin yetişkinlerin deneyimlerine dayandırılması gerektiği inancı ve bu deneyimlerin değerli bir kaynak oluşturduğu şu an akla uygun tüm ideolojik renklerin yetişkin eğitmenlerince elzem olarak nitelendirilmektedir. </a:t>
            </a:r>
            <a:endParaRPr lang="tr-T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995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Yetişkin </a:t>
            </a:r>
            <a:r>
              <a:rPr lang="tr-TR" sz="4000" b="1" dirty="0" smtClean="0">
                <a:solidFill>
                  <a:srgbClr val="FF0000"/>
                </a:solidFill>
              </a:rPr>
              <a:t>Öğrenimi: </a:t>
            </a:r>
            <a:br>
              <a:rPr lang="tr-TR" sz="40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Öğrenmeyi Öğrenme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dirty="0">
                <a:solidFill>
                  <a:schemeClr val="tx2"/>
                </a:solidFill>
              </a:rPr>
              <a:t>Yetişkinlerin öğrenmeyi öğrenme yetenekleri – bir dizi farklı durumda ve bir dizi farklı stille öğrenmede yetenek geliştirme – çoğunlukla yetişkinlerle çalışan eğitmenlerce zorlayıcı bir neden olarak görülmüştür. </a:t>
            </a:r>
            <a:endParaRPr lang="tr-T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10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YETİŞKİN EĞİTİMİ</a:t>
            </a:r>
            <a:endParaRPr lang="tr-TR" sz="4000" b="1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41" name="Rectangle 5"/>
          <p:cNvSpPr>
            <a:spLocks noGrp="1"/>
          </p:cNvSpPr>
          <p:nvPr>
            <p:ph type="subTitle" idx="4294967295"/>
          </p:nvPr>
        </p:nvSpPr>
        <p:spPr>
          <a:xfrm>
            <a:off x="899592" y="3886200"/>
            <a:ext cx="7560840" cy="175260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tr-TR" b="1" dirty="0" smtClean="0">
                <a:solidFill>
                  <a:schemeClr val="tx2"/>
                </a:solidFill>
              </a:rPr>
              <a:t>Yetişkin ve Öğrenmeye Genel Bir Bakış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tr-TR" sz="2400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Ahmet AYPAY, Engin KARADAĞ, M. Ali DOMBAYCI</a:t>
            </a:r>
            <a:endParaRPr lang="tr-TR" sz="2800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tr-TR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Yetişkin Eğitimi Yöntemleri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Bireysel Yöntemler</a:t>
            </a:r>
          </a:p>
          <a:p>
            <a:pPr marL="457200" lvl="1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Grup(küme) Yöntemleri </a:t>
            </a: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83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Yetişkin Eğitimi Yöntemleri: </a:t>
            </a:r>
            <a:br>
              <a:rPr lang="tr-TR" sz="4000" b="1" dirty="0" smtClean="0">
                <a:solidFill>
                  <a:srgbClr val="FF0000"/>
                </a:solidFill>
              </a:rPr>
            </a:br>
            <a:r>
              <a:rPr lang="tr-TR" sz="3200" b="1" dirty="0" smtClean="0">
                <a:solidFill>
                  <a:srgbClr val="FF0000"/>
                </a:solidFill>
              </a:rPr>
              <a:t>Uygun Ortamın Oluşturulması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Fiziksel Çevre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Bireysel </a:t>
            </a:r>
            <a:r>
              <a:rPr lang="tr-TR" sz="2400" dirty="0">
                <a:solidFill>
                  <a:schemeClr val="tx2"/>
                </a:solidFill>
              </a:rPr>
              <a:t>Çevre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Örgütsel Çevre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Tanışma</a:t>
            </a:r>
            <a:endParaRPr lang="tr-TR" sz="2400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Katılımcıların eğitimden beklentileri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Eğitim programının açıklanması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Katılımcıların eğitim ile ilgili sorularının yanıtlanması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Mizahın kullanımı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Sosyal etkinlikler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60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Yetişkin Eğitimde Eğitimcinin Rolü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Başlangıç (açıklama- yaşam ilgisi)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Hedef </a:t>
            </a:r>
            <a:r>
              <a:rPr lang="tr-TR" sz="2400" dirty="0">
                <a:solidFill>
                  <a:schemeClr val="tx2"/>
                </a:solidFill>
              </a:rPr>
              <a:t>belirleme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Katılımın </a:t>
            </a:r>
            <a:r>
              <a:rPr lang="tr-TR" sz="2400" dirty="0">
                <a:solidFill>
                  <a:schemeClr val="tx2"/>
                </a:solidFill>
              </a:rPr>
              <a:t>sağlanması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Eğitim aktiviteleri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Geribildirim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Güvenli ortam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Deneyimler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Dürüstlük</a:t>
            </a:r>
            <a:endParaRPr lang="tr-TR" sz="2400" dirty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Ders araları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Ortam özellikleri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sz="2400" dirty="0">
              <a:solidFill>
                <a:schemeClr val="tx2"/>
              </a:solidFill>
            </a:endParaRPr>
          </a:p>
          <a:p>
            <a:endParaRPr lang="tr-TR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Son Söz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Öğretmenler yetişkinlere bağımlılıktan </a:t>
            </a:r>
            <a:r>
              <a:rPr lang="tr-TR" sz="2400" dirty="0">
                <a:solidFill>
                  <a:schemeClr val="tx2"/>
                </a:solidFill>
              </a:rPr>
              <a:t>özgüvenlerini arttırma yolunda normal ilerlemelerine yardımcı olmalıdır.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Yetişkinlerin zengin </a:t>
            </a:r>
            <a:r>
              <a:rPr lang="tr-TR" sz="2400" dirty="0">
                <a:solidFill>
                  <a:schemeClr val="tx2"/>
                </a:solidFill>
              </a:rPr>
              <a:t>bir öğrenme kaynağı oluşturan ve sürekli artan deneyim rezervleri vardır.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İnsanlar </a:t>
            </a:r>
            <a:r>
              <a:rPr lang="tr-TR" sz="2400" dirty="0">
                <a:solidFill>
                  <a:schemeClr val="tx2"/>
                </a:solidFill>
              </a:rPr>
              <a:t>gerçek hayatın görevleri ve problemleri ile başa çıkmalarına yardım edecekse bir şeyler öğrenmeye hazırdır.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Öğrenenler </a:t>
            </a:r>
            <a:r>
              <a:rPr lang="tr-TR" sz="2400" dirty="0">
                <a:solidFill>
                  <a:schemeClr val="tx2"/>
                </a:solidFill>
              </a:rPr>
              <a:t>eğitimi artan rekabeti geliştirmek için bir araç olarak görmektedirler.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Yetişkinler bir </a:t>
            </a:r>
            <a:r>
              <a:rPr lang="tr-TR" sz="2400" dirty="0">
                <a:solidFill>
                  <a:schemeClr val="tx2"/>
                </a:solidFill>
              </a:rPr>
              <a:t>şeyi öğrenmelerinin sebebini bilmek ister.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Yetişkin eğitiminde </a:t>
            </a:r>
            <a:r>
              <a:rPr lang="tr-TR" sz="2400" dirty="0">
                <a:solidFill>
                  <a:schemeClr val="tx2"/>
                </a:solidFill>
              </a:rPr>
              <a:t>en güçlü motivasyon etkenleri kendini beğenme gibi içsel olanlardır.</a:t>
            </a:r>
          </a:p>
        </p:txBody>
      </p:sp>
    </p:spTree>
    <p:extLst>
      <p:ext uri="{BB962C8B-B14F-4D97-AF65-F5344CB8AC3E}">
        <p14:creationId xmlns:p14="http://schemas.microsoft.com/office/powerpoint/2010/main" val="2953723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Teşekkürler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400" dirty="0" smtClean="0">
                <a:solidFill>
                  <a:schemeClr val="tx2"/>
                </a:solidFill>
              </a:rPr>
              <a:t>Ahmet AYPAY; </a:t>
            </a:r>
            <a:r>
              <a:rPr lang="tr-TR" sz="2400" dirty="0" smtClean="0">
                <a:solidFill>
                  <a:schemeClr val="tx2"/>
                </a:solidFill>
                <a:hlinkClick r:id="rId2"/>
              </a:rPr>
              <a:t>aypaya@yahoo.com</a:t>
            </a:r>
            <a:endParaRPr lang="tr-TR" sz="24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Engin KARADAĞ; </a:t>
            </a:r>
            <a:r>
              <a:rPr lang="tr-TR" sz="2400" dirty="0" smtClean="0">
                <a:solidFill>
                  <a:schemeClr val="tx2"/>
                </a:solidFill>
                <a:hlinkClick r:id="rId3"/>
              </a:rPr>
              <a:t>enginkaradag@ogu.edu.tr</a:t>
            </a:r>
            <a:endParaRPr lang="tr-TR" sz="24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M. </a:t>
            </a:r>
            <a:r>
              <a:rPr lang="tr-TR" sz="2400" dirty="0">
                <a:solidFill>
                  <a:schemeClr val="tx2"/>
                </a:solidFill>
              </a:rPr>
              <a:t>Ali DONBAYCI; </a:t>
            </a:r>
            <a:r>
              <a:rPr lang="tr-TR" sz="2400" dirty="0" smtClean="0">
                <a:solidFill>
                  <a:schemeClr val="tx2"/>
                </a:solidFill>
                <a:hlinkClick r:id="rId4"/>
              </a:rPr>
              <a:t>malidombayci@gmail.com</a:t>
            </a:r>
            <a:endParaRPr lang="tr-TR" sz="2400" dirty="0" smtClean="0">
              <a:solidFill>
                <a:schemeClr val="tx2"/>
              </a:solidFill>
            </a:endParaRPr>
          </a:p>
          <a:p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28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Yetişkin Kimdir?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Benlik kavramı gelişmiş insanlardır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Gereksiz sıkı otoriteden hoşlanmazlar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Deneyim birikimine sahiptirler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Problem </a:t>
            </a:r>
            <a:r>
              <a:rPr lang="tr-TR" sz="2400" dirty="0" smtClean="0">
                <a:solidFill>
                  <a:schemeClr val="tx2"/>
                </a:solidFill>
              </a:rPr>
              <a:t>merkezlidirler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Karşı karşıya kaldığı sorunlara çözüm getirebilecek öğrenmelere ilgi duyarlar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Övgüler duymak isterler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Kişisel kaygıları vardır ve güvenli bir ortama gereksinim duyarlar</a:t>
            </a:r>
          </a:p>
          <a:p>
            <a:pPr>
              <a:lnSpc>
                <a:spcPct val="90000"/>
              </a:lnSpc>
              <a:buFont typeface="Symbol" pitchFamily="18" charset="2"/>
              <a:buChar char="*"/>
            </a:pPr>
            <a:endParaRPr lang="tr-TR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Yetişkin Kimdir?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07288" cy="4311650"/>
          </a:xfrm>
          <a:noFill/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Yetişkinin bulunduğu topluma veya gruba göre beklentileri ile ihtiyaçlarında farklılıklar olabilmektedir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Yetişkinler dayatmadan hoşlanmazlar.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Belli bir öğrenme ortamının dışında ön uğraşları vardır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Güç seçim yaparlar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Gereksinmeleri ile uyumlu grup davranışı geliştirirler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Duygusaldırlar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Sosyal statülerine düşkündürler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Bazı fizyolojik engelleri olabilir.</a:t>
            </a:r>
          </a:p>
          <a:p>
            <a:pPr>
              <a:lnSpc>
                <a:spcPct val="90000"/>
              </a:lnSpc>
              <a:buFont typeface="Symbol" pitchFamily="18" charset="2"/>
              <a:buChar char="*"/>
            </a:pPr>
            <a:endParaRPr lang="tr-TR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05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Yetişkinler </a:t>
            </a:r>
            <a:r>
              <a:rPr lang="tr-TR" sz="4000" b="1" dirty="0" smtClean="0">
                <a:solidFill>
                  <a:srgbClr val="FF0000"/>
                </a:solidFill>
              </a:rPr>
              <a:t>Öğrenebilir mi?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>
              <a:buNone/>
            </a:pPr>
            <a:r>
              <a:rPr lang="tr-TR" sz="2400" b="1" i="1" dirty="0" smtClean="0">
                <a:solidFill>
                  <a:schemeClr val="tx2"/>
                </a:solidFill>
              </a:rPr>
              <a:t>Pedagoji</a:t>
            </a:r>
            <a:r>
              <a:rPr lang="tr-TR" sz="2400" b="1" i="1" dirty="0">
                <a:solidFill>
                  <a:schemeClr val="tx2"/>
                </a:solidFill>
              </a:rPr>
              <a:t>; </a:t>
            </a:r>
          </a:p>
          <a:p>
            <a:pPr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	Yunanca </a:t>
            </a:r>
            <a:r>
              <a:rPr lang="tr-TR" sz="2400" dirty="0" err="1">
                <a:solidFill>
                  <a:schemeClr val="tx2"/>
                </a:solidFill>
              </a:rPr>
              <a:t>paid</a:t>
            </a:r>
            <a:r>
              <a:rPr lang="tr-TR" sz="2400" dirty="0">
                <a:solidFill>
                  <a:schemeClr val="tx2"/>
                </a:solidFill>
              </a:rPr>
              <a:t> (</a:t>
            </a:r>
            <a:r>
              <a:rPr lang="tr-TR" sz="2400" dirty="0" smtClean="0">
                <a:solidFill>
                  <a:schemeClr val="tx2"/>
                </a:solidFill>
              </a:rPr>
              <a:t>çocuk) ve </a:t>
            </a:r>
            <a:r>
              <a:rPr lang="tr-TR" sz="2400" dirty="0" err="1">
                <a:solidFill>
                  <a:schemeClr val="tx2"/>
                </a:solidFill>
              </a:rPr>
              <a:t>agogos</a:t>
            </a:r>
            <a:r>
              <a:rPr lang="tr-TR" sz="2400" dirty="0">
                <a:solidFill>
                  <a:schemeClr val="tx2"/>
                </a:solidFill>
              </a:rPr>
              <a:t> (</a:t>
            </a:r>
            <a:r>
              <a:rPr lang="tr-TR" sz="2400" dirty="0" smtClean="0">
                <a:solidFill>
                  <a:schemeClr val="tx2"/>
                </a:solidFill>
              </a:rPr>
              <a:t>rehberlik) köklerinden türetilmiştir ve özellikle </a:t>
            </a:r>
            <a:r>
              <a:rPr lang="tr-TR" sz="2400" dirty="0">
                <a:solidFill>
                  <a:schemeClr val="tx2"/>
                </a:solidFill>
              </a:rPr>
              <a:t>‘çocuklara </a:t>
            </a:r>
            <a:r>
              <a:rPr lang="tr-TR" sz="2400" dirty="0" smtClean="0">
                <a:solidFill>
                  <a:schemeClr val="tx2"/>
                </a:solidFill>
              </a:rPr>
              <a:t>öğretmenin bilim </a:t>
            </a:r>
            <a:r>
              <a:rPr lang="tr-TR" sz="2400" dirty="0">
                <a:solidFill>
                  <a:schemeClr val="tx2"/>
                </a:solidFill>
              </a:rPr>
              <a:t>ve sanatı’ anlamına gelir</a:t>
            </a:r>
            <a:r>
              <a:rPr lang="tr-TR" sz="2400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endParaRPr lang="tr-TR" sz="2400" b="1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tr-TR" sz="2400" b="1" i="1" dirty="0" smtClean="0">
                <a:solidFill>
                  <a:schemeClr val="tx2"/>
                </a:solidFill>
              </a:rPr>
              <a:t>Andragoji</a:t>
            </a:r>
            <a:r>
              <a:rPr lang="tr-TR" sz="2400" b="1" i="1" dirty="0">
                <a:solidFill>
                  <a:schemeClr val="tx2"/>
                </a:solidFill>
              </a:rPr>
              <a:t>; </a:t>
            </a:r>
          </a:p>
          <a:p>
            <a:pPr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	Yunanca </a:t>
            </a:r>
            <a:r>
              <a:rPr lang="tr-TR" sz="2400" dirty="0" err="1">
                <a:solidFill>
                  <a:schemeClr val="tx2"/>
                </a:solidFill>
              </a:rPr>
              <a:t>andr</a:t>
            </a:r>
            <a:r>
              <a:rPr lang="tr-TR" sz="2400" dirty="0">
                <a:solidFill>
                  <a:schemeClr val="tx2"/>
                </a:solidFill>
              </a:rPr>
              <a:t> (yetişkin) ve </a:t>
            </a:r>
            <a:r>
              <a:rPr lang="tr-TR" sz="2400" dirty="0" err="1">
                <a:solidFill>
                  <a:schemeClr val="tx2"/>
                </a:solidFill>
              </a:rPr>
              <a:t>agogos</a:t>
            </a:r>
            <a:r>
              <a:rPr lang="tr-TR" sz="2400" dirty="0">
                <a:solidFill>
                  <a:schemeClr val="tx2"/>
                </a:solidFill>
              </a:rPr>
              <a:t> (rehberlik) köklerinden türetilmiştir ve ‘yetişkinlerin öğrenmesine yol göstermenin ya da yardımın bilim ve sanatı’ anlamına </a:t>
            </a:r>
            <a:r>
              <a:rPr lang="tr-TR" sz="2400" dirty="0" smtClean="0">
                <a:solidFill>
                  <a:schemeClr val="tx2"/>
                </a:solidFill>
              </a:rPr>
              <a:t>gelir. </a:t>
            </a:r>
            <a:endParaRPr lang="tr-TR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Yetişkinler </a:t>
            </a:r>
            <a:r>
              <a:rPr lang="tr-TR" sz="4000" b="1" dirty="0" smtClean="0">
                <a:solidFill>
                  <a:srgbClr val="FF0000"/>
                </a:solidFill>
              </a:rPr>
              <a:t>Öğrenebilir </a:t>
            </a:r>
            <a:r>
              <a:rPr lang="tr-TR" sz="4000" b="1" dirty="0">
                <a:solidFill>
                  <a:srgbClr val="FF0000"/>
                </a:solidFill>
              </a:rPr>
              <a:t>mi?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>
              <a:buNone/>
            </a:pPr>
            <a:r>
              <a:rPr lang="tr-TR" sz="2600" dirty="0" smtClean="0">
                <a:solidFill>
                  <a:schemeClr val="tx2"/>
                </a:solidFill>
              </a:rPr>
              <a:t>	</a:t>
            </a:r>
            <a:r>
              <a:rPr lang="tr-TR" sz="2600" dirty="0">
                <a:solidFill>
                  <a:schemeClr val="tx2"/>
                </a:solidFill>
              </a:rPr>
              <a:t>Pedagoji ve </a:t>
            </a:r>
            <a:r>
              <a:rPr lang="tr-TR" sz="2600" dirty="0" smtClean="0">
                <a:solidFill>
                  <a:schemeClr val="tx2"/>
                </a:solidFill>
              </a:rPr>
              <a:t>Andragoji arasındaki temel </a:t>
            </a:r>
            <a:r>
              <a:rPr lang="tr-TR" sz="2600" dirty="0" smtClean="0">
                <a:solidFill>
                  <a:schemeClr val="tx2"/>
                </a:solidFill>
              </a:rPr>
              <a:t>farklar;</a:t>
            </a:r>
            <a:endParaRPr lang="tr-TR" sz="2600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tr-TR" sz="2200" dirty="0" smtClean="0">
                <a:solidFill>
                  <a:schemeClr val="tx2"/>
                </a:solidFill>
              </a:rPr>
              <a:t>Bilme gereksinimi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 smtClean="0">
                <a:solidFill>
                  <a:schemeClr val="tx2"/>
                </a:solidFill>
              </a:rPr>
              <a:t>Kendini </a:t>
            </a:r>
            <a:r>
              <a:rPr lang="tr-TR" sz="2200" dirty="0">
                <a:solidFill>
                  <a:schemeClr val="tx2"/>
                </a:solidFill>
              </a:rPr>
              <a:t>algılama (Benlik algısı)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 smtClean="0">
                <a:solidFill>
                  <a:schemeClr val="tx2"/>
                </a:solidFill>
              </a:rPr>
              <a:t>Deneyimler</a:t>
            </a:r>
            <a:endParaRPr lang="tr-TR" sz="2200" dirty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tr-TR" sz="2200" dirty="0" smtClean="0">
                <a:solidFill>
                  <a:schemeClr val="tx2"/>
                </a:solidFill>
              </a:rPr>
              <a:t>Öğrenmeye </a:t>
            </a:r>
            <a:r>
              <a:rPr lang="tr-TR" sz="2200" dirty="0">
                <a:solidFill>
                  <a:schemeClr val="tx2"/>
                </a:solidFill>
              </a:rPr>
              <a:t>hazır olma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 smtClean="0">
                <a:solidFill>
                  <a:schemeClr val="tx2"/>
                </a:solidFill>
              </a:rPr>
              <a:t>Zaman </a:t>
            </a:r>
            <a:r>
              <a:rPr lang="tr-TR" sz="2200" dirty="0">
                <a:solidFill>
                  <a:schemeClr val="tx2"/>
                </a:solidFill>
              </a:rPr>
              <a:t>perspektifi ve öğrenmeye </a:t>
            </a:r>
            <a:r>
              <a:rPr lang="tr-TR" sz="2200" dirty="0" smtClean="0">
                <a:solidFill>
                  <a:schemeClr val="tx2"/>
                </a:solidFill>
              </a:rPr>
              <a:t>yönelim</a:t>
            </a:r>
          </a:p>
          <a:p>
            <a:pPr lvl="1">
              <a:buFont typeface="Wingdings" pitchFamily="2" charset="2"/>
              <a:buChar char="§"/>
            </a:pPr>
            <a:r>
              <a:rPr lang="tr-TR" sz="2200" dirty="0" smtClean="0">
                <a:solidFill>
                  <a:schemeClr val="tx2"/>
                </a:solidFill>
              </a:rPr>
              <a:t>Motivasyon</a:t>
            </a:r>
            <a:endParaRPr lang="tr-TR" sz="2200" dirty="0">
              <a:solidFill>
                <a:schemeClr val="tx2"/>
              </a:solidFill>
            </a:endParaRPr>
          </a:p>
          <a:p>
            <a:endParaRPr lang="tr-TR" sz="26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Yetişkinlerin Öğrenme Özellikleri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İlk </a:t>
            </a:r>
            <a:r>
              <a:rPr lang="tr-TR" sz="2400" dirty="0">
                <a:solidFill>
                  <a:schemeClr val="tx2"/>
                </a:solidFill>
              </a:rPr>
              <a:t>izlenim 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Uygun ortamlar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İlgi, yetenek ve gereksinimler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Deneyimler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Zaman ve öğrenme </a:t>
            </a:r>
            <a:r>
              <a:rPr lang="tr-TR" sz="2400" dirty="0" smtClean="0">
                <a:solidFill>
                  <a:schemeClr val="tx2"/>
                </a:solidFill>
              </a:rPr>
              <a:t>hızı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Uygulama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Tekrarlama</a:t>
            </a:r>
            <a:endParaRPr lang="tr-TR" sz="2400" dirty="0">
              <a:solidFill>
                <a:schemeClr val="tx2"/>
              </a:solidFill>
            </a:endParaRPr>
          </a:p>
          <a:p>
            <a:pPr>
              <a:buNone/>
            </a:pPr>
            <a:endParaRPr lang="tr-TR" sz="11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tr-TR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Yetişkinlerin Öğrenme Özellikleri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Detaylandırma</a:t>
            </a:r>
            <a:endParaRPr lang="tr-TR" sz="2400" dirty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Basitten karmaşığa </a:t>
            </a:r>
            <a:r>
              <a:rPr lang="tr-TR" sz="2400" dirty="0" smtClean="0">
                <a:solidFill>
                  <a:schemeClr val="tx2"/>
                </a:solidFill>
              </a:rPr>
              <a:t>sıralama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Geribildirim verme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Eski </a:t>
            </a:r>
            <a:r>
              <a:rPr lang="tr-TR" sz="2400" dirty="0">
                <a:solidFill>
                  <a:schemeClr val="tx2"/>
                </a:solidFill>
              </a:rPr>
              <a:t>- Yeni bütünleştirilmesi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Cesaretlendirme </a:t>
            </a:r>
            <a:r>
              <a:rPr lang="tr-TR" sz="2400" dirty="0">
                <a:solidFill>
                  <a:schemeClr val="tx2"/>
                </a:solidFill>
              </a:rPr>
              <a:t>ve </a:t>
            </a:r>
            <a:r>
              <a:rPr lang="tr-TR" sz="2400" dirty="0" smtClean="0">
                <a:solidFill>
                  <a:schemeClr val="tx2"/>
                </a:solidFill>
              </a:rPr>
              <a:t>yönlendirme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Kişisel </a:t>
            </a:r>
            <a:r>
              <a:rPr lang="tr-TR" sz="2400" dirty="0">
                <a:solidFill>
                  <a:schemeClr val="tx2"/>
                </a:solidFill>
              </a:rPr>
              <a:t>etkenler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Ev </a:t>
            </a:r>
            <a:r>
              <a:rPr lang="tr-TR" sz="2400" dirty="0">
                <a:solidFill>
                  <a:schemeClr val="tx2"/>
                </a:solidFill>
              </a:rPr>
              <a:t>yaşamından kaynaklanan etkenler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Dış </a:t>
            </a:r>
            <a:r>
              <a:rPr lang="tr-TR" sz="2400" dirty="0">
                <a:solidFill>
                  <a:schemeClr val="tx2"/>
                </a:solidFill>
              </a:rPr>
              <a:t>etkenler</a:t>
            </a:r>
          </a:p>
          <a:p>
            <a:pPr>
              <a:buNone/>
            </a:pPr>
            <a:endParaRPr lang="tr-TR" sz="11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tr-TR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19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Andragoji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tr-TR" sz="2600" dirty="0" smtClean="0">
                <a:solidFill>
                  <a:schemeClr val="tx2"/>
                </a:solidFill>
              </a:rPr>
              <a:t>	</a:t>
            </a:r>
            <a:r>
              <a:rPr lang="tr-TR" sz="2600" dirty="0" err="1">
                <a:solidFill>
                  <a:schemeClr val="tx2"/>
                </a:solidFill>
              </a:rPr>
              <a:t>Andragojik</a:t>
            </a:r>
            <a:r>
              <a:rPr lang="tr-TR" sz="2600" dirty="0">
                <a:solidFill>
                  <a:schemeClr val="tx2"/>
                </a:solidFill>
              </a:rPr>
              <a:t> modelde öğretici </a:t>
            </a:r>
            <a:r>
              <a:rPr lang="tr-TR" sz="2600" dirty="0" smtClean="0">
                <a:solidFill>
                  <a:schemeClr val="tx2"/>
                </a:solidFill>
              </a:rPr>
              <a:t>(</a:t>
            </a:r>
            <a:r>
              <a:rPr lang="tr-TR" sz="2600" dirty="0">
                <a:solidFill>
                  <a:schemeClr val="tx2"/>
                </a:solidFill>
              </a:rPr>
              <a:t>kolaylaştırıcı) öğrenenleri sürece </a:t>
            </a:r>
            <a:r>
              <a:rPr lang="tr-TR" sz="2600" dirty="0" smtClean="0">
                <a:solidFill>
                  <a:schemeClr val="tx2"/>
                </a:solidFill>
              </a:rPr>
              <a:t>katmak </a:t>
            </a:r>
            <a:r>
              <a:rPr lang="tr-TR" sz="2600" dirty="0">
                <a:solidFill>
                  <a:schemeClr val="tx2"/>
                </a:solidFill>
              </a:rPr>
              <a:t>için yedi aşamalı </a:t>
            </a:r>
            <a:r>
              <a:rPr lang="tr-TR" sz="2600" dirty="0" smtClean="0">
                <a:solidFill>
                  <a:schemeClr val="tx2"/>
                </a:solidFill>
              </a:rPr>
              <a:t>bir </a:t>
            </a:r>
            <a:r>
              <a:rPr lang="tr-TR" sz="2600" dirty="0">
                <a:solidFill>
                  <a:schemeClr val="tx2"/>
                </a:solidFill>
              </a:rPr>
              <a:t>işlemler </a:t>
            </a:r>
            <a:r>
              <a:rPr lang="tr-TR" sz="2600" dirty="0" smtClean="0">
                <a:solidFill>
                  <a:schemeClr val="tx2"/>
                </a:solidFill>
              </a:rPr>
              <a:t>dizisini tasarlar </a:t>
            </a:r>
            <a:r>
              <a:rPr lang="tr-TR" sz="2600" dirty="0">
                <a:solidFill>
                  <a:schemeClr val="tx2"/>
                </a:solidFill>
              </a:rPr>
              <a:t>ve uygular</a:t>
            </a:r>
            <a:r>
              <a:rPr lang="tr-TR" sz="2600" dirty="0" smtClean="0">
                <a:solidFill>
                  <a:schemeClr val="tx2"/>
                </a:solidFill>
              </a:rPr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200" dirty="0">
                <a:solidFill>
                  <a:schemeClr val="tx2"/>
                </a:solidFill>
              </a:rPr>
              <a:t>Öğrenme için uygun ortam oluşturma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200" dirty="0">
                <a:solidFill>
                  <a:schemeClr val="tx2"/>
                </a:solidFill>
              </a:rPr>
              <a:t>Ortaklaşa planlama için bir </a:t>
            </a:r>
            <a:r>
              <a:rPr lang="tr-TR" sz="2200" dirty="0" smtClean="0">
                <a:solidFill>
                  <a:schemeClr val="tx2"/>
                </a:solidFill>
              </a:rPr>
              <a:t>mekanizma </a:t>
            </a:r>
            <a:r>
              <a:rPr lang="tr-TR" sz="2200" dirty="0">
                <a:solidFill>
                  <a:schemeClr val="tx2"/>
                </a:solidFill>
              </a:rPr>
              <a:t>kurma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200" dirty="0">
                <a:solidFill>
                  <a:schemeClr val="tx2"/>
                </a:solidFill>
              </a:rPr>
              <a:t>İlgileri, gereksinimleri ve değerleri </a:t>
            </a:r>
            <a:r>
              <a:rPr lang="tr-TR" sz="2200" dirty="0" smtClean="0">
                <a:solidFill>
                  <a:schemeClr val="tx2"/>
                </a:solidFill>
              </a:rPr>
              <a:t>tanımlanma </a:t>
            </a:r>
            <a:endParaRPr lang="tr-TR" sz="2200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200" dirty="0">
                <a:solidFill>
                  <a:schemeClr val="tx2"/>
                </a:solidFill>
              </a:rPr>
              <a:t>Bu gereksinimleri karşılayacak olan </a:t>
            </a:r>
            <a:r>
              <a:rPr lang="tr-TR" sz="2200" dirty="0" smtClean="0">
                <a:solidFill>
                  <a:schemeClr val="tx2"/>
                </a:solidFill>
              </a:rPr>
              <a:t>program </a:t>
            </a:r>
            <a:r>
              <a:rPr lang="tr-TR" sz="2200" dirty="0">
                <a:solidFill>
                  <a:schemeClr val="tx2"/>
                </a:solidFill>
              </a:rPr>
              <a:t>amaçlarını belirleme </a:t>
            </a:r>
            <a:endParaRPr lang="tr-TR" sz="22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200" dirty="0">
                <a:solidFill>
                  <a:schemeClr val="tx2"/>
                </a:solidFill>
              </a:rPr>
              <a:t>Bir öğrenme yaşantıları </a:t>
            </a:r>
            <a:r>
              <a:rPr lang="tr-TR" sz="2200" dirty="0" smtClean="0">
                <a:solidFill>
                  <a:schemeClr val="tx2"/>
                </a:solidFill>
              </a:rPr>
              <a:t>modelini tasarlama </a:t>
            </a:r>
            <a:endParaRPr lang="tr-TR" sz="2200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200" dirty="0">
                <a:solidFill>
                  <a:schemeClr val="tx2"/>
                </a:solidFill>
              </a:rPr>
              <a:t>Bu öğrenme yaşantılarını uygun </a:t>
            </a:r>
            <a:r>
              <a:rPr lang="tr-TR" sz="2200" dirty="0" smtClean="0">
                <a:solidFill>
                  <a:schemeClr val="tx2"/>
                </a:solidFill>
              </a:rPr>
              <a:t>teknikler </a:t>
            </a:r>
            <a:r>
              <a:rPr lang="tr-TR" sz="2200" dirty="0">
                <a:solidFill>
                  <a:schemeClr val="tx2"/>
                </a:solidFill>
              </a:rPr>
              <a:t>ve materyaller ile yürütme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200" dirty="0">
                <a:solidFill>
                  <a:schemeClr val="tx2"/>
                </a:solidFill>
              </a:rPr>
              <a:t>Öğrenme çıktılarını ortaklaşa </a:t>
            </a:r>
            <a:r>
              <a:rPr lang="tr-TR" sz="2200" dirty="0" smtClean="0">
                <a:solidFill>
                  <a:schemeClr val="tx2"/>
                </a:solidFill>
              </a:rPr>
              <a:t>değerlendirme </a:t>
            </a:r>
            <a:endParaRPr lang="tr-TR" sz="2200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2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tr-TR" sz="2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773</Words>
  <Application>Microsoft Office PowerPoint</Application>
  <PresentationFormat>Ekran Gösterisi (4:3)</PresentationFormat>
  <Paragraphs>144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PowerPoint Sunusu</vt:lpstr>
      <vt:lpstr>YETİŞKİN EĞİTİMİ</vt:lpstr>
      <vt:lpstr>Yetişkin Kimdir?</vt:lpstr>
      <vt:lpstr>Yetişkin Kimdir?</vt:lpstr>
      <vt:lpstr>Yetişkinler Öğrenebilir mi?</vt:lpstr>
      <vt:lpstr>Yetişkinler Öğrenebilir mi?</vt:lpstr>
      <vt:lpstr>Yetişkinlerin Öğrenme Özellikleri</vt:lpstr>
      <vt:lpstr>Yetişkinlerin Öğrenme Özellikleri</vt:lpstr>
      <vt:lpstr>Andragoji</vt:lpstr>
      <vt:lpstr>Andragojinin Temel İlkeleri</vt:lpstr>
      <vt:lpstr>Andragojinin Temel İlkeleri</vt:lpstr>
      <vt:lpstr>Andragojinin Temel İlkeleri</vt:lpstr>
      <vt:lpstr>Yetişkinler Öğrenme Sürecinde Ne İsterler</vt:lpstr>
      <vt:lpstr>Yetişkinler Öğrenme Sürecinde Ne İsterler</vt:lpstr>
      <vt:lpstr>Yetişkin Öğrenimi: Genel Bir Bakış</vt:lpstr>
      <vt:lpstr>Yetişkin Öğrenimi:  Öznel Yönlendirmeli Öğrenim</vt:lpstr>
      <vt:lpstr>Yetişkin Öğrenimi:  Eleştirel Yansıtma</vt:lpstr>
      <vt:lpstr>Yetişkin Öğrenimi:  Deneyimsel Öğrenme</vt:lpstr>
      <vt:lpstr>Yetişkin Öğrenimi:  Öğrenmeyi Öğrenme</vt:lpstr>
      <vt:lpstr>Yetişkin Eğitimi Yöntemleri</vt:lpstr>
      <vt:lpstr>Yetişkin Eğitimi Yöntemleri:  Uygun Ortamın Oluşturulması</vt:lpstr>
      <vt:lpstr>Yetişkin Eğitimde Eğitimcinin Rolü</vt:lpstr>
      <vt:lpstr>Son Söz</vt:lpstr>
      <vt:lpstr>Teşekkürler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FSMazlum</dc:creator>
  <cp:lastModifiedBy>Engin Karadag</cp:lastModifiedBy>
  <cp:revision>34</cp:revision>
  <dcterms:created xsi:type="dcterms:W3CDTF">2012-08-24T19:02:15Z</dcterms:created>
  <dcterms:modified xsi:type="dcterms:W3CDTF">2013-08-01T13:05:53Z</dcterms:modified>
</cp:coreProperties>
</file>