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93" r:id="rId2"/>
    <p:sldId id="259" r:id="rId3"/>
    <p:sldId id="295" r:id="rId4"/>
    <p:sldId id="311" r:id="rId5"/>
    <p:sldId id="285" r:id="rId6"/>
    <p:sldId id="286" r:id="rId7"/>
    <p:sldId id="296" r:id="rId8"/>
    <p:sldId id="283" r:id="rId9"/>
    <p:sldId id="319" r:id="rId10"/>
    <p:sldId id="300" r:id="rId11"/>
    <p:sldId id="301" r:id="rId12"/>
    <p:sldId id="303" r:id="rId13"/>
    <p:sldId id="298" r:id="rId14"/>
    <p:sldId id="299" r:id="rId15"/>
    <p:sldId id="304" r:id="rId16"/>
    <p:sldId id="305" r:id="rId17"/>
    <p:sldId id="306" r:id="rId18"/>
    <p:sldId id="307" r:id="rId19"/>
    <p:sldId id="309" r:id="rId20"/>
    <p:sldId id="320" r:id="rId21"/>
    <p:sldId id="310" r:id="rId22"/>
    <p:sldId id="287" r:id="rId23"/>
    <p:sldId id="312" r:id="rId24"/>
    <p:sldId id="313" r:id="rId25"/>
    <p:sldId id="314" r:id="rId26"/>
    <p:sldId id="315" r:id="rId27"/>
    <p:sldId id="316" r:id="rId2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44"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9400A79-39E9-4731-9701-794A65805D33}" type="datetimeFigureOut">
              <a:rPr lang="tr-TR"/>
              <a:pPr>
                <a:defRPr/>
              </a:pPr>
              <a:t>16.12.2013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3A86EB5-2CA0-4C98-AE99-C4F10FE9949E}" type="slidenum">
              <a:rPr lang="tr-TR"/>
              <a:pPr>
                <a:defRPr/>
              </a:pPr>
              <a:t>‹#›</a:t>
            </a:fld>
            <a:endParaRPr lang="tr-TR"/>
          </a:p>
        </p:txBody>
      </p:sp>
    </p:spTree>
    <p:extLst>
      <p:ext uri="{BB962C8B-B14F-4D97-AF65-F5344CB8AC3E}">
        <p14:creationId xmlns:p14="http://schemas.microsoft.com/office/powerpoint/2010/main" val="1696883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ayt Görüntüsü Yer Tutucusu 1"/>
          <p:cNvSpPr>
            <a:spLocks noGrp="1" noRot="1" noChangeAspect="1"/>
          </p:cNvSpPr>
          <p:nvPr>
            <p:ph type="sldImg"/>
          </p:nvPr>
        </p:nvSpPr>
        <p:spPr bwMode="auto">
          <a:noFill/>
          <a:ln>
            <a:solidFill>
              <a:srgbClr val="000000"/>
            </a:solidFill>
            <a:miter lim="800000"/>
            <a:headEnd/>
            <a:tailEnd/>
          </a:ln>
        </p:spPr>
      </p:sp>
      <p:sp>
        <p:nvSpPr>
          <p:cNvPr id="15362"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smtClean="0"/>
              <a:t>DEMOKRASİ VE DEMOKRATİKLEŞME: HALKIN YÖNETİMİ, HALKIN KATILIMI</a:t>
            </a:r>
          </a:p>
          <a:p>
            <a:pPr eaLnBrk="1" hangingPunct="1">
              <a:spcBef>
                <a:spcPct val="0"/>
              </a:spcBef>
            </a:pPr>
            <a:endParaRPr lang="tr-TR" smtClean="0"/>
          </a:p>
          <a:p>
            <a:pPr eaLnBrk="1" hangingPunct="1">
              <a:spcBef>
                <a:spcPct val="0"/>
              </a:spcBef>
            </a:pPr>
            <a:endParaRPr lang="tr-TR" smtClean="0"/>
          </a:p>
        </p:txBody>
      </p:sp>
      <p:sp>
        <p:nvSpPr>
          <p:cNvPr id="15363"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7297F1-262A-4811-A538-80C0F6AF478A}" type="slidenum">
              <a:rPr lang="tr-TR" smtClean="0"/>
              <a:pPr/>
              <a:t>2</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9EA472C0-45DD-4AB0-81E2-5010FEEC575A}"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880DC40-3893-41BD-9A9A-040BDBF3C66C}"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6F450ECF-CABC-4456-9011-25AC807E1E02}"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A8DA2A3A-37F2-4039-A1B8-1A888F3474D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269A3F19-6D9C-4EC7-8FD8-B1D9576EE0E2}"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53386CE-F922-4F6F-B335-E6F2D68C9FE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CCA9C350-6A8B-4FF9-9FC7-C7303CFB81E1}"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C3329F8-264B-405B-B367-BFD17E9CA701}"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5C358186-517D-49BA-AEBF-C4BF69B2EF4B}"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B101EAF-9043-4237-99A5-93961B2B74EE}"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8D22D1F4-DAF2-4C7D-8CA1-92B907F7510D}" type="datetimeFigureOut">
              <a:rPr lang="tr-TR"/>
              <a:pPr>
                <a:defRPr/>
              </a:pPr>
              <a:t>16.12.2013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23532B78-ACC7-42F6-9E9F-C2D862DA4AC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9B8811D2-1FB4-4A80-88AD-B7D5D76DAB96}" type="datetimeFigureOut">
              <a:rPr lang="tr-TR"/>
              <a:pPr>
                <a:defRPr/>
              </a:pPr>
              <a:t>16.12.2013</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DAFBA87B-761B-4A94-86BC-ED5D3AE7B5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3BA507A7-7309-48F2-A769-B453133AB968}" type="datetimeFigureOut">
              <a:rPr lang="tr-TR"/>
              <a:pPr>
                <a:defRPr/>
              </a:pPr>
              <a:t>16.12.2013</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B2F54CF5-C160-4E97-98E2-213E9624F35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BAD82BA5-D403-41C6-800B-0DA565A78860}" type="datetimeFigureOut">
              <a:rPr lang="tr-TR"/>
              <a:pPr>
                <a:defRPr/>
              </a:pPr>
              <a:t>16.12.2013</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9736011B-C6E4-4F6D-9B85-3A560F24A2A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77E120A5-4C5A-4A4C-A641-A4C045A95EE3}" type="datetimeFigureOut">
              <a:rPr lang="tr-TR"/>
              <a:pPr>
                <a:defRPr/>
              </a:pPr>
              <a:t>16.12.2013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56C28B58-EE14-4358-929E-6C6C5C2142A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9165A7F1-29A7-4A1F-880D-4A941CCF0DA6}" type="datetimeFigureOut">
              <a:rPr lang="tr-TR"/>
              <a:pPr>
                <a:defRPr/>
              </a:pPr>
              <a:t>16.12.2013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C6A42AE1-D670-4DD9-BB23-7A56C1230F0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BBF7AE6-74DC-4D7F-89D8-58A733BD7C6B}" type="datetimeFigureOut">
              <a:rPr lang="tr-TR"/>
              <a:pPr>
                <a:defRPr/>
              </a:pPr>
              <a:t>16.12.2013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304A9BD-2974-48D4-8ED2-A44429FCBA94}"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tr-TR" sz="4000" b="1" dirty="0">
                <a:solidFill>
                  <a:srgbClr val="FF0000"/>
                </a:solidFill>
              </a:rPr>
              <a:t>2 no.lu </a:t>
            </a:r>
            <a:r>
              <a:rPr lang="tr-TR" sz="4000" b="1" dirty="0" smtClean="0">
                <a:solidFill>
                  <a:srgbClr val="FF0000"/>
                </a:solidFill>
              </a:rPr>
              <a:t>Yeterlilik</a:t>
            </a:r>
            <a:br>
              <a:rPr lang="tr-TR" sz="4000" b="1" dirty="0" smtClean="0">
                <a:solidFill>
                  <a:srgbClr val="FF0000"/>
                </a:solidFill>
              </a:rPr>
            </a:br>
            <a:r>
              <a:rPr lang="tr-TR" sz="2800" b="1" dirty="0" smtClean="0">
                <a:solidFill>
                  <a:srgbClr val="FF0000"/>
                </a:solidFill>
              </a:rPr>
              <a:t>DVE/İHE </a:t>
            </a:r>
            <a:r>
              <a:rPr lang="tr-TR" sz="2800" b="1" dirty="0">
                <a:solidFill>
                  <a:srgbClr val="FF0000"/>
                </a:solidFill>
              </a:rPr>
              <a:t>ile ilgili kilit uluslararası çerçeveler ve ilkeler</a:t>
            </a:r>
            <a:endParaRPr lang="tr-TR" sz="3200" b="1" dirty="0" smtClean="0">
              <a:solidFill>
                <a:srgbClr val="FF0000"/>
              </a:solidFill>
            </a:endParaRPr>
          </a:p>
        </p:txBody>
      </p:sp>
      <p:sp>
        <p:nvSpPr>
          <p:cNvPr id="39939" name="Rectangle 3"/>
          <p:cNvSpPr>
            <a:spLocks noGrp="1"/>
          </p:cNvSpPr>
          <p:nvPr>
            <p:ph type="body" idx="1"/>
          </p:nvPr>
        </p:nvSpPr>
        <p:spPr>
          <a:xfrm>
            <a:off x="457200" y="1600200"/>
            <a:ext cx="8229600" cy="4311650"/>
          </a:xfrm>
          <a:noFill/>
        </p:spPr>
        <p:txBody>
          <a:bodyPr/>
          <a:lstStyle/>
          <a:p>
            <a:pPr marL="742950" lvl="2" indent="-342900">
              <a:lnSpc>
                <a:spcPct val="150000"/>
              </a:lnSpc>
              <a:buFont typeface="Wingdings" pitchFamily="2" charset="2"/>
              <a:buChar char="§"/>
            </a:pPr>
            <a:r>
              <a:rPr lang="tr-TR" sz="2000" dirty="0">
                <a:solidFill>
                  <a:schemeClr val="tx2"/>
                </a:solidFill>
              </a:rPr>
              <a:t>DVE/</a:t>
            </a:r>
            <a:r>
              <a:rPr lang="tr-TR" sz="2000" dirty="0" err="1">
                <a:solidFill>
                  <a:schemeClr val="tx2"/>
                </a:solidFill>
              </a:rPr>
              <a:t>İHE’nin</a:t>
            </a:r>
            <a:r>
              <a:rPr lang="tr-TR" sz="2000" dirty="0">
                <a:solidFill>
                  <a:schemeClr val="tx2"/>
                </a:solidFill>
              </a:rPr>
              <a:t> ilkeleri ve kilit kavramları konusunda uluslararası diyaloglar sonucu ortaya çıkan ve Birleşmiş Milletler sistemi, Avrupa Konseyi ve Avrupa Birliği tarafından geliştirilen çerçeveler hakkında bilgi; bunların ulusal, yerel ve okul politikalarına uyarlanması ve öğretmenlerin sınıf içindeki ve sınıf dışındaki mesleki rolleri.</a:t>
            </a:r>
          </a:p>
          <a:p>
            <a:pPr marL="342900" lvl="1" indent="-342900">
              <a:lnSpc>
                <a:spcPct val="90000"/>
              </a:lnSpc>
              <a:buFont typeface="Wingdings" pitchFamily="2" charset="2"/>
              <a:buChar char="§"/>
            </a:pPr>
            <a:endParaRPr lang="tr-TR" sz="2400" dirty="0">
              <a:solidFill>
                <a:schemeClr val="tx2"/>
              </a:solidFill>
            </a:endParaRPr>
          </a:p>
        </p:txBody>
      </p:sp>
    </p:spTree>
    <p:extLst>
      <p:ext uri="{BB962C8B-B14F-4D97-AF65-F5344CB8AC3E}">
        <p14:creationId xmlns:p14="http://schemas.microsoft.com/office/powerpoint/2010/main" val="322971527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tr-TR" sz="4000" b="1" dirty="0">
                <a:solidFill>
                  <a:srgbClr val="FF0000"/>
                </a:solidFill>
              </a:rPr>
              <a:t>3 no.lu </a:t>
            </a:r>
            <a:r>
              <a:rPr lang="tr-TR" sz="4000" b="1" dirty="0" smtClean="0">
                <a:solidFill>
                  <a:srgbClr val="FF0000"/>
                </a:solidFill>
              </a:rPr>
              <a:t>Yeterlilik</a:t>
            </a:r>
            <a:br>
              <a:rPr lang="tr-TR" sz="4000" b="1" dirty="0" smtClean="0">
                <a:solidFill>
                  <a:srgbClr val="FF0000"/>
                </a:solidFill>
              </a:rPr>
            </a:br>
            <a:r>
              <a:rPr lang="tr-TR" sz="2200" b="1" dirty="0" smtClean="0">
                <a:solidFill>
                  <a:srgbClr val="FF0000"/>
                </a:solidFill>
              </a:rPr>
              <a:t>DVE/İHE </a:t>
            </a:r>
            <a:r>
              <a:rPr lang="tr-TR" sz="2200" b="1" dirty="0">
                <a:solidFill>
                  <a:srgbClr val="FF0000"/>
                </a:solidFill>
              </a:rPr>
              <a:t>öğretim programları ya da çalışma programlarının içeriği</a:t>
            </a:r>
            <a:endParaRPr lang="tr-TR" sz="2200" b="1" dirty="0" smtClean="0">
              <a:solidFill>
                <a:srgbClr val="FF0000"/>
              </a:solidFill>
            </a:endParaRPr>
          </a:p>
        </p:txBody>
      </p:sp>
      <p:sp>
        <p:nvSpPr>
          <p:cNvPr id="39939" name="Rectangle 3"/>
          <p:cNvSpPr>
            <a:spLocks noGrp="1"/>
          </p:cNvSpPr>
          <p:nvPr>
            <p:ph type="body" idx="1"/>
          </p:nvPr>
        </p:nvSpPr>
        <p:spPr>
          <a:xfrm>
            <a:off x="457200" y="1600200"/>
            <a:ext cx="8229600" cy="4311650"/>
          </a:xfrm>
          <a:noFill/>
        </p:spPr>
        <p:txBody>
          <a:bodyPr/>
          <a:lstStyle/>
          <a:p>
            <a:pPr marL="342900" lvl="1" indent="-342900">
              <a:lnSpc>
                <a:spcPct val="90000"/>
              </a:lnSpc>
              <a:buFont typeface="Wingdings" pitchFamily="2" charset="2"/>
              <a:buChar char="§"/>
            </a:pPr>
            <a:r>
              <a:rPr lang="tr-TR" sz="2400" dirty="0">
                <a:solidFill>
                  <a:schemeClr val="tx2"/>
                </a:solidFill>
              </a:rPr>
              <a:t>Şu dört birbirleriyle bağlantılı bileşene ilişkin bilgi: </a:t>
            </a:r>
            <a:endParaRPr lang="tr-TR" sz="2400" dirty="0" smtClean="0">
              <a:solidFill>
                <a:schemeClr val="tx2"/>
              </a:solidFill>
            </a:endParaRPr>
          </a:p>
          <a:p>
            <a:pPr marL="742950" lvl="2" indent="-342900">
              <a:lnSpc>
                <a:spcPct val="90000"/>
              </a:lnSpc>
              <a:buFont typeface="Wingdings" pitchFamily="2" charset="2"/>
              <a:buChar char="§"/>
            </a:pPr>
            <a:r>
              <a:rPr lang="tr-TR" sz="2000" dirty="0" smtClean="0">
                <a:solidFill>
                  <a:schemeClr val="tx2"/>
                </a:solidFill>
              </a:rPr>
              <a:t>siyasi </a:t>
            </a:r>
            <a:r>
              <a:rPr lang="tr-TR" sz="2000" dirty="0">
                <a:solidFill>
                  <a:schemeClr val="tx2"/>
                </a:solidFill>
              </a:rPr>
              <a:t>ve hukuki boyut; </a:t>
            </a:r>
            <a:endParaRPr lang="tr-TR" sz="2000" dirty="0" smtClean="0">
              <a:solidFill>
                <a:schemeClr val="tx2"/>
              </a:solidFill>
            </a:endParaRPr>
          </a:p>
          <a:p>
            <a:pPr marL="742950" lvl="2" indent="-342900">
              <a:lnSpc>
                <a:spcPct val="90000"/>
              </a:lnSpc>
              <a:buFont typeface="Wingdings" pitchFamily="2" charset="2"/>
              <a:buChar char="§"/>
            </a:pPr>
            <a:r>
              <a:rPr lang="tr-TR" sz="2000" dirty="0" smtClean="0">
                <a:solidFill>
                  <a:schemeClr val="tx2"/>
                </a:solidFill>
              </a:rPr>
              <a:t>toplumsal </a:t>
            </a:r>
            <a:r>
              <a:rPr lang="tr-TR" sz="2000" dirty="0">
                <a:solidFill>
                  <a:schemeClr val="tx2"/>
                </a:solidFill>
              </a:rPr>
              <a:t>ve kültürel boyut; </a:t>
            </a:r>
            <a:endParaRPr lang="tr-TR" sz="2000" dirty="0" smtClean="0">
              <a:solidFill>
                <a:schemeClr val="tx2"/>
              </a:solidFill>
            </a:endParaRPr>
          </a:p>
          <a:p>
            <a:pPr marL="742950" lvl="2" indent="-342900">
              <a:lnSpc>
                <a:spcPct val="90000"/>
              </a:lnSpc>
              <a:buFont typeface="Wingdings" pitchFamily="2" charset="2"/>
              <a:buChar char="§"/>
            </a:pPr>
            <a:r>
              <a:rPr lang="tr-TR" sz="2000" dirty="0" smtClean="0">
                <a:solidFill>
                  <a:schemeClr val="tx2"/>
                </a:solidFill>
              </a:rPr>
              <a:t>ekonomik </a:t>
            </a:r>
            <a:r>
              <a:rPr lang="tr-TR" sz="2000" dirty="0">
                <a:solidFill>
                  <a:schemeClr val="tx2"/>
                </a:solidFill>
              </a:rPr>
              <a:t>boyut ve </a:t>
            </a:r>
            <a:endParaRPr lang="tr-TR" sz="2000" dirty="0" smtClean="0">
              <a:solidFill>
                <a:schemeClr val="tx2"/>
              </a:solidFill>
            </a:endParaRPr>
          </a:p>
          <a:p>
            <a:pPr marL="742950" lvl="2" indent="-342900">
              <a:lnSpc>
                <a:spcPct val="90000"/>
              </a:lnSpc>
              <a:buFont typeface="Wingdings" pitchFamily="2" charset="2"/>
              <a:buChar char="§"/>
            </a:pPr>
            <a:r>
              <a:rPr lang="tr-TR" sz="2000" dirty="0" smtClean="0">
                <a:solidFill>
                  <a:schemeClr val="tx2"/>
                </a:solidFill>
              </a:rPr>
              <a:t>Avrupa </a:t>
            </a:r>
            <a:r>
              <a:rPr lang="tr-TR" sz="2000" dirty="0">
                <a:solidFill>
                  <a:schemeClr val="tx2"/>
                </a:solidFill>
              </a:rPr>
              <a:t>ve küresel boyut. </a:t>
            </a:r>
            <a:endParaRPr lang="tr-TR" sz="2000" dirty="0" smtClean="0">
              <a:solidFill>
                <a:schemeClr val="tx2"/>
              </a:solidFill>
            </a:endParaRPr>
          </a:p>
          <a:p>
            <a:pPr marL="342900" lvl="1" indent="-342900">
              <a:lnSpc>
                <a:spcPct val="90000"/>
              </a:lnSpc>
              <a:buFont typeface="Wingdings" pitchFamily="2" charset="2"/>
              <a:buChar char="§"/>
            </a:pPr>
            <a:r>
              <a:rPr lang="tr-TR" sz="2400" dirty="0" smtClean="0">
                <a:solidFill>
                  <a:schemeClr val="tx2"/>
                </a:solidFill>
              </a:rPr>
              <a:t>Öğretmenlerin </a:t>
            </a:r>
            <a:r>
              <a:rPr lang="tr-TR" sz="2400" dirty="0">
                <a:solidFill>
                  <a:schemeClr val="tx2"/>
                </a:solidFill>
              </a:rPr>
              <a:t>aktif katılım için öğrencilerin vatandaşlık bilgilerini, becerilerini, tavırlarını, değerlerini ve eğilimlerini geliştirebilmeleri ve öğrenmenin bu değişik yönlerini birbirleriyle ilişkilendirebilmeleri gerekir.</a:t>
            </a:r>
          </a:p>
        </p:txBody>
      </p:sp>
    </p:spTree>
    <p:extLst>
      <p:ext uri="{BB962C8B-B14F-4D97-AF65-F5344CB8AC3E}">
        <p14:creationId xmlns:p14="http://schemas.microsoft.com/office/powerpoint/2010/main" val="4032629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tr-TR" sz="4000" b="1" dirty="0">
                <a:solidFill>
                  <a:srgbClr val="FF0000"/>
                </a:solidFill>
              </a:rPr>
              <a:t>4 no.lu </a:t>
            </a:r>
            <a:r>
              <a:rPr lang="tr-TR" sz="4000" b="1" dirty="0" smtClean="0">
                <a:solidFill>
                  <a:srgbClr val="FF0000"/>
                </a:solidFill>
              </a:rPr>
              <a:t>Yeterlilik</a:t>
            </a:r>
            <a:br>
              <a:rPr lang="tr-TR" sz="4000" b="1" dirty="0" smtClean="0">
                <a:solidFill>
                  <a:srgbClr val="FF0000"/>
                </a:solidFill>
              </a:rPr>
            </a:br>
            <a:r>
              <a:rPr lang="tr-TR" sz="2800" b="1" dirty="0" smtClean="0">
                <a:solidFill>
                  <a:srgbClr val="FF0000"/>
                </a:solidFill>
              </a:rPr>
              <a:t>DVE/İHE </a:t>
            </a:r>
            <a:r>
              <a:rPr lang="tr-TR" sz="2800" b="1" dirty="0">
                <a:solidFill>
                  <a:srgbClr val="FF0000"/>
                </a:solidFill>
              </a:rPr>
              <a:t>uygulamasının değişik olası bağlamları</a:t>
            </a:r>
            <a:endParaRPr lang="tr-TR" sz="2800" b="1" dirty="0" smtClean="0">
              <a:solidFill>
                <a:srgbClr val="FF0000"/>
              </a:solidFill>
            </a:endParaRPr>
          </a:p>
        </p:txBody>
      </p:sp>
      <p:sp>
        <p:nvSpPr>
          <p:cNvPr id="39939" name="Rectangle 3"/>
          <p:cNvSpPr>
            <a:spLocks noGrp="1"/>
          </p:cNvSpPr>
          <p:nvPr>
            <p:ph type="body" idx="1"/>
          </p:nvPr>
        </p:nvSpPr>
        <p:spPr>
          <a:xfrm>
            <a:off x="457200" y="1600200"/>
            <a:ext cx="8229600" cy="4311650"/>
          </a:xfrm>
          <a:noFill/>
        </p:spPr>
        <p:txBody>
          <a:bodyPr/>
          <a:lstStyle/>
          <a:p>
            <a:pPr marL="342900" lvl="1" indent="-342900">
              <a:lnSpc>
                <a:spcPct val="90000"/>
              </a:lnSpc>
              <a:buFont typeface="Wingdings" pitchFamily="2" charset="2"/>
              <a:buChar char="§"/>
            </a:pPr>
            <a:r>
              <a:rPr lang="tr-TR" sz="2400" dirty="0">
                <a:solidFill>
                  <a:schemeClr val="tx2"/>
                </a:solidFill>
              </a:rPr>
              <a:t>DVE / </a:t>
            </a:r>
            <a:r>
              <a:rPr lang="tr-TR" sz="2400" dirty="0" err="1">
                <a:solidFill>
                  <a:schemeClr val="tx2"/>
                </a:solidFill>
              </a:rPr>
              <a:t>İHE’nin</a:t>
            </a:r>
            <a:r>
              <a:rPr lang="tr-TR" sz="2400" dirty="0">
                <a:solidFill>
                  <a:schemeClr val="tx2"/>
                </a:solidFill>
              </a:rPr>
              <a:t> okuldaki ayrı bir ders, programlar arası yaklaşımın bir parçası; </a:t>
            </a:r>
            <a:r>
              <a:rPr lang="tr-TR" sz="2400" dirty="0" smtClean="0">
                <a:solidFill>
                  <a:schemeClr val="tx2"/>
                </a:solidFill>
              </a:rPr>
              <a:t>tüm </a:t>
            </a:r>
            <a:r>
              <a:rPr lang="tr-TR" sz="2400" dirty="0">
                <a:solidFill>
                  <a:schemeClr val="tx2"/>
                </a:solidFill>
              </a:rPr>
              <a:t>okul kültürünün temel bir bileşeni olarak algılanması ve yerel topluluk katılımının ve bağlantılarının merkez konumunun anlaşılması.</a:t>
            </a:r>
          </a:p>
          <a:p>
            <a:pPr marL="342900" lvl="1" indent="-342900">
              <a:lnSpc>
                <a:spcPct val="90000"/>
              </a:lnSpc>
              <a:buFont typeface="Wingdings" pitchFamily="2" charset="2"/>
              <a:buChar char="§"/>
            </a:pPr>
            <a:endParaRPr lang="tr-TR" sz="2400" dirty="0">
              <a:solidFill>
                <a:schemeClr val="tx2"/>
              </a:solidFill>
            </a:endParaRPr>
          </a:p>
          <a:p>
            <a:pPr marL="0" lvl="1" indent="0">
              <a:lnSpc>
                <a:spcPct val="90000"/>
              </a:lnSpc>
              <a:buNone/>
            </a:pPr>
            <a:endParaRPr lang="tr-TR" sz="2400" dirty="0">
              <a:solidFill>
                <a:schemeClr val="tx2"/>
              </a:solidFill>
            </a:endParaRPr>
          </a:p>
        </p:txBody>
      </p:sp>
    </p:spTree>
    <p:extLst>
      <p:ext uri="{BB962C8B-B14F-4D97-AF65-F5344CB8AC3E}">
        <p14:creationId xmlns:p14="http://schemas.microsoft.com/office/powerpoint/2010/main" val="42850564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tr-TR" sz="4000" b="1" dirty="0" smtClean="0">
                <a:solidFill>
                  <a:srgbClr val="FF0000"/>
                </a:solidFill>
              </a:rPr>
              <a:t>KÜME B</a:t>
            </a:r>
            <a:r>
              <a:rPr lang="tr-TR" sz="4000" b="1" dirty="0">
                <a:solidFill>
                  <a:srgbClr val="FF0000"/>
                </a:solidFill>
              </a:rPr>
              <a:t>: </a:t>
            </a:r>
            <a:r>
              <a:rPr lang="tr-TR" sz="2800" b="1" dirty="0">
                <a:solidFill>
                  <a:srgbClr val="FF0000"/>
                </a:solidFill>
              </a:rPr>
              <a:t>DVE/</a:t>
            </a:r>
            <a:r>
              <a:rPr lang="tr-TR" sz="2800" b="1" dirty="0" err="1">
                <a:solidFill>
                  <a:srgbClr val="FF0000"/>
                </a:solidFill>
              </a:rPr>
              <a:t>İHE’nin</a:t>
            </a:r>
            <a:r>
              <a:rPr lang="tr-TR" sz="2800" b="1" dirty="0">
                <a:solidFill>
                  <a:srgbClr val="FF0000"/>
                </a:solidFill>
              </a:rPr>
              <a:t> sınıfta ve okulda gelişmesini sağlayan eğitim ve öğretim faaliyetleri</a:t>
            </a:r>
            <a:endParaRPr lang="tr-TR" sz="2800" b="1" dirty="0" smtClean="0">
              <a:solidFill>
                <a:srgbClr val="FF0000"/>
              </a:solidFill>
            </a:endParaRPr>
          </a:p>
        </p:txBody>
      </p:sp>
      <p:sp>
        <p:nvSpPr>
          <p:cNvPr id="43011" name="Rectangle 3"/>
          <p:cNvSpPr>
            <a:spLocks noGrp="1"/>
          </p:cNvSpPr>
          <p:nvPr>
            <p:ph type="body" idx="1"/>
          </p:nvPr>
        </p:nvSpPr>
        <p:spPr/>
        <p:txBody>
          <a:bodyPr/>
          <a:lstStyle/>
          <a:p>
            <a:pPr marL="457200" lvl="1" indent="0">
              <a:buNone/>
            </a:pPr>
            <a:r>
              <a:rPr lang="tr-TR" sz="2200" dirty="0">
                <a:solidFill>
                  <a:schemeClr val="tx2"/>
                </a:solidFill>
              </a:rPr>
              <a:t>Bu yeterlilik kümesi, DVE/İHE yaklaşımlarının hem sınıfta hem de okulda uygulanmasına ilişkindir. “DVE/</a:t>
            </a:r>
            <a:r>
              <a:rPr lang="tr-TR" sz="2200" dirty="0" err="1">
                <a:solidFill>
                  <a:schemeClr val="tx2"/>
                </a:solidFill>
              </a:rPr>
              <a:t>İHE’yi</a:t>
            </a:r>
            <a:r>
              <a:rPr lang="tr-TR" sz="2200" dirty="0">
                <a:solidFill>
                  <a:schemeClr val="tx2"/>
                </a:solidFill>
              </a:rPr>
              <a:t> okulumuzda nasıl uygulayabiliriz?” sorusuna yanıt verir. Öğretmenler, aşağıdaki sorularda bazılarına verilecek yanıtları belirlemek isteyeceklerdir:</a:t>
            </a:r>
          </a:p>
          <a:p>
            <a:pPr lvl="1">
              <a:buFont typeface="Wingdings" pitchFamily="2" charset="2"/>
              <a:buChar char="§"/>
            </a:pPr>
            <a:r>
              <a:rPr lang="tr-TR" sz="2000" dirty="0" smtClean="0">
                <a:solidFill>
                  <a:schemeClr val="tx2"/>
                </a:solidFill>
              </a:rPr>
              <a:t>Faaliyetlerimi </a:t>
            </a:r>
            <a:r>
              <a:rPr lang="tr-TR" sz="2000" dirty="0">
                <a:solidFill>
                  <a:schemeClr val="tx2"/>
                </a:solidFill>
              </a:rPr>
              <a:t>öğrencileri derste aktif bir rol oynamaya teşvik edecek biçimde nasıl planlayacağım? DVE/</a:t>
            </a:r>
            <a:r>
              <a:rPr lang="tr-TR" sz="2000" dirty="0" err="1">
                <a:solidFill>
                  <a:schemeClr val="tx2"/>
                </a:solidFill>
              </a:rPr>
              <a:t>İHE’ye</a:t>
            </a:r>
            <a:r>
              <a:rPr lang="tr-TR" sz="2000" dirty="0">
                <a:solidFill>
                  <a:schemeClr val="tx2"/>
                </a:solidFill>
              </a:rPr>
              <a:t> değişik konuların içerisine katmada diğer öğretmenlerden hangileri ile işbirliği yapabilirim?</a:t>
            </a:r>
          </a:p>
          <a:p>
            <a:pPr lvl="1">
              <a:buFont typeface="Wingdings" pitchFamily="2" charset="2"/>
              <a:buChar char="§"/>
            </a:pPr>
            <a:r>
              <a:rPr lang="tr-TR" sz="2000" dirty="0" smtClean="0">
                <a:solidFill>
                  <a:schemeClr val="tx2"/>
                </a:solidFill>
              </a:rPr>
              <a:t>Hangi </a:t>
            </a:r>
            <a:r>
              <a:rPr lang="tr-TR" sz="2000" dirty="0">
                <a:solidFill>
                  <a:schemeClr val="tx2"/>
                </a:solidFill>
              </a:rPr>
              <a:t>değerler sınıf ortamında yönlendirici olacaktır ve bir öğrenenler topluluğu olarak nasıl birlikte çalışabiliriz?</a:t>
            </a:r>
          </a:p>
          <a:p>
            <a:pPr lvl="1">
              <a:buFont typeface="Wingdings" pitchFamily="2" charset="2"/>
              <a:buChar char="§"/>
            </a:pPr>
            <a:r>
              <a:rPr lang="tr-TR" sz="2000" dirty="0" smtClean="0">
                <a:solidFill>
                  <a:schemeClr val="tx2"/>
                </a:solidFill>
              </a:rPr>
              <a:t>Çekişmeli </a:t>
            </a:r>
            <a:r>
              <a:rPr lang="tr-TR" sz="2000" dirty="0">
                <a:solidFill>
                  <a:schemeClr val="tx2"/>
                </a:solidFill>
              </a:rPr>
              <a:t>konuları ele alırken kendimi nasıl rahat ve emin hissedeceğim?</a:t>
            </a:r>
          </a:p>
          <a:p>
            <a:pPr lvl="1">
              <a:buFont typeface="Wingdings" pitchFamily="2" charset="2"/>
              <a:buChar char="§"/>
            </a:pPr>
            <a:r>
              <a:rPr lang="tr-TR" sz="2000" dirty="0" smtClean="0">
                <a:solidFill>
                  <a:schemeClr val="tx2"/>
                </a:solidFill>
              </a:rPr>
              <a:t>Kendi </a:t>
            </a:r>
            <a:r>
              <a:rPr lang="tr-TR" sz="2000" dirty="0">
                <a:solidFill>
                  <a:schemeClr val="tx2"/>
                </a:solidFill>
              </a:rPr>
              <a:t>pratiğim içerisinde, öğrencilerin öğrendiklerini değerlendirmede kullanabileceğim iyi uygulamalar hangileridir?</a:t>
            </a:r>
          </a:p>
          <a:p>
            <a:pPr lvl="1">
              <a:buFont typeface="Wingdings" pitchFamily="2" charset="2"/>
              <a:buChar char="§"/>
            </a:pPr>
            <a:endParaRPr lang="tr-TR" sz="1100" dirty="0" smtClean="0">
              <a:solidFill>
                <a:schemeClr val="tx2"/>
              </a:solidFill>
            </a:endParaRPr>
          </a:p>
          <a:p>
            <a:pPr>
              <a:buNone/>
            </a:pPr>
            <a:endParaRPr lang="tr-TR" sz="1100" dirty="0">
              <a:solidFill>
                <a:schemeClr val="tx2"/>
              </a:solidFill>
            </a:endParaRPr>
          </a:p>
        </p:txBody>
      </p:sp>
    </p:spTree>
    <p:extLst>
      <p:ext uri="{BB962C8B-B14F-4D97-AF65-F5344CB8AC3E}">
        <p14:creationId xmlns:p14="http://schemas.microsoft.com/office/powerpoint/2010/main" val="399670289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tr-TR" sz="4000" b="1" dirty="0">
                <a:solidFill>
                  <a:srgbClr val="FF0000"/>
                </a:solidFill>
              </a:rPr>
              <a:t>5 No.lu </a:t>
            </a:r>
            <a:r>
              <a:rPr lang="tr-TR" sz="4000" b="1" dirty="0" smtClean="0">
                <a:solidFill>
                  <a:srgbClr val="FF0000"/>
                </a:solidFill>
              </a:rPr>
              <a:t>Yeterlilik</a:t>
            </a:r>
            <a:br>
              <a:rPr lang="tr-TR" sz="4000" b="1" dirty="0" smtClean="0">
                <a:solidFill>
                  <a:srgbClr val="FF0000"/>
                </a:solidFill>
              </a:rPr>
            </a:br>
            <a:r>
              <a:rPr lang="tr-TR" sz="2200" b="1" dirty="0" smtClean="0">
                <a:solidFill>
                  <a:srgbClr val="FF0000"/>
                </a:solidFill>
              </a:rPr>
              <a:t>Yaklaşımların</a:t>
            </a:r>
            <a:r>
              <a:rPr lang="tr-TR" sz="2200" b="1" dirty="0">
                <a:solidFill>
                  <a:srgbClr val="FF0000"/>
                </a:solidFill>
              </a:rPr>
              <a:t>, yöntemlerin ve öğrenme imkânlarının planlanması</a:t>
            </a:r>
            <a:endParaRPr lang="tr-TR" sz="2200" b="1" dirty="0" smtClean="0">
              <a:solidFill>
                <a:srgbClr val="FF0000"/>
              </a:solidFill>
            </a:endParaRPr>
          </a:p>
        </p:txBody>
      </p:sp>
      <p:sp>
        <p:nvSpPr>
          <p:cNvPr id="43011" name="Rectangle 3"/>
          <p:cNvSpPr>
            <a:spLocks noGrp="1"/>
          </p:cNvSpPr>
          <p:nvPr>
            <p:ph type="body" idx="1"/>
          </p:nvPr>
        </p:nvSpPr>
        <p:spPr/>
        <p:txBody>
          <a:bodyPr/>
          <a:lstStyle/>
          <a:p>
            <a:pPr lvl="1">
              <a:buFont typeface="Wingdings" pitchFamily="2" charset="2"/>
              <a:buChar char="§"/>
            </a:pPr>
            <a:r>
              <a:rPr lang="tr-TR" sz="2400" dirty="0">
                <a:solidFill>
                  <a:schemeClr val="tx2"/>
                </a:solidFill>
              </a:rPr>
              <a:t>Aktif öğrenme ve öğrenci katılımının önemli bir rol oynadığı DVE / İHE bilgisi, becerileri, eğilimleri, tavırları ve değerlerini içinde barındıran yaklaşım, yöntem ve öğrenme imkânlarının planlanması.</a:t>
            </a:r>
          </a:p>
          <a:p>
            <a:pPr>
              <a:buNone/>
            </a:pPr>
            <a:endParaRPr lang="tr-TR" sz="1100" dirty="0" smtClean="0">
              <a:solidFill>
                <a:schemeClr val="tx2"/>
              </a:solidFill>
            </a:endParaRPr>
          </a:p>
          <a:p>
            <a:pPr>
              <a:buNone/>
            </a:pPr>
            <a:endParaRPr lang="tr-TR" sz="1100" dirty="0">
              <a:solidFill>
                <a:schemeClr val="tx2"/>
              </a:solidFill>
            </a:endParaRPr>
          </a:p>
        </p:txBody>
      </p:sp>
    </p:spTree>
    <p:extLst>
      <p:ext uri="{BB962C8B-B14F-4D97-AF65-F5344CB8AC3E}">
        <p14:creationId xmlns:p14="http://schemas.microsoft.com/office/powerpoint/2010/main" val="1817098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tr-TR" sz="4000" b="1" dirty="0">
                <a:solidFill>
                  <a:srgbClr val="FF0000"/>
                </a:solidFill>
              </a:rPr>
              <a:t>6 No.lu </a:t>
            </a:r>
            <a:r>
              <a:rPr lang="tr-TR" sz="4000" b="1" dirty="0" smtClean="0">
                <a:solidFill>
                  <a:srgbClr val="FF0000"/>
                </a:solidFill>
              </a:rPr>
              <a:t>Yeterlilik</a:t>
            </a:r>
            <a:br>
              <a:rPr lang="tr-TR" sz="4000" b="1" dirty="0" smtClean="0">
                <a:solidFill>
                  <a:srgbClr val="FF0000"/>
                </a:solidFill>
              </a:rPr>
            </a:br>
            <a:r>
              <a:rPr lang="tr-TR" sz="2400" b="1" dirty="0" smtClean="0">
                <a:solidFill>
                  <a:srgbClr val="FF0000"/>
                </a:solidFill>
              </a:rPr>
              <a:t>Öğretmenin </a:t>
            </a:r>
            <a:r>
              <a:rPr lang="tr-TR" sz="2400" b="1" dirty="0">
                <a:solidFill>
                  <a:srgbClr val="FF0000"/>
                </a:solidFill>
              </a:rPr>
              <a:t>DVE / İHE ilkeleri ve uygulamalarına dersinde yer vermesi</a:t>
            </a:r>
            <a:endParaRPr lang="tr-TR" sz="2400" b="1" dirty="0" smtClean="0">
              <a:solidFill>
                <a:srgbClr val="FF0000"/>
              </a:solidFill>
            </a:endParaRPr>
          </a:p>
        </p:txBody>
      </p:sp>
      <p:sp>
        <p:nvSpPr>
          <p:cNvPr id="49155" name="Rectangle 3"/>
          <p:cNvSpPr>
            <a:spLocks noGrp="1"/>
          </p:cNvSpPr>
          <p:nvPr>
            <p:ph type="body" idx="1"/>
          </p:nvPr>
        </p:nvSpPr>
        <p:spPr>
          <a:xfrm>
            <a:off x="457200" y="1600200"/>
            <a:ext cx="8229600" cy="4311650"/>
          </a:xfrm>
          <a:noFill/>
        </p:spPr>
        <p:txBody>
          <a:bodyPr/>
          <a:lstStyle/>
          <a:p>
            <a:pPr lvl="1">
              <a:lnSpc>
                <a:spcPct val="90000"/>
              </a:lnSpc>
              <a:buFont typeface="Wingdings" pitchFamily="2" charset="2"/>
              <a:buChar char="§"/>
            </a:pPr>
            <a:r>
              <a:rPr lang="tr-TR" sz="2400" dirty="0">
                <a:solidFill>
                  <a:schemeClr val="tx2"/>
                </a:solidFill>
              </a:rPr>
              <a:t>Bilgi, beceriler ve katılımın arttırılması ve çoğulcu bir demokrasideki genç vatandaşların güçlendirilmesine katkıda bulunmak için DVE / İHE ilkeleri ve uygulamalarına uzmanlık konularında (programlar arası DVE / İHE) yer verilmesi.</a:t>
            </a:r>
            <a:endParaRPr lang="tr-TR" sz="2400" dirty="0" smtClean="0">
              <a:solidFill>
                <a:schemeClr val="tx2"/>
              </a:solidFill>
            </a:endParaRPr>
          </a:p>
        </p:txBody>
      </p:sp>
    </p:spTree>
    <p:extLst>
      <p:ext uri="{BB962C8B-B14F-4D97-AF65-F5344CB8AC3E}">
        <p14:creationId xmlns:p14="http://schemas.microsoft.com/office/powerpoint/2010/main" val="339358264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tr-TR" sz="4000" b="1" dirty="0">
                <a:solidFill>
                  <a:srgbClr val="FF0000"/>
                </a:solidFill>
              </a:rPr>
              <a:t>7 No.lu </a:t>
            </a:r>
            <a:r>
              <a:rPr lang="tr-TR" sz="4000" b="1" dirty="0" smtClean="0">
                <a:solidFill>
                  <a:srgbClr val="FF0000"/>
                </a:solidFill>
              </a:rPr>
              <a:t>Yeterlilik</a:t>
            </a:r>
            <a:br>
              <a:rPr lang="tr-TR" sz="4000" b="1" dirty="0" smtClean="0">
                <a:solidFill>
                  <a:srgbClr val="FF0000"/>
                </a:solidFill>
              </a:rPr>
            </a:br>
            <a:r>
              <a:rPr lang="tr-TR" sz="2400" b="1" dirty="0">
                <a:solidFill>
                  <a:srgbClr val="FF0000"/>
                </a:solidFill>
              </a:rPr>
              <a:t>O</a:t>
            </a:r>
            <a:r>
              <a:rPr lang="tr-TR" sz="2400" b="1" dirty="0" smtClean="0">
                <a:solidFill>
                  <a:srgbClr val="FF0000"/>
                </a:solidFill>
              </a:rPr>
              <a:t>lumlu </a:t>
            </a:r>
            <a:r>
              <a:rPr lang="tr-TR" sz="2400" b="1" dirty="0">
                <a:solidFill>
                  <a:srgbClr val="FF0000"/>
                </a:solidFill>
              </a:rPr>
              <a:t>okul özellikleri için temel kuralların saptanması</a:t>
            </a:r>
            <a:endParaRPr lang="tr-TR" sz="2400" b="1" dirty="0" smtClean="0">
              <a:solidFill>
                <a:srgbClr val="FF0000"/>
              </a:solidFill>
            </a:endParaRPr>
          </a:p>
        </p:txBody>
      </p:sp>
      <p:sp>
        <p:nvSpPr>
          <p:cNvPr id="49155" name="Rectangle 3"/>
          <p:cNvSpPr>
            <a:spLocks noGrp="1"/>
          </p:cNvSpPr>
          <p:nvPr>
            <p:ph type="body" idx="1"/>
          </p:nvPr>
        </p:nvSpPr>
        <p:spPr>
          <a:xfrm>
            <a:off x="457200" y="1600200"/>
            <a:ext cx="8229600" cy="4311650"/>
          </a:xfrm>
          <a:noFill/>
        </p:spPr>
        <p:txBody>
          <a:bodyPr/>
          <a:lstStyle/>
          <a:p>
            <a:pPr lvl="1">
              <a:lnSpc>
                <a:spcPct val="90000"/>
              </a:lnSpc>
              <a:buFont typeface="Wingdings" pitchFamily="2" charset="2"/>
              <a:buChar char="§"/>
            </a:pPr>
            <a:r>
              <a:rPr lang="tr-TR" sz="2400" dirty="0">
                <a:solidFill>
                  <a:schemeClr val="tx2"/>
                </a:solidFill>
              </a:rPr>
              <a:t>Güven, açıklık ve karşılıklı saygıdan oluşan sürdürülebilir bir ortama ilişkin açık temel kuralların tespiti. Sınıf ve davranış yönetiminde, amaçlı ve etkin öğrenmenin sağlanması için DVE / İHE ilkeleri kabul edilmektedir.</a:t>
            </a:r>
            <a:endParaRPr lang="tr-TR" sz="2400" dirty="0" smtClean="0">
              <a:solidFill>
                <a:schemeClr val="tx2"/>
              </a:solidFill>
            </a:endParaRPr>
          </a:p>
        </p:txBody>
      </p:sp>
    </p:spTree>
    <p:extLst>
      <p:ext uri="{BB962C8B-B14F-4D97-AF65-F5344CB8AC3E}">
        <p14:creationId xmlns:p14="http://schemas.microsoft.com/office/powerpoint/2010/main" val="98329325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tr-TR" sz="4000" b="1" dirty="0">
                <a:solidFill>
                  <a:srgbClr val="FF0000"/>
                </a:solidFill>
              </a:rPr>
              <a:t>8 No.lu </a:t>
            </a:r>
            <a:r>
              <a:rPr lang="tr-TR" sz="4000" b="1" dirty="0" smtClean="0">
                <a:solidFill>
                  <a:srgbClr val="FF0000"/>
                </a:solidFill>
              </a:rPr>
              <a:t>Yeterlilik</a:t>
            </a:r>
            <a:br>
              <a:rPr lang="tr-TR" sz="4000" b="1" dirty="0" smtClean="0">
                <a:solidFill>
                  <a:srgbClr val="FF0000"/>
                </a:solidFill>
              </a:rPr>
            </a:br>
            <a:r>
              <a:rPr lang="tr-TR" sz="2400" b="1" dirty="0" smtClean="0">
                <a:solidFill>
                  <a:srgbClr val="FF0000"/>
                </a:solidFill>
              </a:rPr>
              <a:t>Öğrencilerin </a:t>
            </a:r>
            <a:r>
              <a:rPr lang="tr-TR" sz="2400" b="1" dirty="0">
                <a:solidFill>
                  <a:srgbClr val="FF0000"/>
                </a:solidFill>
              </a:rPr>
              <a:t>tartışma becerilerine yardımcı bir dizi stratejinin geliştirilmesi</a:t>
            </a:r>
            <a:endParaRPr lang="tr-TR" sz="2400" b="1" dirty="0" smtClean="0">
              <a:solidFill>
                <a:srgbClr val="FF0000"/>
              </a:solidFill>
            </a:endParaRPr>
          </a:p>
        </p:txBody>
      </p:sp>
      <p:sp>
        <p:nvSpPr>
          <p:cNvPr id="49155" name="Rectangle 3"/>
          <p:cNvSpPr>
            <a:spLocks noGrp="1"/>
          </p:cNvSpPr>
          <p:nvPr>
            <p:ph type="body" idx="1"/>
          </p:nvPr>
        </p:nvSpPr>
        <p:spPr>
          <a:xfrm>
            <a:off x="457200" y="1600200"/>
            <a:ext cx="8229600" cy="4311650"/>
          </a:xfrm>
          <a:noFill/>
        </p:spPr>
        <p:txBody>
          <a:bodyPr/>
          <a:lstStyle/>
          <a:p>
            <a:pPr lvl="1">
              <a:lnSpc>
                <a:spcPct val="90000"/>
              </a:lnSpc>
              <a:buFont typeface="Wingdings" pitchFamily="2" charset="2"/>
              <a:buChar char="§"/>
            </a:pPr>
            <a:r>
              <a:rPr lang="tr-TR" sz="2400" dirty="0">
                <a:solidFill>
                  <a:schemeClr val="tx2"/>
                </a:solidFill>
              </a:rPr>
              <a:t>Özellikle hassas, çekişmeli konularda öğrencinin tartışma becerilerine yardımcı olmak üzere -  bütün sınıfça yapılacak kaliteli bir sorgulama da dahil, bir dizi eğitim stratejisi ve metodolojisi.</a:t>
            </a:r>
            <a:endParaRPr lang="tr-TR" sz="2400" dirty="0" smtClean="0">
              <a:solidFill>
                <a:schemeClr val="tx2"/>
              </a:solidFill>
            </a:endParaRPr>
          </a:p>
        </p:txBody>
      </p:sp>
    </p:spTree>
    <p:extLst>
      <p:ext uri="{BB962C8B-B14F-4D97-AF65-F5344CB8AC3E}">
        <p14:creationId xmlns:p14="http://schemas.microsoft.com/office/powerpoint/2010/main" val="18009951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tr-TR" sz="4000" b="1" dirty="0">
                <a:solidFill>
                  <a:srgbClr val="FF0000"/>
                </a:solidFill>
              </a:rPr>
              <a:t>9 No.lu </a:t>
            </a:r>
            <a:r>
              <a:rPr lang="tr-TR" sz="4000" b="1" dirty="0" smtClean="0">
                <a:solidFill>
                  <a:srgbClr val="FF0000"/>
                </a:solidFill>
              </a:rPr>
              <a:t>Yeterlilik</a:t>
            </a:r>
            <a:br>
              <a:rPr lang="tr-TR" sz="4000" b="1" dirty="0" smtClean="0">
                <a:solidFill>
                  <a:srgbClr val="FF0000"/>
                </a:solidFill>
              </a:rPr>
            </a:br>
            <a:r>
              <a:rPr lang="tr-TR" sz="2400" b="1" dirty="0" smtClean="0">
                <a:solidFill>
                  <a:srgbClr val="FF0000"/>
                </a:solidFill>
              </a:rPr>
              <a:t>Değerlendirmeye </a:t>
            </a:r>
            <a:r>
              <a:rPr lang="tr-TR" sz="2400" b="1" dirty="0">
                <a:solidFill>
                  <a:srgbClr val="FF0000"/>
                </a:solidFill>
              </a:rPr>
              <a:t>ilişkin bir dizi yaklaşımın kullanılması</a:t>
            </a:r>
            <a:endParaRPr lang="tr-TR" sz="2400" b="1" dirty="0" smtClean="0">
              <a:solidFill>
                <a:srgbClr val="FF0000"/>
              </a:solidFill>
            </a:endParaRPr>
          </a:p>
        </p:txBody>
      </p:sp>
      <p:sp>
        <p:nvSpPr>
          <p:cNvPr id="49155" name="Rectangle 3"/>
          <p:cNvSpPr>
            <a:spLocks noGrp="1"/>
          </p:cNvSpPr>
          <p:nvPr>
            <p:ph type="body" idx="1"/>
          </p:nvPr>
        </p:nvSpPr>
        <p:spPr>
          <a:xfrm>
            <a:off x="457200" y="1600200"/>
            <a:ext cx="8229600" cy="4311650"/>
          </a:xfrm>
          <a:noFill/>
        </p:spPr>
        <p:txBody>
          <a:bodyPr/>
          <a:lstStyle/>
          <a:p>
            <a:pPr lvl="1">
              <a:lnSpc>
                <a:spcPct val="90000"/>
              </a:lnSpc>
              <a:buFont typeface="Wingdings" pitchFamily="2" charset="2"/>
              <a:buChar char="§"/>
            </a:pPr>
            <a:r>
              <a:rPr lang="tr-TR" sz="2400" dirty="0">
                <a:solidFill>
                  <a:schemeClr val="tx2"/>
                </a:solidFill>
              </a:rPr>
              <a:t>Öğrencilerin DVE/</a:t>
            </a:r>
            <a:r>
              <a:rPr lang="tr-TR" sz="2400" dirty="0" err="1">
                <a:solidFill>
                  <a:schemeClr val="tx2"/>
                </a:solidFill>
              </a:rPr>
              <a:t>İHE’ye</a:t>
            </a:r>
            <a:r>
              <a:rPr lang="tr-TR" sz="2400" dirty="0">
                <a:solidFill>
                  <a:schemeClr val="tx2"/>
                </a:solidFill>
              </a:rPr>
              <a:t> ilişkin ilerleme ve başarılarını bildirmek ve kutlamak amacıyla, öğrencilerin kendileri ve arkadaşları için yaptıkları değerlendirmelerin kullanılması.</a:t>
            </a:r>
            <a:endParaRPr lang="tr-TR" sz="2400" dirty="0" smtClean="0">
              <a:solidFill>
                <a:schemeClr val="tx2"/>
              </a:solidFill>
            </a:endParaRPr>
          </a:p>
        </p:txBody>
      </p:sp>
    </p:spTree>
    <p:extLst>
      <p:ext uri="{BB962C8B-B14F-4D97-AF65-F5344CB8AC3E}">
        <p14:creationId xmlns:p14="http://schemas.microsoft.com/office/powerpoint/2010/main" val="7281026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tr-TR" sz="4000" b="1" dirty="0">
                <a:solidFill>
                  <a:srgbClr val="FF0000"/>
                </a:solidFill>
              </a:rPr>
              <a:t>Küme C: </a:t>
            </a:r>
            <a:r>
              <a:rPr lang="tr-TR" sz="2800" b="1" dirty="0">
                <a:solidFill>
                  <a:srgbClr val="FF0000"/>
                </a:solidFill>
              </a:rPr>
              <a:t>Ortaklıklar ve yerel topluluğun katılımı ile DVE/</a:t>
            </a:r>
            <a:r>
              <a:rPr lang="tr-TR" sz="2800" b="1" dirty="0" err="1">
                <a:solidFill>
                  <a:srgbClr val="FF0000"/>
                </a:solidFill>
              </a:rPr>
              <a:t>İHE’nin</a:t>
            </a:r>
            <a:r>
              <a:rPr lang="tr-TR" sz="2800" b="1" dirty="0">
                <a:solidFill>
                  <a:srgbClr val="FF0000"/>
                </a:solidFill>
              </a:rPr>
              <a:t> geliştirilmesini sağlayan öğretme ve öğrenme faaliyetleri</a:t>
            </a:r>
            <a:endParaRPr lang="tr-TR" sz="4000" b="1" dirty="0" smtClean="0">
              <a:solidFill>
                <a:srgbClr val="FF0000"/>
              </a:solidFill>
            </a:endParaRPr>
          </a:p>
        </p:txBody>
      </p:sp>
      <p:sp>
        <p:nvSpPr>
          <p:cNvPr id="46083" name="Rectangle 3"/>
          <p:cNvSpPr>
            <a:spLocks noGrp="1"/>
          </p:cNvSpPr>
          <p:nvPr>
            <p:ph type="body" idx="1"/>
          </p:nvPr>
        </p:nvSpPr>
        <p:spPr>
          <a:xfrm>
            <a:off x="457200" y="1853654"/>
            <a:ext cx="8229600" cy="4311650"/>
          </a:xfrm>
          <a:noFill/>
        </p:spPr>
        <p:txBody>
          <a:bodyPr/>
          <a:lstStyle/>
          <a:p>
            <a:pPr marL="457200" lvl="1" indent="0" eaLnBrk="1" hangingPunct="1">
              <a:lnSpc>
                <a:spcPct val="80000"/>
              </a:lnSpc>
              <a:spcBef>
                <a:spcPct val="0"/>
              </a:spcBef>
              <a:buNone/>
            </a:pPr>
            <a:r>
              <a:rPr lang="tr-TR" sz="2400" dirty="0">
                <a:solidFill>
                  <a:schemeClr val="tx2"/>
                </a:solidFill>
              </a:rPr>
              <a:t>Bu yeterlilikler kümesi, DVE/İHE eğitiminin sınıf dışına taşınmasını gerektirir. </a:t>
            </a:r>
            <a:endParaRPr lang="tr-TR" sz="2400" dirty="0" smtClean="0">
              <a:solidFill>
                <a:schemeClr val="tx2"/>
              </a:solidFill>
            </a:endParaRPr>
          </a:p>
          <a:p>
            <a:pPr marL="457200" lvl="1" indent="0" eaLnBrk="1" hangingPunct="1">
              <a:lnSpc>
                <a:spcPct val="80000"/>
              </a:lnSpc>
              <a:spcBef>
                <a:spcPct val="0"/>
              </a:spcBef>
              <a:buNone/>
            </a:pPr>
            <a:r>
              <a:rPr lang="tr-TR" sz="2400" dirty="0" smtClean="0">
                <a:solidFill>
                  <a:schemeClr val="tx2"/>
                </a:solidFill>
              </a:rPr>
              <a:t>Şu </a:t>
            </a:r>
            <a:r>
              <a:rPr lang="tr-TR" sz="2400" dirty="0">
                <a:solidFill>
                  <a:schemeClr val="tx2"/>
                </a:solidFill>
              </a:rPr>
              <a:t>soruya cevap verir: “Bunu kimlerle başarabiliriz?” Eğer eylem hakkında bilgilendirme yoksa gençlerin DVE/İHE eyleminin etkili olması pek muhtemel değildir. </a:t>
            </a:r>
            <a:endParaRPr lang="tr-TR" sz="2400" dirty="0" smtClean="0">
              <a:solidFill>
                <a:schemeClr val="tx2"/>
              </a:solidFill>
            </a:endParaRPr>
          </a:p>
          <a:p>
            <a:pPr marL="457200" lvl="1" indent="0" eaLnBrk="1" hangingPunct="1">
              <a:lnSpc>
                <a:spcPct val="80000"/>
              </a:lnSpc>
              <a:spcBef>
                <a:spcPct val="0"/>
              </a:spcBef>
              <a:buNone/>
            </a:pPr>
            <a:r>
              <a:rPr lang="tr-TR" sz="2400" dirty="0" smtClean="0">
                <a:solidFill>
                  <a:schemeClr val="tx2"/>
                </a:solidFill>
              </a:rPr>
              <a:t>Bu </a:t>
            </a:r>
            <a:r>
              <a:rPr lang="tr-TR" sz="2400" dirty="0">
                <a:solidFill>
                  <a:schemeClr val="tx2"/>
                </a:solidFill>
              </a:rPr>
              <a:t>nedenle, bu kümenin esas soruları şunlardır</a:t>
            </a:r>
            <a:r>
              <a:rPr lang="tr-TR" sz="2400" dirty="0" smtClean="0">
                <a:solidFill>
                  <a:schemeClr val="tx2"/>
                </a:solidFill>
              </a:rPr>
              <a:t>:</a:t>
            </a:r>
          </a:p>
          <a:p>
            <a:pPr marL="457200" lvl="1" indent="0" eaLnBrk="1" hangingPunct="1">
              <a:lnSpc>
                <a:spcPct val="80000"/>
              </a:lnSpc>
              <a:spcBef>
                <a:spcPct val="0"/>
              </a:spcBef>
              <a:buNone/>
            </a:pPr>
            <a:endParaRPr lang="tr-TR" sz="2400" dirty="0">
              <a:solidFill>
                <a:schemeClr val="tx2"/>
              </a:solidFill>
            </a:endParaRPr>
          </a:p>
          <a:p>
            <a:pPr lvl="1" eaLnBrk="1" hangingPunct="1">
              <a:lnSpc>
                <a:spcPct val="80000"/>
              </a:lnSpc>
              <a:spcBef>
                <a:spcPct val="0"/>
              </a:spcBef>
              <a:buFont typeface="Wingdings" pitchFamily="2" charset="2"/>
              <a:buChar char="§"/>
            </a:pPr>
            <a:r>
              <a:rPr lang="tr-TR" sz="2200" dirty="0" smtClean="0">
                <a:solidFill>
                  <a:schemeClr val="tx2"/>
                </a:solidFill>
              </a:rPr>
              <a:t>Hangi </a:t>
            </a:r>
            <a:r>
              <a:rPr lang="tr-TR" sz="2200" dirty="0">
                <a:solidFill>
                  <a:schemeClr val="tx2"/>
                </a:solidFill>
              </a:rPr>
              <a:t>bilgi-işleme yetenekleri ve eleştirel düşünme biçimleri aktif katılım için anahtar nitelikli ön koşullardır?</a:t>
            </a:r>
          </a:p>
          <a:p>
            <a:pPr lvl="1" eaLnBrk="1" hangingPunct="1">
              <a:lnSpc>
                <a:spcPct val="80000"/>
              </a:lnSpc>
              <a:spcBef>
                <a:spcPct val="0"/>
              </a:spcBef>
              <a:buFont typeface="Wingdings" pitchFamily="2" charset="2"/>
              <a:buChar char="§"/>
            </a:pPr>
            <a:r>
              <a:rPr lang="tr-TR" sz="2200" dirty="0" smtClean="0">
                <a:solidFill>
                  <a:schemeClr val="tx2"/>
                </a:solidFill>
              </a:rPr>
              <a:t>Değişim </a:t>
            </a:r>
            <a:r>
              <a:rPr lang="tr-TR" sz="2200" dirty="0">
                <a:solidFill>
                  <a:schemeClr val="tx2"/>
                </a:solidFill>
              </a:rPr>
              <a:t>için eyleme geçmek isteyen gençlere en uygun aktif vatandaşlık proje türleri nelerdir? Öğretmenler, gençlerin kendilerini ilgilendiren konularda kampanya düzenlemelerini kolaylaştırmak amacıyla, dışarıdan ortaklarla nasıl çalışabilirler</a:t>
            </a:r>
            <a:r>
              <a:rPr lang="tr-TR" sz="2200" dirty="0" smtClean="0">
                <a:solidFill>
                  <a:schemeClr val="tx2"/>
                </a:solidFill>
              </a:rPr>
              <a:t>?</a:t>
            </a:r>
            <a:endParaRPr lang="tr-TR" sz="2200" dirty="0">
              <a:solidFill>
                <a:schemeClr val="tx2"/>
              </a:solidFill>
            </a:endParaRPr>
          </a:p>
        </p:txBody>
      </p:sp>
    </p:spTree>
    <p:extLst>
      <p:ext uri="{BB962C8B-B14F-4D97-AF65-F5344CB8AC3E}">
        <p14:creationId xmlns:p14="http://schemas.microsoft.com/office/powerpoint/2010/main" val="12897832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p:cNvSpPr>
          <p:nvPr>
            <p:ph type="ctrTitle" idx="4294967295"/>
          </p:nvPr>
        </p:nvSpPr>
        <p:spPr>
          <a:xfrm>
            <a:off x="685800" y="2130425"/>
            <a:ext cx="7772400" cy="1470025"/>
          </a:xfrm>
        </p:spPr>
        <p:txBody>
          <a:bodyPr/>
          <a:lstStyle/>
          <a:p>
            <a:r>
              <a:rPr lang="tr-TR" sz="2400" b="1" dirty="0" smtClean="0">
                <a:solidFill>
                  <a:srgbClr val="FF0000"/>
                </a:solidFill>
              </a:rPr>
              <a:t>DEMOKRATİK VATANDAŞLIK </a:t>
            </a:r>
            <a:r>
              <a:rPr lang="tr-TR" sz="2400" b="1" dirty="0">
                <a:solidFill>
                  <a:srgbClr val="FF0000"/>
                </a:solidFill>
              </a:rPr>
              <a:t>VE İNSAN HAKLARI EĞİTİMİNE İLİŞKİN </a:t>
            </a:r>
            <a:r>
              <a:rPr lang="tr-TR" sz="3600" b="1" dirty="0" smtClean="0">
                <a:solidFill>
                  <a:srgbClr val="FF0000"/>
                </a:solidFill>
              </a:rPr>
              <a:t/>
            </a:r>
            <a:br>
              <a:rPr lang="tr-TR" sz="3600" b="1" dirty="0" smtClean="0">
                <a:solidFill>
                  <a:srgbClr val="FF0000"/>
                </a:solidFill>
              </a:rPr>
            </a:br>
            <a:r>
              <a:rPr lang="tr-TR" b="1" dirty="0" smtClean="0">
                <a:solidFill>
                  <a:srgbClr val="FF0000"/>
                </a:solidFill>
              </a:rPr>
              <a:t>ÖĞRETMEN </a:t>
            </a:r>
            <a:r>
              <a:rPr lang="tr-TR" b="1" dirty="0">
                <a:solidFill>
                  <a:srgbClr val="FF0000"/>
                </a:solidFill>
              </a:rPr>
              <a:t>YETERLİLİKLERİ</a:t>
            </a:r>
            <a:endParaRPr lang="tr-TR" sz="4000" b="1" dirty="0" smtClean="0">
              <a:solidFill>
                <a:srgbClr val="000000"/>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tr-TR" sz="4000" b="1" dirty="0">
                <a:solidFill>
                  <a:srgbClr val="FF0000"/>
                </a:solidFill>
              </a:rPr>
              <a:t>Küme C: </a:t>
            </a:r>
            <a:r>
              <a:rPr lang="tr-TR" sz="2800" b="1" dirty="0">
                <a:solidFill>
                  <a:srgbClr val="FF0000"/>
                </a:solidFill>
              </a:rPr>
              <a:t>Ortaklıklar ve yerel topluluğun katılımı ile DVE/</a:t>
            </a:r>
            <a:r>
              <a:rPr lang="tr-TR" sz="2800" b="1" dirty="0" err="1">
                <a:solidFill>
                  <a:srgbClr val="FF0000"/>
                </a:solidFill>
              </a:rPr>
              <a:t>İHE’nin</a:t>
            </a:r>
            <a:r>
              <a:rPr lang="tr-TR" sz="2800" b="1" dirty="0">
                <a:solidFill>
                  <a:srgbClr val="FF0000"/>
                </a:solidFill>
              </a:rPr>
              <a:t> geliştirilmesini sağlayan öğretme ve öğrenme faaliyetleri</a:t>
            </a:r>
            <a:endParaRPr lang="tr-TR" sz="4000" b="1" dirty="0" smtClean="0">
              <a:solidFill>
                <a:srgbClr val="FF0000"/>
              </a:solidFill>
            </a:endParaRPr>
          </a:p>
        </p:txBody>
      </p:sp>
      <p:sp>
        <p:nvSpPr>
          <p:cNvPr id="46083" name="Rectangle 3"/>
          <p:cNvSpPr>
            <a:spLocks noGrp="1"/>
          </p:cNvSpPr>
          <p:nvPr>
            <p:ph type="body" idx="1"/>
          </p:nvPr>
        </p:nvSpPr>
        <p:spPr>
          <a:xfrm>
            <a:off x="457200" y="1853654"/>
            <a:ext cx="8229600" cy="4311650"/>
          </a:xfrm>
          <a:noFill/>
        </p:spPr>
        <p:txBody>
          <a:bodyPr/>
          <a:lstStyle/>
          <a:p>
            <a:pPr lvl="1" eaLnBrk="1" hangingPunct="1">
              <a:lnSpc>
                <a:spcPct val="80000"/>
              </a:lnSpc>
              <a:spcBef>
                <a:spcPct val="0"/>
              </a:spcBef>
              <a:buFont typeface="Wingdings" pitchFamily="2" charset="2"/>
              <a:buChar char="§"/>
            </a:pPr>
            <a:r>
              <a:rPr lang="tr-TR" sz="2200" dirty="0" smtClean="0">
                <a:solidFill>
                  <a:schemeClr val="tx2"/>
                </a:solidFill>
              </a:rPr>
              <a:t>Önyargı</a:t>
            </a:r>
            <a:r>
              <a:rPr lang="tr-TR" sz="2200" dirty="0">
                <a:solidFill>
                  <a:schemeClr val="tx2"/>
                </a:solidFill>
              </a:rPr>
              <a:t>, ayrımcılık ve ırkçılık karşıtlığı gibi konular etrafında, neden ve nasıl proje tasarlarız?</a:t>
            </a:r>
          </a:p>
          <a:p>
            <a:pPr lvl="1" eaLnBrk="1" hangingPunct="1">
              <a:lnSpc>
                <a:spcPct val="80000"/>
              </a:lnSpc>
              <a:spcBef>
                <a:spcPct val="0"/>
              </a:spcBef>
              <a:buFont typeface="Wingdings" pitchFamily="2" charset="2"/>
              <a:buChar char="§"/>
            </a:pPr>
            <a:r>
              <a:rPr lang="tr-TR" sz="2200" dirty="0" smtClean="0">
                <a:solidFill>
                  <a:schemeClr val="tx2"/>
                </a:solidFill>
              </a:rPr>
              <a:t>Bu </a:t>
            </a:r>
            <a:r>
              <a:rPr lang="tr-TR" sz="2200" dirty="0">
                <a:solidFill>
                  <a:schemeClr val="tx2"/>
                </a:solidFill>
              </a:rPr>
              <a:t>yeterlilikler, 8 no.lu Yeterlilik ile yakından bağlantılıdır çünkü bu yetenek, öğrencileri değişim için eyleme geçmeye sevk eder, bu nedenle de bazen çekişmeli konuları ele alır ve öğretme işinin merkezi bir süreci olarak soru sormayı gerektirir:</a:t>
            </a:r>
          </a:p>
          <a:p>
            <a:pPr lvl="1" eaLnBrk="1" hangingPunct="1">
              <a:lnSpc>
                <a:spcPct val="80000"/>
              </a:lnSpc>
              <a:spcBef>
                <a:spcPct val="0"/>
              </a:spcBef>
              <a:buFont typeface="Wingdings" pitchFamily="2" charset="2"/>
              <a:buChar char="§"/>
            </a:pPr>
            <a:r>
              <a:rPr lang="tr-TR" sz="2200" dirty="0" smtClean="0">
                <a:solidFill>
                  <a:schemeClr val="tx2"/>
                </a:solidFill>
              </a:rPr>
              <a:t>Nasıl </a:t>
            </a:r>
            <a:r>
              <a:rPr lang="tr-TR" sz="2200" dirty="0">
                <a:solidFill>
                  <a:schemeClr val="tx2"/>
                </a:solidFill>
              </a:rPr>
              <a:t>bir toplumda yaşıyoruz?</a:t>
            </a:r>
          </a:p>
          <a:p>
            <a:pPr lvl="1" eaLnBrk="1" hangingPunct="1">
              <a:lnSpc>
                <a:spcPct val="80000"/>
              </a:lnSpc>
              <a:spcBef>
                <a:spcPct val="0"/>
              </a:spcBef>
              <a:buFont typeface="Wingdings" pitchFamily="2" charset="2"/>
              <a:buChar char="§"/>
            </a:pPr>
            <a:r>
              <a:rPr lang="tr-TR" sz="2200" dirty="0" smtClean="0">
                <a:solidFill>
                  <a:schemeClr val="tx2"/>
                </a:solidFill>
              </a:rPr>
              <a:t>Gelecekte </a:t>
            </a:r>
            <a:r>
              <a:rPr lang="tr-TR" sz="2200" dirty="0">
                <a:solidFill>
                  <a:schemeClr val="tx2"/>
                </a:solidFill>
              </a:rPr>
              <a:t>nasıl bir toplumda ve dünyada yaşamak istiyoruz?</a:t>
            </a:r>
          </a:p>
          <a:p>
            <a:pPr lvl="1" eaLnBrk="1" hangingPunct="1">
              <a:lnSpc>
                <a:spcPct val="80000"/>
              </a:lnSpc>
              <a:spcBef>
                <a:spcPct val="0"/>
              </a:spcBef>
              <a:buFont typeface="Wingdings" pitchFamily="2" charset="2"/>
              <a:buChar char="§"/>
            </a:pPr>
            <a:r>
              <a:rPr lang="tr-TR" sz="2200" dirty="0" smtClean="0">
                <a:solidFill>
                  <a:schemeClr val="tx2"/>
                </a:solidFill>
              </a:rPr>
              <a:t>Bazı </a:t>
            </a:r>
            <a:r>
              <a:rPr lang="tr-TR" sz="2200" dirty="0">
                <a:solidFill>
                  <a:schemeClr val="tx2"/>
                </a:solidFill>
              </a:rPr>
              <a:t>şeyleri değiştirmek ve içinde yaşadığımız dünyada fark yaratmak için ben ve diğerleri neler yapabiliriz?</a:t>
            </a:r>
          </a:p>
        </p:txBody>
      </p:sp>
    </p:spTree>
    <p:extLst>
      <p:ext uri="{BB962C8B-B14F-4D97-AF65-F5344CB8AC3E}">
        <p14:creationId xmlns:p14="http://schemas.microsoft.com/office/powerpoint/2010/main" val="21091728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tr-TR" sz="4000" b="1" dirty="0">
                <a:solidFill>
                  <a:srgbClr val="FF0000"/>
                </a:solidFill>
              </a:rPr>
              <a:t>10 No.lu </a:t>
            </a:r>
            <a:r>
              <a:rPr lang="tr-TR" sz="4000" b="1" dirty="0" smtClean="0">
                <a:solidFill>
                  <a:srgbClr val="FF0000"/>
                </a:solidFill>
              </a:rPr>
              <a:t>Yeterlilik</a:t>
            </a:r>
            <a:br>
              <a:rPr lang="tr-TR" sz="4000" b="1" dirty="0" smtClean="0">
                <a:solidFill>
                  <a:srgbClr val="FF0000"/>
                </a:solidFill>
              </a:rPr>
            </a:br>
            <a:r>
              <a:rPr lang="tr-TR" sz="2400" b="1" dirty="0">
                <a:solidFill>
                  <a:srgbClr val="FF0000"/>
                </a:solidFill>
              </a:rPr>
              <a:t>Ç</a:t>
            </a:r>
            <a:r>
              <a:rPr lang="tr-TR" sz="2400" b="1" dirty="0" smtClean="0">
                <a:solidFill>
                  <a:srgbClr val="FF0000"/>
                </a:solidFill>
              </a:rPr>
              <a:t>eşitli </a:t>
            </a:r>
            <a:r>
              <a:rPr lang="tr-TR" sz="2400" b="1" dirty="0">
                <a:solidFill>
                  <a:srgbClr val="FF0000"/>
                </a:solidFill>
              </a:rPr>
              <a:t>kaynakların kullanımı teşvik eden öğrenme ortamı</a:t>
            </a:r>
            <a:endParaRPr lang="tr-TR" sz="1800" b="1" dirty="0" smtClean="0">
              <a:solidFill>
                <a:srgbClr val="FF0000"/>
              </a:solidFill>
            </a:endParaRPr>
          </a:p>
        </p:txBody>
      </p:sp>
      <p:sp>
        <p:nvSpPr>
          <p:cNvPr id="46083" name="Rectangle 3"/>
          <p:cNvSpPr>
            <a:spLocks noGrp="1"/>
          </p:cNvSpPr>
          <p:nvPr>
            <p:ph type="body" idx="1"/>
          </p:nvPr>
        </p:nvSpPr>
        <p:spPr>
          <a:xfrm>
            <a:off x="457200" y="1600200"/>
            <a:ext cx="8229600" cy="4311650"/>
          </a:xfrm>
          <a:noFill/>
        </p:spPr>
        <p:txBody>
          <a:bodyPr/>
          <a:lstStyle/>
          <a:p>
            <a:pPr lvl="1" eaLnBrk="1" hangingPunct="1">
              <a:lnSpc>
                <a:spcPct val="80000"/>
              </a:lnSpc>
              <a:spcBef>
                <a:spcPct val="0"/>
              </a:spcBef>
              <a:buFont typeface="Wingdings" pitchFamily="2" charset="2"/>
              <a:buChar char="§"/>
            </a:pPr>
            <a:r>
              <a:rPr lang="tr-TR" sz="2400" dirty="0">
                <a:solidFill>
                  <a:schemeClr val="tx2"/>
                </a:solidFill>
              </a:rPr>
              <a:t>Öğrencilerin, medya, istatistikler ve ICT tabanlı kaynaklar da dahil olmak üzere, değişik kaynaklardan gelen bilgileri kullanarak, güncel siyasi, etik, sosyal ve kültürel konuları, sorunları ya da olayları eleştirel bir şekilde analiz etmelerine imkan veren öğrenme ortamı</a:t>
            </a:r>
          </a:p>
        </p:txBody>
      </p:sp>
    </p:spTree>
    <p:extLst>
      <p:ext uri="{BB962C8B-B14F-4D97-AF65-F5344CB8AC3E}">
        <p14:creationId xmlns:p14="http://schemas.microsoft.com/office/powerpoint/2010/main" val="21136004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a:solidFill>
                  <a:srgbClr val="FF0000"/>
                </a:solidFill>
              </a:rPr>
              <a:t>11 No.lu </a:t>
            </a:r>
            <a:r>
              <a:rPr lang="tr-TR" sz="4000" b="1" dirty="0" smtClean="0">
                <a:solidFill>
                  <a:srgbClr val="FF0000"/>
                </a:solidFill>
              </a:rPr>
              <a:t>Yeterlilik</a:t>
            </a:r>
            <a:br>
              <a:rPr lang="tr-TR" sz="4000" b="1" dirty="0" smtClean="0">
                <a:solidFill>
                  <a:srgbClr val="FF0000"/>
                </a:solidFill>
              </a:rPr>
            </a:br>
            <a:r>
              <a:rPr lang="tr-TR" sz="2400" b="1" dirty="0">
                <a:solidFill>
                  <a:srgbClr val="FF0000"/>
                </a:solidFill>
              </a:rPr>
              <a:t>U</a:t>
            </a:r>
            <a:r>
              <a:rPr lang="tr-TR" sz="2400" b="1" dirty="0" smtClean="0">
                <a:solidFill>
                  <a:srgbClr val="FF0000"/>
                </a:solidFill>
              </a:rPr>
              <a:t>ygun </a:t>
            </a:r>
            <a:r>
              <a:rPr lang="tr-TR" sz="2400" b="1" dirty="0">
                <a:solidFill>
                  <a:srgbClr val="FF0000"/>
                </a:solidFill>
              </a:rPr>
              <a:t>yerel topluluk ortaklıkları çerçevesinde işbirliği çalışması</a:t>
            </a:r>
            <a:endParaRPr lang="tr-TR" sz="4000" b="1" dirty="0" smtClean="0">
              <a:solidFill>
                <a:srgbClr val="FF0000"/>
              </a:solidFill>
            </a:endParaRPr>
          </a:p>
        </p:txBody>
      </p:sp>
      <p:sp>
        <p:nvSpPr>
          <p:cNvPr id="44035" name="Rectangle 3"/>
          <p:cNvSpPr>
            <a:spLocks noGrp="1"/>
          </p:cNvSpPr>
          <p:nvPr>
            <p:ph type="body" idx="1"/>
          </p:nvPr>
        </p:nvSpPr>
        <p:spPr>
          <a:xfrm>
            <a:off x="457200" y="1600200"/>
            <a:ext cx="8229600" cy="4311650"/>
          </a:xfrm>
          <a:noFill/>
        </p:spPr>
        <p:txBody>
          <a:bodyPr/>
          <a:lstStyle/>
          <a:p>
            <a:pPr lvl="1" eaLnBrk="1" hangingPunct="1">
              <a:spcBef>
                <a:spcPct val="0"/>
              </a:spcBef>
              <a:buFont typeface="Wingdings" pitchFamily="2" charset="2"/>
              <a:buChar char="§"/>
            </a:pPr>
            <a:r>
              <a:rPr lang="tr-TR" sz="2400" dirty="0">
                <a:solidFill>
                  <a:schemeClr val="tx2"/>
                </a:solidFill>
              </a:rPr>
              <a:t>Öğrencilerin kendi yerel topluluklarında demokratik vatandaşlık konuları ile uğraşmaları için bazı imkanların planlanması ve uygulanması amacıyla (yerel topluluk kuruluşları, sivil toplum kuruluşları ya da temsilcileri gibi) uygun ortaklar ile işbirliği çalışması.</a:t>
            </a:r>
          </a:p>
          <a:p>
            <a:endParaRPr lang="tr-TR" sz="2400" dirty="0" smtClean="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a:solidFill>
                  <a:srgbClr val="FF0000"/>
                </a:solidFill>
              </a:rPr>
              <a:t>12 No.lu </a:t>
            </a:r>
            <a:r>
              <a:rPr lang="tr-TR" sz="4000" b="1" dirty="0" smtClean="0">
                <a:solidFill>
                  <a:srgbClr val="FF0000"/>
                </a:solidFill>
              </a:rPr>
              <a:t>Yeterlilik</a:t>
            </a:r>
            <a:br>
              <a:rPr lang="tr-TR" sz="4000" b="1" dirty="0" smtClean="0">
                <a:solidFill>
                  <a:srgbClr val="FF0000"/>
                </a:solidFill>
              </a:rPr>
            </a:br>
            <a:r>
              <a:rPr lang="tr-TR" sz="2800" b="1" dirty="0" smtClean="0">
                <a:solidFill>
                  <a:srgbClr val="FF0000"/>
                </a:solidFill>
              </a:rPr>
              <a:t>Ayrımcılığın </a:t>
            </a:r>
            <a:r>
              <a:rPr lang="tr-TR" sz="2800" b="1" dirty="0">
                <a:solidFill>
                  <a:srgbClr val="FF0000"/>
                </a:solidFill>
              </a:rPr>
              <a:t>tüm biçimleriyle mücadele stratejileri</a:t>
            </a:r>
            <a:endParaRPr lang="tr-TR" sz="4000" b="1" dirty="0" smtClean="0">
              <a:solidFill>
                <a:srgbClr val="FF0000"/>
              </a:solidFill>
            </a:endParaRPr>
          </a:p>
        </p:txBody>
      </p:sp>
      <p:sp>
        <p:nvSpPr>
          <p:cNvPr id="44035" name="Rectangle 3"/>
          <p:cNvSpPr>
            <a:spLocks noGrp="1"/>
          </p:cNvSpPr>
          <p:nvPr>
            <p:ph type="body" idx="1"/>
          </p:nvPr>
        </p:nvSpPr>
        <p:spPr>
          <a:xfrm>
            <a:off x="457200" y="1600200"/>
            <a:ext cx="8229600" cy="4311650"/>
          </a:xfrm>
          <a:noFill/>
        </p:spPr>
        <p:txBody>
          <a:bodyPr/>
          <a:lstStyle/>
          <a:p>
            <a:pPr lvl="1" eaLnBrk="1" hangingPunct="1">
              <a:spcBef>
                <a:spcPct val="0"/>
              </a:spcBef>
              <a:buFont typeface="Wingdings" pitchFamily="2" charset="2"/>
              <a:buChar char="§"/>
            </a:pPr>
            <a:r>
              <a:rPr lang="tr-TR" sz="2400" dirty="0">
                <a:solidFill>
                  <a:schemeClr val="tx2"/>
                </a:solidFill>
              </a:rPr>
              <a:t>Her türden önyargı ve ayrımcılık ile mücadele ve ırkçılık karşıtlığının teşvik edilmesine yönelik stratejiler.</a:t>
            </a:r>
            <a:endParaRPr lang="tr-TR" sz="2400" dirty="0" smtClean="0">
              <a:solidFill>
                <a:schemeClr val="tx2"/>
              </a:solidFill>
            </a:endParaRP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a:solidFill>
                  <a:srgbClr val="FF0000"/>
                </a:solidFill>
              </a:rPr>
              <a:t>Küme D: </a:t>
            </a:r>
            <a:r>
              <a:rPr lang="tr-TR" sz="2800" b="1" dirty="0">
                <a:solidFill>
                  <a:srgbClr val="FF0000"/>
                </a:solidFill>
              </a:rPr>
              <a:t>Katılımcı DVE/İHE yaklaşımlarının uygulanması ve değerlendirilmesi</a:t>
            </a:r>
            <a:endParaRPr lang="tr-TR" sz="2800" b="1" dirty="0" smtClean="0">
              <a:solidFill>
                <a:srgbClr val="FF0000"/>
              </a:solidFill>
            </a:endParaRPr>
          </a:p>
        </p:txBody>
      </p:sp>
      <p:sp>
        <p:nvSpPr>
          <p:cNvPr id="44035" name="Rectangle 3"/>
          <p:cNvSpPr>
            <a:spLocks noGrp="1"/>
          </p:cNvSpPr>
          <p:nvPr>
            <p:ph type="body" idx="1"/>
          </p:nvPr>
        </p:nvSpPr>
        <p:spPr>
          <a:xfrm>
            <a:off x="457200" y="1600200"/>
            <a:ext cx="8229600" cy="4311650"/>
          </a:xfrm>
          <a:noFill/>
        </p:spPr>
        <p:txBody>
          <a:bodyPr/>
          <a:lstStyle/>
          <a:p>
            <a:pPr marL="457200" lvl="1" indent="0" eaLnBrk="1" hangingPunct="1">
              <a:spcBef>
                <a:spcPct val="0"/>
              </a:spcBef>
              <a:buNone/>
            </a:pPr>
            <a:r>
              <a:rPr lang="tr-TR" sz="2400" dirty="0">
                <a:solidFill>
                  <a:schemeClr val="tx2"/>
                </a:solidFill>
              </a:rPr>
              <a:t>Bu yeterlilik kümesi, öğretmenleri, hem tüm okul kültürü ve sistemi ve hem de tek tek sınıflardaki öğretim uygulaması ile ilgili olarak uygulanmış olan DVE/İHE yaklaşımlarının mahiyetini ve etkinliğini düşünmeye ve değerlendirmeye sevk etmektedir. Şu soruya yanıt arar: “Bu işi daha iyi nasıl yapabiliriz?”</a:t>
            </a:r>
          </a:p>
          <a:p>
            <a:pPr lvl="1" eaLnBrk="1" hangingPunct="1">
              <a:spcBef>
                <a:spcPct val="0"/>
              </a:spcBef>
              <a:buFont typeface="Wingdings" pitchFamily="2" charset="2"/>
              <a:buChar char="§"/>
            </a:pPr>
            <a:r>
              <a:rPr lang="tr-TR" sz="2000" dirty="0" smtClean="0">
                <a:solidFill>
                  <a:schemeClr val="tx2"/>
                </a:solidFill>
              </a:rPr>
              <a:t>Öğrencileri </a:t>
            </a:r>
            <a:r>
              <a:rPr lang="tr-TR" sz="2000" dirty="0">
                <a:solidFill>
                  <a:schemeClr val="tx2"/>
                </a:solidFill>
              </a:rPr>
              <a:t>karar verme süreçlerine katmada ne kadar etkili olduk?</a:t>
            </a:r>
          </a:p>
          <a:p>
            <a:pPr lvl="1" eaLnBrk="1" hangingPunct="1">
              <a:spcBef>
                <a:spcPct val="0"/>
              </a:spcBef>
              <a:buFont typeface="Wingdings" pitchFamily="2" charset="2"/>
              <a:buChar char="§"/>
            </a:pPr>
            <a:r>
              <a:rPr lang="tr-TR" sz="2000" dirty="0" smtClean="0">
                <a:solidFill>
                  <a:schemeClr val="tx2"/>
                </a:solidFill>
              </a:rPr>
              <a:t>DVE/</a:t>
            </a:r>
            <a:r>
              <a:rPr lang="tr-TR" sz="2000" dirty="0" err="1" smtClean="0">
                <a:solidFill>
                  <a:schemeClr val="tx2"/>
                </a:solidFill>
              </a:rPr>
              <a:t>İHE’yi</a:t>
            </a:r>
            <a:r>
              <a:rPr lang="tr-TR" sz="2000" dirty="0" smtClean="0">
                <a:solidFill>
                  <a:schemeClr val="tx2"/>
                </a:solidFill>
              </a:rPr>
              <a:t> </a:t>
            </a:r>
            <a:r>
              <a:rPr lang="tr-TR" sz="2000" dirty="0">
                <a:solidFill>
                  <a:schemeClr val="tx2"/>
                </a:solidFill>
              </a:rPr>
              <a:t>öğretme yerine, onu model alarak dolaylı öğrenme fırsatını ne ölçüde yaratabildik? Öğrencilerin öğrenme değerlendirmesi açısından, öğretim yaklaşımımız ne kadar etkin olabilmiştir?</a:t>
            </a:r>
          </a:p>
          <a:p>
            <a:pPr lvl="1" eaLnBrk="1" hangingPunct="1">
              <a:spcBef>
                <a:spcPct val="0"/>
              </a:spcBef>
              <a:buFont typeface="Wingdings" pitchFamily="2" charset="2"/>
              <a:buChar char="§"/>
            </a:pPr>
            <a:r>
              <a:rPr lang="tr-TR" sz="2000" dirty="0" smtClean="0">
                <a:solidFill>
                  <a:schemeClr val="tx2"/>
                </a:solidFill>
              </a:rPr>
              <a:t>Elde </a:t>
            </a:r>
            <a:r>
              <a:rPr lang="tr-TR" sz="2000" dirty="0">
                <a:solidFill>
                  <a:schemeClr val="tx2"/>
                </a:solidFill>
              </a:rPr>
              <a:t>ettiğimiz sonuçları geliştirebilmek için başka neleri öğrenmemiz gerekir?</a:t>
            </a:r>
          </a:p>
          <a:p>
            <a:endParaRPr lang="tr-TR" sz="2400" dirty="0" smtClean="0">
              <a:solidFill>
                <a:schemeClr val="tx2"/>
              </a:solidFill>
            </a:endParaRP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a:solidFill>
                  <a:srgbClr val="FF0000"/>
                </a:solidFill>
              </a:rPr>
              <a:t>13 No.lu </a:t>
            </a:r>
            <a:r>
              <a:rPr lang="tr-TR" sz="4000" b="1" dirty="0" smtClean="0">
                <a:solidFill>
                  <a:srgbClr val="FF0000"/>
                </a:solidFill>
              </a:rPr>
              <a:t>Yeterlilik</a:t>
            </a:r>
            <a:br>
              <a:rPr lang="tr-TR" sz="4000" b="1" dirty="0" smtClean="0">
                <a:solidFill>
                  <a:srgbClr val="FF0000"/>
                </a:solidFill>
              </a:rPr>
            </a:br>
            <a:r>
              <a:rPr lang="tr-TR" sz="2800" b="1" dirty="0" smtClean="0">
                <a:solidFill>
                  <a:srgbClr val="FF0000"/>
                </a:solidFill>
              </a:rPr>
              <a:t>Öğrencilerin </a:t>
            </a:r>
            <a:r>
              <a:rPr lang="tr-TR" sz="2800" b="1" dirty="0">
                <a:solidFill>
                  <a:srgbClr val="FF0000"/>
                </a:solidFill>
              </a:rPr>
              <a:t>kararlara katılımlarının değerlendirilmesi</a:t>
            </a:r>
            <a:endParaRPr lang="tr-TR" sz="2800" b="1" dirty="0" smtClean="0">
              <a:solidFill>
                <a:srgbClr val="FF0000"/>
              </a:solidFill>
            </a:endParaRPr>
          </a:p>
        </p:txBody>
      </p:sp>
      <p:sp>
        <p:nvSpPr>
          <p:cNvPr id="44035" name="Rectangle 3"/>
          <p:cNvSpPr>
            <a:spLocks noGrp="1"/>
          </p:cNvSpPr>
          <p:nvPr>
            <p:ph type="body" idx="1"/>
          </p:nvPr>
        </p:nvSpPr>
        <p:spPr>
          <a:xfrm>
            <a:off x="457200" y="1600200"/>
            <a:ext cx="8229600" cy="4311650"/>
          </a:xfrm>
          <a:noFill/>
        </p:spPr>
        <p:txBody>
          <a:bodyPr/>
          <a:lstStyle/>
          <a:p>
            <a:pPr lvl="1" eaLnBrk="1" hangingPunct="1">
              <a:spcBef>
                <a:spcPct val="0"/>
              </a:spcBef>
              <a:buFont typeface="Wingdings" pitchFamily="2" charset="2"/>
              <a:buChar char="§"/>
            </a:pPr>
            <a:r>
              <a:rPr lang="tr-TR" sz="2400" dirty="0">
                <a:solidFill>
                  <a:schemeClr val="tx2"/>
                </a:solidFill>
              </a:rPr>
              <a:t>Öğrencilerin kendilerini etkileyen hususlarda hangi derecede söz sahibi olduklarının değerlendirilmesi ve öğrencilere karar verme süreçlerine katılım olanaklarının sağlanması.</a:t>
            </a:r>
            <a:endParaRPr lang="tr-TR" sz="2400" dirty="0" smtClean="0">
              <a:solidFill>
                <a:schemeClr val="tx2"/>
              </a:solidFill>
            </a:endParaRP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a:solidFill>
                  <a:srgbClr val="FF0000"/>
                </a:solidFill>
              </a:rPr>
              <a:t>14 No.lu </a:t>
            </a:r>
            <a:r>
              <a:rPr lang="tr-TR" sz="4000" b="1" dirty="0" smtClean="0">
                <a:solidFill>
                  <a:srgbClr val="FF0000"/>
                </a:solidFill>
              </a:rPr>
              <a:t>Yeterlilik</a:t>
            </a:r>
            <a:br>
              <a:rPr lang="tr-TR" sz="4000" b="1" dirty="0" smtClean="0">
                <a:solidFill>
                  <a:srgbClr val="FF0000"/>
                </a:solidFill>
              </a:rPr>
            </a:br>
            <a:r>
              <a:rPr lang="tr-TR" sz="2800" b="1" dirty="0" smtClean="0">
                <a:solidFill>
                  <a:srgbClr val="FF0000"/>
                </a:solidFill>
              </a:rPr>
              <a:t>Demokratik </a:t>
            </a:r>
            <a:r>
              <a:rPr lang="tr-TR" sz="2800" b="1" dirty="0">
                <a:solidFill>
                  <a:srgbClr val="FF0000"/>
                </a:solidFill>
              </a:rPr>
              <a:t>vatandaşlık ve insan hakları değerlerinin, tutumlarının ve eğilimlerinin modellenmesi</a:t>
            </a:r>
            <a:endParaRPr lang="tr-TR" sz="4000" b="1" dirty="0" smtClean="0">
              <a:solidFill>
                <a:srgbClr val="FF0000"/>
              </a:solidFill>
            </a:endParaRPr>
          </a:p>
        </p:txBody>
      </p:sp>
      <p:sp>
        <p:nvSpPr>
          <p:cNvPr id="44035" name="Rectangle 3"/>
          <p:cNvSpPr>
            <a:spLocks noGrp="1"/>
          </p:cNvSpPr>
          <p:nvPr>
            <p:ph type="body" idx="1"/>
          </p:nvPr>
        </p:nvSpPr>
        <p:spPr>
          <a:xfrm>
            <a:off x="457200" y="1781646"/>
            <a:ext cx="8229600" cy="4311650"/>
          </a:xfrm>
          <a:noFill/>
        </p:spPr>
        <p:txBody>
          <a:bodyPr/>
          <a:lstStyle/>
          <a:p>
            <a:pPr lvl="1" eaLnBrk="1" hangingPunct="1">
              <a:spcBef>
                <a:spcPct val="0"/>
              </a:spcBef>
              <a:buFont typeface="Wingdings" pitchFamily="2" charset="2"/>
              <a:buChar char="§"/>
            </a:pPr>
            <a:r>
              <a:rPr lang="tr-TR" sz="2400" dirty="0">
                <a:solidFill>
                  <a:schemeClr val="tx2"/>
                </a:solidFill>
              </a:rPr>
              <a:t>Gençlerden beklenen olumlu DVE/İHE değerleri, tavırlar ve eğilimlerin gösterilmesi- örneğin aktif bir vatandaşlık duruşu için model oluşturma; öğrencilerle dürüst, açık ve saygılı ilişkiler; demokratik bir öğretme tarzının yerleştirilmesi; ve öğrencileri planlama çalışmasına dahil etme ve eğitsel faaliyetleri sahiplenmelerini sağlama.</a:t>
            </a:r>
            <a:endParaRPr lang="tr-TR" sz="2400" dirty="0" smtClean="0">
              <a:solidFill>
                <a:schemeClr val="tx2"/>
              </a:solidFill>
            </a:endParaRP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tr-TR" sz="4000" b="1" dirty="0">
                <a:solidFill>
                  <a:srgbClr val="FF0000"/>
                </a:solidFill>
              </a:rPr>
              <a:t>15 No.lu </a:t>
            </a:r>
            <a:r>
              <a:rPr lang="tr-TR" sz="4000" b="1" dirty="0" smtClean="0">
                <a:solidFill>
                  <a:srgbClr val="FF0000"/>
                </a:solidFill>
              </a:rPr>
              <a:t>Yeterlilik</a:t>
            </a:r>
            <a:br>
              <a:rPr lang="tr-TR" sz="4000" b="1" dirty="0" smtClean="0">
                <a:solidFill>
                  <a:srgbClr val="FF0000"/>
                </a:solidFill>
              </a:rPr>
            </a:br>
            <a:r>
              <a:rPr lang="tr-TR" sz="2400" b="1" dirty="0" smtClean="0">
                <a:solidFill>
                  <a:srgbClr val="FF0000"/>
                </a:solidFill>
              </a:rPr>
              <a:t>Öğretme </a:t>
            </a:r>
            <a:r>
              <a:rPr lang="tr-TR" sz="2400" b="1" dirty="0">
                <a:solidFill>
                  <a:srgbClr val="FF0000"/>
                </a:solidFill>
              </a:rPr>
              <a:t>yöntemleri ve öğrencilerin nasıl öğrendiklerinin incelenmesi, izlenmesi ve değerlendirilmesi</a:t>
            </a:r>
            <a:endParaRPr lang="tr-TR" sz="3600" b="1" dirty="0" smtClean="0">
              <a:solidFill>
                <a:srgbClr val="FF0000"/>
              </a:solidFill>
            </a:endParaRPr>
          </a:p>
        </p:txBody>
      </p:sp>
      <p:sp>
        <p:nvSpPr>
          <p:cNvPr id="44035" name="Rectangle 3"/>
          <p:cNvSpPr>
            <a:spLocks noGrp="1"/>
          </p:cNvSpPr>
          <p:nvPr>
            <p:ph type="body" idx="1"/>
          </p:nvPr>
        </p:nvSpPr>
        <p:spPr>
          <a:xfrm>
            <a:off x="457200" y="1997670"/>
            <a:ext cx="8229600" cy="4311650"/>
          </a:xfrm>
          <a:noFill/>
        </p:spPr>
        <p:txBody>
          <a:bodyPr/>
          <a:lstStyle/>
          <a:p>
            <a:pPr lvl="1" eaLnBrk="1" hangingPunct="1">
              <a:spcBef>
                <a:spcPct val="0"/>
              </a:spcBef>
              <a:buFont typeface="Wingdings" pitchFamily="2" charset="2"/>
              <a:buChar char="§"/>
            </a:pPr>
            <a:r>
              <a:rPr lang="tr-TR" sz="2400" dirty="0">
                <a:solidFill>
                  <a:schemeClr val="tx2"/>
                </a:solidFill>
              </a:rPr>
              <a:t>Öğretim yöntemleri ve öğrencilerin öğrenmelerinin incelenmesi, takip edilmesi ve değerlendirilmesi için imkan ve irade, ve bu değerlendirmenin DVE/İHE eğitiminde ileriye yönelik planlama ve mesleki geliştirmeyi bildirmede kullanılması</a:t>
            </a:r>
            <a:endParaRPr lang="tr-TR" sz="2400" dirty="0" smtClean="0">
              <a:solidFill>
                <a:schemeClr val="tx2"/>
              </a:solidFill>
            </a:endParaRPr>
          </a:p>
        </p:txBody>
      </p:sp>
    </p:spTree>
    <p:extLst>
      <p:ext uri="{BB962C8B-B14F-4D97-AF65-F5344CB8AC3E}">
        <p14:creationId xmlns:p14="http://schemas.microsoft.com/office/powerpoint/2010/main" val="85771319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smtClean="0">
                <a:solidFill>
                  <a:srgbClr val="FF0000"/>
                </a:solidFill>
              </a:rPr>
              <a:t>Yeterlilik ve Öğretmen Yeterliliği</a:t>
            </a: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i="1" dirty="0" smtClean="0">
                <a:solidFill>
                  <a:schemeClr val="tx2"/>
                </a:solidFill>
              </a:rPr>
              <a:t>Yeterlilik </a:t>
            </a:r>
            <a:r>
              <a:rPr lang="tr-TR" sz="2400" b="1" i="1" dirty="0">
                <a:solidFill>
                  <a:schemeClr val="tx2"/>
                </a:solidFill>
              </a:rPr>
              <a:t>nedir? </a:t>
            </a:r>
          </a:p>
          <a:p>
            <a:pPr lvl="1">
              <a:lnSpc>
                <a:spcPct val="90000"/>
              </a:lnSpc>
              <a:buFont typeface="Wingdings" pitchFamily="2" charset="2"/>
              <a:buChar char="§"/>
            </a:pPr>
            <a:r>
              <a:rPr lang="tr-TR" sz="2400" dirty="0">
                <a:solidFill>
                  <a:schemeClr val="tx2"/>
                </a:solidFill>
              </a:rPr>
              <a:t>Bir meslek alanına özgü görevlerin yapılabilmesi için gerekli olan mesleki bilgi, beceri ve tutumlara sahip olma durumu. </a:t>
            </a:r>
          </a:p>
          <a:p>
            <a:pPr lvl="1">
              <a:lnSpc>
                <a:spcPct val="90000"/>
              </a:lnSpc>
              <a:buFont typeface="Wingdings" pitchFamily="2" charset="2"/>
              <a:buChar char="§"/>
            </a:pPr>
            <a:endParaRPr lang="tr-TR" sz="2400" dirty="0" smtClean="0">
              <a:solidFill>
                <a:schemeClr val="tx2"/>
              </a:solidFill>
            </a:endParaRPr>
          </a:p>
          <a:p>
            <a:pPr marL="457200" lvl="1" indent="0">
              <a:lnSpc>
                <a:spcPct val="90000"/>
              </a:lnSpc>
              <a:buNone/>
            </a:pPr>
            <a:r>
              <a:rPr lang="tr-TR" sz="2400" b="1" i="1" dirty="0" smtClean="0">
                <a:solidFill>
                  <a:schemeClr val="tx2"/>
                </a:solidFill>
              </a:rPr>
              <a:t>Öğretmen yeterliliği nedir?</a:t>
            </a:r>
            <a:endParaRPr lang="tr-TR" sz="2400" b="1" i="1" dirty="0">
              <a:solidFill>
                <a:schemeClr val="tx2"/>
              </a:solidFill>
            </a:endParaRPr>
          </a:p>
          <a:p>
            <a:pPr lvl="1">
              <a:lnSpc>
                <a:spcPct val="90000"/>
              </a:lnSpc>
              <a:buFont typeface="Wingdings" pitchFamily="2" charset="2"/>
              <a:buChar char="§"/>
            </a:pPr>
            <a:r>
              <a:rPr lang="tr-TR" sz="2400" dirty="0">
                <a:solidFill>
                  <a:schemeClr val="tx2"/>
                </a:solidFill>
              </a:rPr>
              <a:t>Öğretmenlik mesleğini etkili ve verimli biçimde yerine getirebilmek için sahip olunması gereken genel bilgi, beceri ve tutumlar.</a:t>
            </a:r>
          </a:p>
          <a:p>
            <a:pPr>
              <a:lnSpc>
                <a:spcPct val="90000"/>
              </a:lnSpc>
              <a:buFont typeface="Symbol" pitchFamily="18" charset="2"/>
              <a:buChar char="*"/>
            </a:pPr>
            <a:endParaRPr lang="tr-TR" sz="2800" dirty="0" smtClean="0">
              <a:solidFill>
                <a:schemeClr val="tx2"/>
              </a:solidFill>
            </a:endParaRPr>
          </a:p>
        </p:txBody>
      </p:sp>
    </p:spTree>
    <p:extLst>
      <p:ext uri="{BB962C8B-B14F-4D97-AF65-F5344CB8AC3E}">
        <p14:creationId xmlns:p14="http://schemas.microsoft.com/office/powerpoint/2010/main" val="303005273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smtClean="0">
                <a:solidFill>
                  <a:srgbClr val="FF0000"/>
                </a:solidFill>
              </a:rPr>
              <a:t>Yeterlilik ve Öğretmen Yeterliliği</a:t>
            </a: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dirty="0">
                <a:solidFill>
                  <a:schemeClr val="tx2"/>
                </a:solidFill>
              </a:rPr>
              <a:t>Genel olarak, yeterlilikleri konuları kapsayan bir yaklaşım olarak tanımlayabiliriz: </a:t>
            </a:r>
          </a:p>
          <a:p>
            <a:pPr lvl="1">
              <a:lnSpc>
                <a:spcPct val="90000"/>
              </a:lnSpc>
              <a:buFont typeface="Wingdings" pitchFamily="2" charset="2"/>
              <a:buChar char="§"/>
            </a:pPr>
            <a:r>
              <a:rPr lang="tr-TR" sz="2200" dirty="0" smtClean="0">
                <a:solidFill>
                  <a:schemeClr val="tx2"/>
                </a:solidFill>
              </a:rPr>
              <a:t>Bilgi </a:t>
            </a:r>
            <a:r>
              <a:rPr lang="tr-TR" sz="2200" dirty="0">
                <a:solidFill>
                  <a:schemeClr val="tx2"/>
                </a:solidFill>
              </a:rPr>
              <a:t>(gerekli olan şeyleri bilme);</a:t>
            </a:r>
          </a:p>
          <a:p>
            <a:pPr lvl="1">
              <a:lnSpc>
                <a:spcPct val="90000"/>
              </a:lnSpc>
              <a:buFont typeface="Wingdings" pitchFamily="2" charset="2"/>
              <a:buChar char="§"/>
            </a:pPr>
            <a:r>
              <a:rPr lang="tr-TR" sz="2200" dirty="0" smtClean="0">
                <a:solidFill>
                  <a:schemeClr val="tx2"/>
                </a:solidFill>
              </a:rPr>
              <a:t>Tavır </a:t>
            </a:r>
            <a:r>
              <a:rPr lang="tr-TR" sz="2200" dirty="0">
                <a:solidFill>
                  <a:schemeClr val="tx2"/>
                </a:solidFill>
              </a:rPr>
              <a:t>ve davranışlar (neden ve bağlam içinde nasıl hareket ettiğimizin bilincinde olma); </a:t>
            </a:r>
          </a:p>
          <a:p>
            <a:pPr lvl="1">
              <a:lnSpc>
                <a:spcPct val="90000"/>
              </a:lnSpc>
              <a:buFont typeface="Wingdings" pitchFamily="2" charset="2"/>
              <a:buChar char="§"/>
            </a:pPr>
            <a:r>
              <a:rPr lang="tr-TR" sz="2200" dirty="0" smtClean="0">
                <a:solidFill>
                  <a:schemeClr val="tx2"/>
                </a:solidFill>
              </a:rPr>
              <a:t>Yetenekler </a:t>
            </a:r>
            <a:r>
              <a:rPr lang="tr-TR" sz="2200" dirty="0">
                <a:solidFill>
                  <a:schemeClr val="tx2"/>
                </a:solidFill>
              </a:rPr>
              <a:t>(değişime açık olma, motivasyonu hissetme);</a:t>
            </a:r>
          </a:p>
          <a:p>
            <a:pPr lvl="1">
              <a:lnSpc>
                <a:spcPct val="90000"/>
              </a:lnSpc>
              <a:buFont typeface="Wingdings" pitchFamily="2" charset="2"/>
              <a:buChar char="§"/>
            </a:pPr>
            <a:r>
              <a:rPr lang="tr-TR" sz="2200" dirty="0" err="1" smtClean="0">
                <a:solidFill>
                  <a:schemeClr val="tx2"/>
                </a:solidFill>
              </a:rPr>
              <a:t>İşlemsel</a:t>
            </a:r>
            <a:r>
              <a:rPr lang="tr-TR" sz="2200" dirty="0" smtClean="0">
                <a:solidFill>
                  <a:schemeClr val="tx2"/>
                </a:solidFill>
              </a:rPr>
              <a:t> </a:t>
            </a:r>
            <a:r>
              <a:rPr lang="tr-TR" sz="2200" dirty="0">
                <a:solidFill>
                  <a:schemeClr val="tx2"/>
                </a:solidFill>
              </a:rPr>
              <a:t>beceriler (neyi nasıl yapabileceğini bilme);</a:t>
            </a:r>
          </a:p>
          <a:p>
            <a:pPr lvl="1">
              <a:lnSpc>
                <a:spcPct val="90000"/>
              </a:lnSpc>
              <a:buFont typeface="Wingdings" pitchFamily="2" charset="2"/>
              <a:buChar char="§"/>
            </a:pPr>
            <a:r>
              <a:rPr lang="tr-TR" sz="2200" dirty="0" smtClean="0">
                <a:solidFill>
                  <a:schemeClr val="tx2"/>
                </a:solidFill>
              </a:rPr>
              <a:t>Algısal </a:t>
            </a:r>
            <a:r>
              <a:rPr lang="tr-TR" sz="2200" dirty="0">
                <a:solidFill>
                  <a:schemeClr val="tx2"/>
                </a:solidFill>
              </a:rPr>
              <a:t>beceriler (bilgi analizi, eleştirel düşünme ve eleştirel analiz);</a:t>
            </a:r>
          </a:p>
          <a:p>
            <a:pPr lvl="1">
              <a:lnSpc>
                <a:spcPct val="90000"/>
              </a:lnSpc>
              <a:buFont typeface="Wingdings" pitchFamily="2" charset="2"/>
              <a:buChar char="§"/>
            </a:pPr>
            <a:r>
              <a:rPr lang="tr-TR" sz="2200" dirty="0" smtClean="0">
                <a:solidFill>
                  <a:schemeClr val="tx2"/>
                </a:solidFill>
              </a:rPr>
              <a:t>Deneyime </a:t>
            </a:r>
            <a:r>
              <a:rPr lang="tr-TR" sz="2200" dirty="0">
                <a:solidFill>
                  <a:schemeClr val="tx2"/>
                </a:solidFill>
              </a:rPr>
              <a:t>dayalı beceriler (önceki bilgi, sosyal becerilere dayalı olarak nasıl tepkide bulunulması gerektiğini ve uyum gösterileceğini bilme</a:t>
            </a:r>
            <a:r>
              <a:rPr lang="tr-TR" sz="2200" dirty="0" smtClean="0">
                <a:solidFill>
                  <a:schemeClr val="tx2"/>
                </a:solidFill>
              </a:rPr>
              <a:t>)</a:t>
            </a:r>
            <a:endParaRPr lang="tr-TR" sz="2200" dirty="0">
              <a:solidFill>
                <a:schemeClr val="tx2"/>
              </a:solidFill>
            </a:endParaRPr>
          </a:p>
          <a:p>
            <a:pPr lvl="1">
              <a:lnSpc>
                <a:spcPct val="90000"/>
              </a:lnSpc>
              <a:buFont typeface="Wingdings" pitchFamily="2" charset="2"/>
              <a:buChar char="§"/>
            </a:pPr>
            <a:endParaRPr lang="tr-TR" sz="2400" dirty="0">
              <a:solidFill>
                <a:schemeClr val="tx2"/>
              </a:solidFill>
            </a:endParaRPr>
          </a:p>
          <a:p>
            <a:pPr>
              <a:lnSpc>
                <a:spcPct val="90000"/>
              </a:lnSpc>
              <a:buFont typeface="Symbol" pitchFamily="18" charset="2"/>
              <a:buChar char="*"/>
            </a:pPr>
            <a:endParaRPr lang="tr-TR" sz="2800" dirty="0" smtClean="0">
              <a:solidFill>
                <a:schemeClr val="tx2"/>
              </a:solidFill>
            </a:endParaRPr>
          </a:p>
        </p:txBody>
      </p:sp>
    </p:spTree>
    <p:extLst>
      <p:ext uri="{BB962C8B-B14F-4D97-AF65-F5344CB8AC3E}">
        <p14:creationId xmlns:p14="http://schemas.microsoft.com/office/powerpoint/2010/main" val="35211574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tr-TR" sz="2800" b="1" dirty="0" smtClean="0">
                <a:solidFill>
                  <a:srgbClr val="FF0000"/>
                </a:solidFill>
              </a:rPr>
              <a:t>Vatandaşlık Ve İnsan Hakları Eğitimine İlişkin </a:t>
            </a:r>
            <a:br>
              <a:rPr lang="tr-TR" sz="2800" b="1" dirty="0" smtClean="0">
                <a:solidFill>
                  <a:srgbClr val="FF0000"/>
                </a:solidFill>
              </a:rPr>
            </a:br>
            <a:r>
              <a:rPr lang="tr-TR" sz="2800" b="1" dirty="0" smtClean="0">
                <a:solidFill>
                  <a:srgbClr val="FF0000"/>
                </a:solidFill>
              </a:rPr>
              <a:t>Öğretmen Yeterlilikleri: Yeterlilik Kümeleri</a:t>
            </a:r>
          </a:p>
        </p:txBody>
      </p:sp>
      <p:graphicFrame>
        <p:nvGraphicFramePr>
          <p:cNvPr id="3" name="Tablo 2"/>
          <p:cNvGraphicFramePr>
            <a:graphicFrameLocks noGrp="1"/>
          </p:cNvGraphicFramePr>
          <p:nvPr>
            <p:extLst>
              <p:ext uri="{D42A27DB-BD31-4B8C-83A1-F6EECF244321}">
                <p14:modId xmlns:p14="http://schemas.microsoft.com/office/powerpoint/2010/main" val="4156874969"/>
              </p:ext>
            </p:extLst>
          </p:nvPr>
        </p:nvGraphicFramePr>
        <p:xfrm>
          <a:off x="827584" y="3363472"/>
          <a:ext cx="7776864" cy="2513800"/>
        </p:xfrm>
        <a:graphic>
          <a:graphicData uri="http://schemas.openxmlformats.org/drawingml/2006/table">
            <a:tbl>
              <a:tblPr>
                <a:tableStyleId>{3B4B98B0-60AC-42C2-AFA5-B58CD77FA1E5}</a:tableStyleId>
              </a:tblPr>
              <a:tblGrid>
                <a:gridCol w="5590049"/>
                <a:gridCol w="2186815"/>
              </a:tblGrid>
              <a:tr h="314225">
                <a:tc>
                  <a:txBody>
                    <a:bodyPr/>
                    <a:lstStyle/>
                    <a:p>
                      <a:pPr algn="ctr">
                        <a:lnSpc>
                          <a:spcPct val="115000"/>
                        </a:lnSpc>
                        <a:spcAft>
                          <a:spcPts val="0"/>
                        </a:spcAft>
                      </a:pPr>
                      <a:r>
                        <a:rPr lang="tr-TR" sz="1400" b="1" dirty="0">
                          <a:effectLst/>
                        </a:rPr>
                        <a:t>Küme adı</a:t>
                      </a:r>
                      <a:endParaRPr lang="tr-TR" sz="1800" b="1" dirty="0">
                        <a:effectLst/>
                        <a:latin typeface="Calibri"/>
                        <a:ea typeface="Calibri"/>
                        <a:cs typeface="Times New Roman"/>
                      </a:endParaRPr>
                    </a:p>
                  </a:txBody>
                  <a:tcPr marL="0" marR="0" marT="0" marB="0" anchor="ct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lnSpc>
                          <a:spcPct val="115000"/>
                        </a:lnSpc>
                        <a:spcAft>
                          <a:spcPts val="0"/>
                        </a:spcAft>
                      </a:pPr>
                      <a:r>
                        <a:rPr lang="tr-TR" sz="1400" b="1" dirty="0">
                          <a:effectLst/>
                        </a:rPr>
                        <a:t>İlgili sorular</a:t>
                      </a:r>
                      <a:endParaRPr lang="tr-TR" sz="1800" b="1" dirty="0">
                        <a:effectLst/>
                        <a:latin typeface="Calibri"/>
                        <a:ea typeface="Calibri"/>
                        <a:cs typeface="Times New Roman"/>
                      </a:endParaRPr>
                    </a:p>
                  </a:txBody>
                  <a:tcPr marL="0" marR="0" marT="0" marB="0" anchor="ct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314225">
                <a:tc>
                  <a:txBody>
                    <a:bodyPr/>
                    <a:lstStyle/>
                    <a:p>
                      <a:pPr marL="90170" marR="90170">
                        <a:lnSpc>
                          <a:spcPct val="115000"/>
                        </a:lnSpc>
                        <a:spcAft>
                          <a:spcPts val="0"/>
                        </a:spcAft>
                      </a:pPr>
                      <a:r>
                        <a:rPr lang="tr-TR" sz="1400" dirty="0">
                          <a:effectLst/>
                        </a:rPr>
                        <a:t>DVE/İHE bilgisi ve anlayışı</a:t>
                      </a:r>
                      <a:endParaRPr lang="tr-TR" sz="1800" dirty="0">
                        <a:effectLst/>
                        <a:latin typeface="Calibri"/>
                        <a:ea typeface="Calibri"/>
                        <a:cs typeface="Times New Roman"/>
                      </a:endParaRPr>
                    </a:p>
                  </a:txBody>
                  <a:tcPr marL="0" marR="0" marT="0" marB="0" anchor="ctr">
                    <a:lnT w="28575" cap="flat" cmpd="sng" algn="ctr">
                      <a:solidFill>
                        <a:srgbClr val="FF000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90170">
                        <a:lnSpc>
                          <a:spcPct val="115000"/>
                        </a:lnSpc>
                        <a:spcAft>
                          <a:spcPts val="0"/>
                        </a:spcAft>
                      </a:pPr>
                      <a:r>
                        <a:rPr lang="tr-TR" sz="1400" dirty="0">
                          <a:effectLst/>
                        </a:rPr>
                        <a:t>Ne yapabiliriz?</a:t>
                      </a:r>
                      <a:endParaRPr lang="tr-TR" sz="1800" dirty="0">
                        <a:effectLst/>
                        <a:latin typeface="Calibri"/>
                        <a:ea typeface="Calibri"/>
                        <a:cs typeface="Times New Roman"/>
                      </a:endParaRPr>
                    </a:p>
                  </a:txBody>
                  <a:tcPr marL="0" marR="0" marT="0" marB="0" anchor="ctr">
                    <a:lnT w="28575" cap="flat" cmpd="sng" algn="ctr">
                      <a:solidFill>
                        <a:srgbClr val="FF000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628450">
                <a:tc>
                  <a:txBody>
                    <a:bodyPr/>
                    <a:lstStyle/>
                    <a:p>
                      <a:pPr marL="90170" marR="90170">
                        <a:lnSpc>
                          <a:spcPct val="115000"/>
                        </a:lnSpc>
                        <a:spcAft>
                          <a:spcPts val="0"/>
                        </a:spcAft>
                      </a:pPr>
                      <a:r>
                        <a:rPr lang="tr-TR" sz="1400" dirty="0">
                          <a:effectLst/>
                        </a:rPr>
                        <a:t>DVE/</a:t>
                      </a:r>
                      <a:r>
                        <a:rPr lang="tr-TR" sz="1400" dirty="0" err="1">
                          <a:effectLst/>
                        </a:rPr>
                        <a:t>İHE’yi</a:t>
                      </a:r>
                      <a:r>
                        <a:rPr lang="tr-TR" sz="1400" dirty="0">
                          <a:effectLst/>
                        </a:rPr>
                        <a:t> sınıfta ve okulda geliştiren eğitim ve öğretim faaliyetleri: planlama, sınıf yönetimi, öğretim ve değerlendirme</a:t>
                      </a:r>
                      <a:endParaRPr lang="tr-TR" sz="1800" dirty="0">
                        <a:effectLst/>
                        <a:latin typeface="Calibri"/>
                        <a:ea typeface="Calibri"/>
                        <a:cs typeface="Times New Roman"/>
                      </a:endParaRPr>
                    </a:p>
                  </a:txBody>
                  <a:tcPr marL="0" marR="0" marT="0" marB="0" anchor="ct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90170">
                        <a:lnSpc>
                          <a:spcPct val="115000"/>
                        </a:lnSpc>
                        <a:spcAft>
                          <a:spcPts val="0"/>
                        </a:spcAft>
                      </a:pPr>
                      <a:r>
                        <a:rPr lang="tr-TR" sz="1400" dirty="0">
                          <a:effectLst/>
                        </a:rPr>
                        <a:t>Bunu nasıl yapabiliriz?</a:t>
                      </a:r>
                      <a:endParaRPr lang="tr-TR" sz="1800" dirty="0">
                        <a:effectLst/>
                        <a:latin typeface="Calibri"/>
                        <a:ea typeface="Calibri"/>
                        <a:cs typeface="Times New Roman"/>
                      </a:endParaRPr>
                    </a:p>
                  </a:txBody>
                  <a:tcPr marL="0" marR="0" marT="0" marB="0" anchor="ct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628450">
                <a:tc>
                  <a:txBody>
                    <a:bodyPr/>
                    <a:lstStyle/>
                    <a:p>
                      <a:pPr marL="90170" marR="90170">
                        <a:lnSpc>
                          <a:spcPct val="115000"/>
                        </a:lnSpc>
                        <a:spcAft>
                          <a:spcPts val="0"/>
                        </a:spcAft>
                      </a:pPr>
                      <a:r>
                        <a:rPr lang="tr-TR" sz="1400" dirty="0">
                          <a:effectLst/>
                        </a:rPr>
                        <a:t>DVE/</a:t>
                      </a:r>
                      <a:r>
                        <a:rPr lang="tr-TR" sz="1400" dirty="0" err="1">
                          <a:effectLst/>
                        </a:rPr>
                        <a:t>İHE’yi</a:t>
                      </a:r>
                      <a:r>
                        <a:rPr lang="tr-TR" sz="1400" dirty="0">
                          <a:effectLst/>
                        </a:rPr>
                        <a:t> ortaklıklar ve yerel topluluğun katılımı ile geliştiren eğitim ve öğretim faaliyetleri: uygulamada DVE/İHE</a:t>
                      </a:r>
                      <a:endParaRPr lang="tr-TR" sz="1800" dirty="0">
                        <a:effectLst/>
                        <a:latin typeface="Calibri"/>
                        <a:ea typeface="Calibri"/>
                        <a:cs typeface="Times New Roman"/>
                      </a:endParaRPr>
                    </a:p>
                  </a:txBody>
                  <a:tcPr marL="0" marR="0" marT="0" marB="0" anchor="ct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90170">
                        <a:lnSpc>
                          <a:spcPct val="115000"/>
                        </a:lnSpc>
                        <a:spcAft>
                          <a:spcPts val="0"/>
                        </a:spcAft>
                      </a:pPr>
                      <a:r>
                        <a:rPr lang="tr-TR" sz="1400" dirty="0">
                          <a:effectLst/>
                        </a:rPr>
                        <a:t>Bunu kimlerle yapabiliriz?</a:t>
                      </a:r>
                      <a:endParaRPr lang="tr-TR" sz="1800" dirty="0">
                        <a:effectLst/>
                        <a:latin typeface="Calibri"/>
                        <a:ea typeface="Calibri"/>
                        <a:cs typeface="Times New Roman"/>
                      </a:endParaRPr>
                    </a:p>
                  </a:txBody>
                  <a:tcPr marL="0" marR="0" marT="0" marB="0" anchor="ct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628450">
                <a:tc>
                  <a:txBody>
                    <a:bodyPr/>
                    <a:lstStyle/>
                    <a:p>
                      <a:pPr marL="90170" marR="90170">
                        <a:lnSpc>
                          <a:spcPct val="115000"/>
                        </a:lnSpc>
                        <a:spcAft>
                          <a:spcPts val="0"/>
                        </a:spcAft>
                      </a:pPr>
                      <a:r>
                        <a:rPr lang="tr-TR" sz="1400" dirty="0">
                          <a:effectLst/>
                        </a:rPr>
                        <a:t>Katılımcı DVE/İHE yaklaşımlarının uygulanması ve değerlendirilmesi</a:t>
                      </a:r>
                      <a:endParaRPr lang="tr-TR" sz="1800" dirty="0">
                        <a:effectLst/>
                        <a:latin typeface="Calibri"/>
                        <a:ea typeface="Calibri"/>
                        <a:cs typeface="Times New Roman"/>
                      </a:endParaRPr>
                    </a:p>
                  </a:txBody>
                  <a:tcPr marL="0" marR="0" marT="0" marB="0" anchor="ctr">
                    <a:lnT w="28575" cap="flat" cmpd="sng" algn="ctr">
                      <a:solidFill>
                        <a:srgbClr val="00B0F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marL="90170">
                        <a:lnSpc>
                          <a:spcPct val="115000"/>
                        </a:lnSpc>
                        <a:spcAft>
                          <a:spcPts val="0"/>
                        </a:spcAft>
                      </a:pPr>
                      <a:r>
                        <a:rPr lang="tr-TR" sz="1400" dirty="0">
                          <a:effectLst/>
                        </a:rPr>
                        <a:t>Bunu daha iyi nasıl yapabiliriz?</a:t>
                      </a:r>
                      <a:endParaRPr lang="tr-TR" sz="1800" dirty="0">
                        <a:effectLst/>
                        <a:latin typeface="Calibri"/>
                        <a:ea typeface="Calibri"/>
                        <a:cs typeface="Times New Roman"/>
                      </a:endParaRPr>
                    </a:p>
                  </a:txBody>
                  <a:tcPr marL="0" marR="0" marT="0" marB="0" anchor="ctr">
                    <a:lnT w="28575" cap="flat" cmpd="sng" algn="ctr">
                      <a:solidFill>
                        <a:srgbClr val="00B0F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bl>
          </a:graphicData>
        </a:graphic>
      </p:graphicFrame>
      <p:sp>
        <p:nvSpPr>
          <p:cNvPr id="5" name="Dikdörtgen 4"/>
          <p:cNvSpPr/>
          <p:nvPr/>
        </p:nvSpPr>
        <p:spPr>
          <a:xfrm>
            <a:off x="760112" y="1487686"/>
            <a:ext cx="7848872" cy="1711366"/>
          </a:xfrm>
          <a:prstGeom prst="rect">
            <a:avLst/>
          </a:prstGeom>
        </p:spPr>
        <p:txBody>
          <a:bodyPr wrap="square">
            <a:spAutoFit/>
          </a:bodyPr>
          <a:lstStyle/>
          <a:p>
            <a:pPr>
              <a:lnSpc>
                <a:spcPct val="150000"/>
              </a:lnSpc>
              <a:buNone/>
            </a:pPr>
            <a:r>
              <a:rPr lang="tr-TR" dirty="0">
                <a:solidFill>
                  <a:schemeClr val="tx2"/>
                </a:solidFill>
                <a:latin typeface="+mj-lt"/>
              </a:rPr>
              <a:t>Öğretmenleri DVE/</a:t>
            </a:r>
            <a:r>
              <a:rPr lang="tr-TR" dirty="0" err="1">
                <a:solidFill>
                  <a:schemeClr val="tx2"/>
                </a:solidFill>
                <a:latin typeface="+mj-lt"/>
              </a:rPr>
              <a:t>İHE’yi</a:t>
            </a:r>
            <a:r>
              <a:rPr lang="tr-TR" dirty="0">
                <a:solidFill>
                  <a:schemeClr val="tx2"/>
                </a:solidFill>
                <a:latin typeface="+mj-lt"/>
              </a:rPr>
              <a:t> güvenle ve etkili bir şekilde öğretmelerinde güçlü kılacak toplam 15 Yeterlilik tespit edilmiştir. Bu 15 Yeterlilik, öğretmenlerin ve öğretmen eğiticilerinin DVE/İHE uygulamalarında karşılaşabilecekleri soru ve konulara denk gelen dört küme (A, B, C ve D) olarak gruplandırılmıştır. </a:t>
            </a: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tr-TR" sz="2800" b="1" dirty="0" smtClean="0">
                <a:solidFill>
                  <a:srgbClr val="FF0000"/>
                </a:solidFill>
              </a:rPr>
              <a:t>Vatandaşlık ve İnsan Hakları Eğitimine İlişkin </a:t>
            </a:r>
            <a:br>
              <a:rPr lang="tr-TR" sz="2800" b="1" dirty="0" smtClean="0">
                <a:solidFill>
                  <a:srgbClr val="FF0000"/>
                </a:solidFill>
              </a:rPr>
            </a:br>
            <a:r>
              <a:rPr lang="tr-TR" sz="2800" b="1" dirty="0" smtClean="0">
                <a:solidFill>
                  <a:srgbClr val="FF0000"/>
                </a:solidFill>
              </a:rPr>
              <a:t>Öğretmen Yeterlilikleri: </a:t>
            </a:r>
            <a:r>
              <a:rPr lang="tr-TR" sz="2800" b="1" dirty="0">
                <a:solidFill>
                  <a:srgbClr val="FF0000"/>
                </a:solidFill>
              </a:rPr>
              <a:t>Yeterlilik Kümeleri</a:t>
            </a:r>
            <a:endParaRPr lang="tr-TR" sz="2800" b="1" dirty="0" smtClean="0">
              <a:solidFill>
                <a:srgbClr val="FF0000"/>
              </a:solidFill>
            </a:endParaRPr>
          </a:p>
        </p:txBody>
      </p:sp>
      <p:sp>
        <p:nvSpPr>
          <p:cNvPr id="43011" name="Rectangle 3"/>
          <p:cNvSpPr>
            <a:spLocks noGrp="1"/>
          </p:cNvSpPr>
          <p:nvPr>
            <p:ph type="body" idx="1"/>
          </p:nvPr>
        </p:nvSpPr>
        <p:spPr>
          <a:xfrm>
            <a:off x="539552" y="1816224"/>
            <a:ext cx="8229600" cy="1540768"/>
          </a:xfrm>
        </p:spPr>
        <p:txBody>
          <a:bodyPr/>
          <a:lstStyle/>
          <a:p>
            <a:pPr marL="457200" lvl="1" indent="0">
              <a:buNone/>
            </a:pPr>
            <a:r>
              <a:rPr lang="tr-TR" sz="2400" dirty="0">
                <a:solidFill>
                  <a:schemeClr val="tx2"/>
                </a:solidFill>
              </a:rPr>
              <a:t>Kümeler, pragmatik bir yaklaşımla tespit edilmiştir. Bunlar, öğretmenlerin ve öğretmen eğiticilerinin, kendi mesleki ortamlarında DVE/</a:t>
            </a:r>
            <a:r>
              <a:rPr lang="tr-TR" sz="2400" dirty="0" err="1">
                <a:solidFill>
                  <a:schemeClr val="tx2"/>
                </a:solidFill>
              </a:rPr>
              <a:t>İHE’yi</a:t>
            </a:r>
            <a:r>
              <a:rPr lang="tr-TR" sz="2400" dirty="0">
                <a:solidFill>
                  <a:schemeClr val="tx2"/>
                </a:solidFill>
              </a:rPr>
              <a:t> uygularken kendilerine sorabilecekleri sorulara denk gelmektedir:</a:t>
            </a:r>
            <a:endParaRPr lang="tr-TR" sz="1100" dirty="0" smtClean="0">
              <a:solidFill>
                <a:schemeClr val="tx2"/>
              </a:solidFill>
            </a:endParaRPr>
          </a:p>
          <a:p>
            <a:pPr>
              <a:buNone/>
            </a:pPr>
            <a:endParaRPr lang="tr-TR" sz="1100" dirty="0">
              <a:solidFill>
                <a:schemeClr val="tx2"/>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2939139815"/>
              </p:ext>
            </p:extLst>
          </p:nvPr>
        </p:nvGraphicFramePr>
        <p:xfrm>
          <a:off x="1111413" y="4323560"/>
          <a:ext cx="7349019" cy="1121664"/>
        </p:xfrm>
        <a:graphic>
          <a:graphicData uri="http://schemas.openxmlformats.org/drawingml/2006/table">
            <a:tbl>
              <a:tblPr>
                <a:tableStyleId>{3B4B98B0-60AC-42C2-AFA5-B58CD77FA1E5}</a:tableStyleId>
              </a:tblPr>
              <a:tblGrid>
                <a:gridCol w="7349019"/>
              </a:tblGrid>
              <a:tr h="215265">
                <a:tc>
                  <a:txBody>
                    <a:bodyPr/>
                    <a:lstStyle/>
                    <a:p>
                      <a:pPr>
                        <a:lnSpc>
                          <a:spcPct val="115000"/>
                        </a:lnSpc>
                        <a:spcAft>
                          <a:spcPts val="0"/>
                        </a:spcAft>
                      </a:pPr>
                      <a:r>
                        <a:rPr lang="tr-TR" sz="1600" dirty="0">
                          <a:effectLst/>
                        </a:rPr>
                        <a:t>Küme A: “DVE/İHE uygulamasına hazırlanmak için neler yapabiliriz?”</a:t>
                      </a:r>
                      <a:endParaRPr lang="tr-TR" sz="2000" dirty="0">
                        <a:effectLst/>
                        <a:latin typeface="Calibri"/>
                        <a:ea typeface="Calibri"/>
                        <a:cs typeface="Times New Roman"/>
                      </a:endParaRPr>
                    </a:p>
                  </a:txBody>
                  <a:tcPr marL="0" marR="0" marT="0" marB="0" anchor="ct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97485">
                <a:tc>
                  <a:txBody>
                    <a:bodyPr/>
                    <a:lstStyle/>
                    <a:p>
                      <a:pPr>
                        <a:lnSpc>
                          <a:spcPct val="115000"/>
                        </a:lnSpc>
                        <a:spcAft>
                          <a:spcPts val="0"/>
                        </a:spcAft>
                      </a:pPr>
                      <a:r>
                        <a:rPr lang="tr-TR" sz="1600" dirty="0">
                          <a:effectLst/>
                        </a:rPr>
                        <a:t>Küme B: “DVE/</a:t>
                      </a:r>
                      <a:r>
                        <a:rPr lang="tr-TR" sz="1600" dirty="0" err="1">
                          <a:effectLst/>
                        </a:rPr>
                        <a:t>İHE’yi</a:t>
                      </a:r>
                      <a:r>
                        <a:rPr lang="tr-TR" sz="1600" dirty="0">
                          <a:effectLst/>
                        </a:rPr>
                        <a:t> çalıştığım okulda nasıl uygulayabiliriz?”</a:t>
                      </a:r>
                      <a:endParaRPr lang="tr-TR" sz="2000" dirty="0">
                        <a:effectLst/>
                        <a:latin typeface="Calibri"/>
                        <a:ea typeface="Calibri"/>
                        <a:cs typeface="Times New Roman"/>
                      </a:endParaRPr>
                    </a:p>
                  </a:txBody>
                  <a:tcPr marL="0" marR="0" marT="0" marB="0" anchor="ct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73355">
                <a:tc>
                  <a:txBody>
                    <a:bodyPr/>
                    <a:lstStyle/>
                    <a:p>
                      <a:pPr>
                        <a:lnSpc>
                          <a:spcPct val="115000"/>
                        </a:lnSpc>
                        <a:spcAft>
                          <a:spcPts val="0"/>
                        </a:spcAft>
                      </a:pPr>
                      <a:r>
                        <a:rPr lang="tr-TR" sz="1600" dirty="0">
                          <a:effectLst/>
                        </a:rPr>
                        <a:t>Küme C: “Kimlerle birlikte gençlere yönelik aktif vatandaşlığı geliştirebiliriz?”</a:t>
                      </a:r>
                      <a:endParaRPr lang="tr-TR" sz="2000" dirty="0">
                        <a:effectLst/>
                        <a:latin typeface="Calibri"/>
                        <a:ea typeface="Calibri"/>
                        <a:cs typeface="Times New Roman"/>
                      </a:endParaRPr>
                    </a:p>
                  </a:txBody>
                  <a:tcPr marL="0" marR="0" marT="0" marB="0" anchor="ct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84785">
                <a:tc>
                  <a:txBody>
                    <a:bodyPr/>
                    <a:lstStyle/>
                    <a:p>
                      <a:pPr>
                        <a:lnSpc>
                          <a:spcPct val="115000"/>
                        </a:lnSpc>
                        <a:spcAft>
                          <a:spcPts val="0"/>
                        </a:spcAft>
                      </a:pPr>
                      <a:r>
                        <a:rPr lang="tr-TR" sz="1600" dirty="0">
                          <a:effectLst/>
                        </a:rPr>
                        <a:t>Küme D: “Yaptıklarımızı nasıl iyileştirebiliriz / ne gibi mesleki gelişime ihtiyaç var?”</a:t>
                      </a:r>
                      <a:endParaRPr lang="tr-TR" sz="2000" dirty="0">
                        <a:effectLst/>
                        <a:latin typeface="Calibri"/>
                        <a:ea typeface="Calibri"/>
                        <a:cs typeface="Times New Roman"/>
                      </a:endParaRPr>
                    </a:p>
                  </a:txBody>
                  <a:tcPr marL="0" marR="0" marT="0" marB="0" anchor="ct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1034993" y="3573016"/>
            <a:ext cx="295773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Tablo 2</a:t>
            </a:r>
            <a:endParaRPr kumimoji="0" lang="tr-T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Küme belirlenmesi ve ilgili sorular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tr-TR" sz="4000" b="1" dirty="0" smtClean="0">
                <a:solidFill>
                  <a:srgbClr val="FF0000"/>
                </a:solidFill>
              </a:rPr>
              <a:t>Yeterlilik Kümeleri</a:t>
            </a:r>
          </a:p>
        </p:txBody>
      </p:sp>
      <p:graphicFrame>
        <p:nvGraphicFramePr>
          <p:cNvPr id="3" name="Tablo 2"/>
          <p:cNvGraphicFramePr>
            <a:graphicFrameLocks noGrp="1"/>
          </p:cNvGraphicFramePr>
          <p:nvPr>
            <p:extLst>
              <p:ext uri="{D42A27DB-BD31-4B8C-83A1-F6EECF244321}">
                <p14:modId xmlns:p14="http://schemas.microsoft.com/office/powerpoint/2010/main" val="3825869647"/>
              </p:ext>
            </p:extLst>
          </p:nvPr>
        </p:nvGraphicFramePr>
        <p:xfrm>
          <a:off x="251520" y="1268760"/>
          <a:ext cx="8712968" cy="4680885"/>
        </p:xfrm>
        <a:graphic>
          <a:graphicData uri="http://schemas.openxmlformats.org/drawingml/2006/table">
            <a:tbl>
              <a:tblPr>
                <a:tableStyleId>{5C22544A-7EE6-4342-B048-85BDC9FD1C3A}</a:tableStyleId>
              </a:tblPr>
              <a:tblGrid>
                <a:gridCol w="1604822"/>
                <a:gridCol w="2443644"/>
                <a:gridCol w="2370281"/>
                <a:gridCol w="2294221"/>
              </a:tblGrid>
              <a:tr h="576064">
                <a:tc>
                  <a:txBody>
                    <a:bodyPr/>
                    <a:lstStyle/>
                    <a:p>
                      <a:pPr algn="ctr">
                        <a:lnSpc>
                          <a:spcPct val="115000"/>
                        </a:lnSpc>
                        <a:spcAft>
                          <a:spcPts val="0"/>
                        </a:spcAft>
                      </a:pPr>
                      <a:r>
                        <a:rPr lang="tr-TR" sz="1000" b="1" dirty="0">
                          <a:effectLst/>
                        </a:rPr>
                        <a:t>Küme A</a:t>
                      </a:r>
                    </a:p>
                    <a:p>
                      <a:pPr marL="109220" algn="ctr">
                        <a:lnSpc>
                          <a:spcPct val="115000"/>
                        </a:lnSpc>
                        <a:spcAft>
                          <a:spcPts val="0"/>
                        </a:spcAft>
                      </a:pPr>
                      <a:r>
                        <a:rPr lang="tr-TR" sz="1000" b="1" dirty="0">
                          <a:effectLst/>
                        </a:rPr>
                        <a:t>DVE/İHE bilgisi ve anlayışı</a:t>
                      </a:r>
                      <a:endParaRPr lang="tr-TR" sz="1000" b="1" dirty="0">
                        <a:effectLst/>
                        <a:latin typeface="Calibri"/>
                        <a:ea typeface="Calibri"/>
                        <a:cs typeface="Times New Roman"/>
                      </a:endParaRPr>
                    </a:p>
                  </a:txBody>
                  <a:tcPr marL="0" marR="0" marT="0" marB="0">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lnSpc>
                          <a:spcPct val="115000"/>
                        </a:lnSpc>
                        <a:spcAft>
                          <a:spcPts val="0"/>
                        </a:spcAft>
                      </a:pPr>
                      <a:r>
                        <a:rPr lang="tr-TR" sz="1000" b="1" dirty="0">
                          <a:effectLst/>
                        </a:rPr>
                        <a:t>Küme B</a:t>
                      </a:r>
                    </a:p>
                    <a:p>
                      <a:pPr algn="ctr">
                        <a:lnSpc>
                          <a:spcPct val="115000"/>
                        </a:lnSpc>
                        <a:spcAft>
                          <a:spcPts val="0"/>
                        </a:spcAft>
                      </a:pPr>
                      <a:r>
                        <a:rPr lang="tr-TR" sz="1000" b="1" dirty="0">
                          <a:effectLst/>
                        </a:rPr>
                        <a:t>Planlama, sınıf yönetimi, öğretim ve değerlendirme</a:t>
                      </a:r>
                      <a:endParaRPr lang="tr-TR" sz="1000" b="1" dirty="0">
                        <a:effectLst/>
                        <a:latin typeface="Calibri"/>
                        <a:ea typeface="Calibri"/>
                        <a:cs typeface="Times New Roman"/>
                      </a:endParaRPr>
                    </a:p>
                  </a:txBody>
                  <a:tcPr marL="0" marR="0" marT="0" marB="0">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lnSpc>
                          <a:spcPct val="115000"/>
                        </a:lnSpc>
                        <a:spcAft>
                          <a:spcPts val="0"/>
                        </a:spcAft>
                      </a:pPr>
                      <a:r>
                        <a:rPr lang="tr-TR" sz="1000" b="1" dirty="0">
                          <a:effectLst/>
                        </a:rPr>
                        <a:t>Küme C</a:t>
                      </a:r>
                    </a:p>
                    <a:p>
                      <a:pPr algn="ctr">
                        <a:lnSpc>
                          <a:spcPct val="115000"/>
                        </a:lnSpc>
                        <a:spcAft>
                          <a:spcPts val="0"/>
                        </a:spcAft>
                      </a:pPr>
                      <a:r>
                        <a:rPr lang="tr-TR" sz="1000" b="1" dirty="0">
                          <a:effectLst/>
                        </a:rPr>
                        <a:t>Uygulamada DVE/İHE: ortaklıklar ve yerel topluluk katılımı</a:t>
                      </a:r>
                      <a:endParaRPr lang="tr-TR" sz="1000" b="1" dirty="0">
                        <a:effectLst/>
                        <a:latin typeface="Calibri"/>
                        <a:ea typeface="Calibri"/>
                        <a:cs typeface="Times New Roman"/>
                      </a:endParaRPr>
                    </a:p>
                  </a:txBody>
                  <a:tcPr marL="0" marR="0" marT="0" marB="0">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lnSpc>
                          <a:spcPct val="115000"/>
                        </a:lnSpc>
                        <a:spcAft>
                          <a:spcPts val="0"/>
                        </a:spcAft>
                      </a:pPr>
                      <a:r>
                        <a:rPr lang="tr-TR" sz="1000" b="1" dirty="0">
                          <a:effectLst/>
                        </a:rPr>
                        <a:t>Küme D</a:t>
                      </a:r>
                    </a:p>
                    <a:p>
                      <a:pPr algn="ctr">
                        <a:lnSpc>
                          <a:spcPct val="115000"/>
                        </a:lnSpc>
                        <a:spcAft>
                          <a:spcPts val="0"/>
                        </a:spcAft>
                      </a:pPr>
                      <a:r>
                        <a:rPr lang="tr-TR" sz="1000" b="1" dirty="0">
                          <a:effectLst/>
                        </a:rPr>
                        <a:t>Katılımcı yaklaşımların uygulanması ve değerlendirilmesi</a:t>
                      </a:r>
                      <a:endParaRPr lang="tr-TR" sz="1000" b="1" dirty="0">
                        <a:effectLst/>
                        <a:latin typeface="Calibri"/>
                        <a:ea typeface="Calibri"/>
                        <a:cs typeface="Times New Roman"/>
                      </a:endParaRPr>
                    </a:p>
                  </a:txBody>
                  <a:tcPr marL="0" marR="0" marT="0" marB="0">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856014">
                <a:tc>
                  <a:txBody>
                    <a:bodyPr/>
                    <a:lstStyle/>
                    <a:p>
                      <a:pPr marL="19050" marR="89535">
                        <a:lnSpc>
                          <a:spcPct val="115000"/>
                        </a:lnSpc>
                        <a:spcAft>
                          <a:spcPts val="0"/>
                        </a:spcAft>
                      </a:pPr>
                      <a:r>
                        <a:rPr lang="tr-TR" sz="800" b="1" dirty="0">
                          <a:effectLst/>
                        </a:rPr>
                        <a:t>1 no.lu Yeterlilik: </a:t>
                      </a:r>
                      <a:endParaRPr lang="tr-TR" sz="1000" b="1" dirty="0">
                        <a:effectLst/>
                      </a:endParaRPr>
                    </a:p>
                    <a:p>
                      <a:pPr marL="19050" marR="89535">
                        <a:lnSpc>
                          <a:spcPct val="115000"/>
                        </a:lnSpc>
                        <a:spcAft>
                          <a:spcPts val="0"/>
                        </a:spcAft>
                      </a:pPr>
                      <a:r>
                        <a:rPr lang="tr-TR" sz="800" dirty="0">
                          <a:effectLst/>
                        </a:rPr>
                        <a:t>DVE/</a:t>
                      </a:r>
                      <a:r>
                        <a:rPr lang="tr-TR" sz="800" dirty="0" err="1">
                          <a:effectLst/>
                        </a:rPr>
                        <a:t>İHE’nin</a:t>
                      </a:r>
                      <a:r>
                        <a:rPr lang="tr-TR" sz="800" dirty="0">
                          <a:effectLst/>
                        </a:rPr>
                        <a:t> hedef ve amaçları; değere yönelik bilgi, eyleme dayalı beceriler ve değişik merkezli yeterlilikler</a:t>
                      </a:r>
                      <a:endParaRPr lang="tr-TR" sz="1000" dirty="0">
                        <a:effectLst/>
                        <a:latin typeface="Calibri"/>
                        <a:ea typeface="Calibri"/>
                        <a:cs typeface="Times New Roman"/>
                      </a:endParaRPr>
                    </a:p>
                  </a:txBody>
                  <a:tcPr marL="0" marR="0" marT="0" marB="0">
                    <a:lnT w="28575" cap="flat" cmpd="sng" algn="ctr">
                      <a:solidFill>
                        <a:srgbClr val="FF000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5 no.lu Yeterlilik: </a:t>
                      </a:r>
                      <a:endParaRPr lang="tr-TR" sz="1000" b="1" dirty="0">
                        <a:effectLst/>
                      </a:endParaRPr>
                    </a:p>
                    <a:p>
                      <a:pPr marL="19050" marR="89535">
                        <a:lnSpc>
                          <a:spcPct val="115000"/>
                        </a:lnSpc>
                        <a:spcAft>
                          <a:spcPts val="0"/>
                        </a:spcAft>
                      </a:pPr>
                      <a:r>
                        <a:rPr lang="tr-TR" sz="800" dirty="0">
                          <a:effectLst/>
                        </a:rPr>
                        <a:t>Aktif öğrenme ve öğrenci katılımının önemli bir rol oynadığı kurumsal DVE/İHE bilgisi, becerileri, eğilimleri tavırları ve değerlerine ilişkin yaklaşım planlaması</a:t>
                      </a:r>
                      <a:endParaRPr lang="tr-TR" sz="1000" dirty="0">
                        <a:effectLst/>
                        <a:latin typeface="Calibri"/>
                        <a:ea typeface="Calibri"/>
                        <a:cs typeface="Times New Roman"/>
                      </a:endParaRPr>
                    </a:p>
                  </a:txBody>
                  <a:tcPr marL="0" marR="0" marT="0" marB="0">
                    <a:lnT w="28575" cap="flat" cmpd="sng" algn="ctr">
                      <a:solidFill>
                        <a:srgbClr val="FF000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10 no.lu Yeterlilik: </a:t>
                      </a:r>
                      <a:endParaRPr lang="tr-TR" sz="1000" b="1" dirty="0">
                        <a:effectLst/>
                      </a:endParaRPr>
                    </a:p>
                    <a:p>
                      <a:pPr marL="19050" marR="89535">
                        <a:lnSpc>
                          <a:spcPct val="115000"/>
                        </a:lnSpc>
                        <a:spcAft>
                          <a:spcPts val="0"/>
                        </a:spcAft>
                      </a:pPr>
                      <a:r>
                        <a:rPr lang="tr-TR" sz="800" dirty="0">
                          <a:effectLst/>
                        </a:rPr>
                        <a:t>Öğrencilerin, medya, istatistikler ve ICT tabanlı kaynaklar da dâhil olmak üzere, değişik kaynaklardan elde edilen bilgileri kullanarak, güncel siyasi, etik, sosyal ve kültürel konuları eleştirel bir şekilde analiz etmelerine imkân veren öğrenme ortamı</a:t>
                      </a:r>
                      <a:endParaRPr lang="tr-TR" sz="1000" dirty="0">
                        <a:effectLst/>
                        <a:latin typeface="Calibri"/>
                        <a:ea typeface="Calibri"/>
                        <a:cs typeface="Times New Roman"/>
                      </a:endParaRPr>
                    </a:p>
                  </a:txBody>
                  <a:tcPr marL="0" marR="0" marT="0" marB="0">
                    <a:lnT w="28575" cap="flat" cmpd="sng" algn="ctr">
                      <a:solidFill>
                        <a:srgbClr val="FF000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13 no.lu Yeterlilik:</a:t>
                      </a:r>
                      <a:r>
                        <a:rPr lang="tr-TR" sz="800" dirty="0">
                          <a:effectLst/>
                        </a:rPr>
                        <a:t> </a:t>
                      </a:r>
                      <a:endParaRPr lang="tr-TR" sz="1000" dirty="0">
                        <a:effectLst/>
                      </a:endParaRPr>
                    </a:p>
                    <a:p>
                      <a:pPr marL="19050" marR="89535">
                        <a:lnSpc>
                          <a:spcPct val="115000"/>
                        </a:lnSpc>
                        <a:spcAft>
                          <a:spcPts val="0"/>
                        </a:spcAft>
                      </a:pPr>
                      <a:r>
                        <a:rPr lang="tr-TR" sz="800" dirty="0">
                          <a:effectLst/>
                        </a:rPr>
                        <a:t>Öğrencilerin kendilerini etkileyen hususlarda ne derecede konuşabildiklerinin değerlendirilmesi ve öğrencilere karar verme süreçlerine katılma imkânlarının sağlanması</a:t>
                      </a:r>
                      <a:endParaRPr lang="tr-TR" sz="1000" dirty="0">
                        <a:effectLst/>
                        <a:latin typeface="Calibri"/>
                        <a:ea typeface="Calibri"/>
                        <a:cs typeface="Times New Roman"/>
                      </a:endParaRPr>
                    </a:p>
                  </a:txBody>
                  <a:tcPr marL="0" marR="0" marT="0" marB="0">
                    <a:lnT w="28575" cap="flat" cmpd="sng" algn="ctr">
                      <a:solidFill>
                        <a:srgbClr val="FF000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825762">
                <a:tc>
                  <a:txBody>
                    <a:bodyPr/>
                    <a:lstStyle/>
                    <a:p>
                      <a:pPr marL="19050" marR="89535">
                        <a:lnSpc>
                          <a:spcPct val="115000"/>
                        </a:lnSpc>
                        <a:spcAft>
                          <a:spcPts val="0"/>
                        </a:spcAft>
                      </a:pPr>
                      <a:r>
                        <a:rPr lang="tr-TR" sz="800" b="1" dirty="0">
                          <a:effectLst/>
                        </a:rPr>
                        <a:t>2 no.lu Yeterlilik: </a:t>
                      </a:r>
                      <a:endParaRPr lang="tr-TR" sz="1000" b="1" dirty="0">
                        <a:effectLst/>
                      </a:endParaRPr>
                    </a:p>
                    <a:p>
                      <a:pPr marL="19050" marR="89535">
                        <a:lnSpc>
                          <a:spcPct val="115000"/>
                        </a:lnSpc>
                        <a:spcAft>
                          <a:spcPts val="0"/>
                        </a:spcAft>
                      </a:pPr>
                      <a:r>
                        <a:rPr lang="tr-TR" sz="800" dirty="0">
                          <a:effectLst/>
                        </a:rPr>
                        <a:t>DVE/İHE ile ilişkili kilit uluslararası çerçeveler ve ilkeler ve kilit DVE/İHE kavramları</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6 no.lu Yeterlilik: </a:t>
                      </a:r>
                      <a:endParaRPr lang="tr-TR" sz="800" b="1" dirty="0" smtClean="0">
                        <a:effectLst/>
                      </a:endParaRPr>
                    </a:p>
                    <a:p>
                      <a:pPr marL="19050" marR="89535">
                        <a:lnSpc>
                          <a:spcPct val="115000"/>
                        </a:lnSpc>
                        <a:spcAft>
                          <a:spcPts val="0"/>
                        </a:spcAft>
                      </a:pPr>
                      <a:r>
                        <a:rPr lang="tr-TR" sz="800" dirty="0" smtClean="0">
                          <a:effectLst/>
                        </a:rPr>
                        <a:t>Bilgi</a:t>
                      </a:r>
                      <a:r>
                        <a:rPr lang="tr-TR" sz="800" dirty="0">
                          <a:effectLst/>
                        </a:rPr>
                        <a:t>, beceri ve katılımı geliştirmek ve demokraside genç vatandaşların güçlenmesine katkıda bulunmak için DVE/İHE ilke ve uygulamalarının uzmanlık konular halinde (programlar arası DVE/İHE) birleştirilmesi</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11 no.lu Yeterlilik: </a:t>
                      </a:r>
                      <a:endParaRPr lang="tr-TR" sz="1000" b="1" dirty="0">
                        <a:effectLst/>
                      </a:endParaRPr>
                    </a:p>
                    <a:p>
                      <a:pPr marL="19050" marR="89535">
                        <a:lnSpc>
                          <a:spcPct val="115000"/>
                        </a:lnSpc>
                        <a:spcAft>
                          <a:spcPts val="0"/>
                        </a:spcAft>
                      </a:pPr>
                      <a:r>
                        <a:rPr lang="tr-TR" sz="800" dirty="0">
                          <a:effectLst/>
                        </a:rPr>
                        <a:t>Öğrencilerin kendi yerel topluluklarında demokratik vatandaşlık konuları ile uğraşmaları için bazı imkânların planlanması ve uygulanmasına yönelik (aile, sivil toplum teşkilatları ile topluluk ve siyaset temsilcileri gibi) uygun ortaklar ile işbirliği</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14 no.lu Yeterlilik: </a:t>
                      </a:r>
                      <a:endParaRPr lang="tr-TR" sz="1000" b="1" dirty="0">
                        <a:effectLst/>
                      </a:endParaRPr>
                    </a:p>
                    <a:p>
                      <a:pPr marL="19050" marR="89535">
                        <a:lnSpc>
                          <a:spcPct val="115000"/>
                        </a:lnSpc>
                        <a:spcAft>
                          <a:spcPts val="0"/>
                        </a:spcAft>
                      </a:pPr>
                      <a:r>
                        <a:rPr lang="tr-TR" sz="800" dirty="0">
                          <a:effectLst/>
                        </a:rPr>
                        <a:t>Gençlerden beklenen olumlu DVE/İHE değerleri, tavırlar ve eğilimlerde ve öğrencilerin planlamaya katılmalarının ve eğitim faaliyetlerini sahiplenmelerinin sağlandığı demokratik bir öğretme biçimi konusunda model oluşturulması</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825762">
                <a:tc>
                  <a:txBody>
                    <a:bodyPr/>
                    <a:lstStyle/>
                    <a:p>
                      <a:pPr marL="19050" marR="89535">
                        <a:lnSpc>
                          <a:spcPct val="115000"/>
                        </a:lnSpc>
                        <a:spcAft>
                          <a:spcPts val="0"/>
                        </a:spcAft>
                      </a:pPr>
                      <a:r>
                        <a:rPr lang="tr-TR" sz="800" b="1" dirty="0">
                          <a:effectLst/>
                        </a:rPr>
                        <a:t>3 no.lu Yeterlilik: </a:t>
                      </a:r>
                      <a:endParaRPr lang="tr-TR" sz="1000" b="1" dirty="0">
                        <a:effectLst/>
                      </a:endParaRPr>
                    </a:p>
                    <a:p>
                      <a:pPr marL="19050" marR="89535">
                        <a:lnSpc>
                          <a:spcPct val="115000"/>
                        </a:lnSpc>
                        <a:spcAft>
                          <a:spcPts val="0"/>
                        </a:spcAft>
                      </a:pPr>
                      <a:r>
                        <a:rPr lang="tr-TR" sz="800" dirty="0">
                          <a:effectLst/>
                        </a:rPr>
                        <a:t>Siyasi ve hukuki, sosyal ve kültürel, ekonomik ve Avrupa ve küresel boyutları kapsayan DVE/İHE müfredatlarının içeriği</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7 no.lu Yeterlilik: </a:t>
                      </a:r>
                      <a:endParaRPr lang="tr-TR" sz="1000" b="1" dirty="0">
                        <a:effectLst/>
                      </a:endParaRPr>
                    </a:p>
                    <a:p>
                      <a:pPr marL="19050" marR="89535">
                        <a:lnSpc>
                          <a:spcPct val="115000"/>
                        </a:lnSpc>
                        <a:spcAft>
                          <a:spcPts val="0"/>
                        </a:spcAft>
                      </a:pPr>
                      <a:r>
                        <a:rPr lang="tr-TR" sz="800" dirty="0">
                          <a:effectLst/>
                        </a:rPr>
                        <a:t>Açık uygulama kurallarının ve güven, açıklık ve karşılıklı saygıya dayalı sürdürülebilir bir atmosferin oluşturulması. Olumlu okul alışkanlıklarının temin edilebilmesi için sınıf ve davranış yönetiminin DVE/İHE ilkelerini tanıması.</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12 no.lu Yeterlilik: </a:t>
                      </a:r>
                      <a:endParaRPr lang="tr-TR" sz="1000" b="1" dirty="0">
                        <a:effectLst/>
                      </a:endParaRPr>
                    </a:p>
                    <a:p>
                      <a:pPr marL="19050" marR="89535">
                        <a:lnSpc>
                          <a:spcPct val="115000"/>
                        </a:lnSpc>
                        <a:spcAft>
                          <a:spcPts val="0"/>
                        </a:spcAft>
                      </a:pPr>
                      <a:r>
                        <a:rPr lang="tr-TR" sz="800" dirty="0">
                          <a:effectLst/>
                        </a:rPr>
                        <a:t>Her tür ön yargı ve ayrımcılık ile mücadele etme ve ırkçılık karşıtlığını teşvik stratejileri</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15 no.lu Yeterlilik: </a:t>
                      </a:r>
                      <a:endParaRPr lang="tr-TR" sz="1000" b="1" dirty="0">
                        <a:effectLst/>
                      </a:endParaRPr>
                    </a:p>
                    <a:p>
                      <a:pPr marL="19050" marR="89535">
                        <a:lnSpc>
                          <a:spcPct val="115000"/>
                        </a:lnSpc>
                        <a:spcAft>
                          <a:spcPts val="0"/>
                        </a:spcAft>
                      </a:pPr>
                      <a:r>
                        <a:rPr lang="tr-TR" sz="800" dirty="0">
                          <a:effectLst/>
                        </a:rPr>
                        <a:t>Öğretim yöntemleri ve öğrencilerin öğrenmelerinin incelenmesi, takip edilmesi ve değerlendirilmesi için imkân ve irade ve bu değerlendirmenin ileriye yönelik planlama ve mesleki geliştirmede bilgi olarak kullanılması</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711406">
                <a:tc>
                  <a:txBody>
                    <a:bodyPr/>
                    <a:lstStyle/>
                    <a:p>
                      <a:pPr marL="19050" marR="89535">
                        <a:lnSpc>
                          <a:spcPct val="115000"/>
                        </a:lnSpc>
                        <a:spcAft>
                          <a:spcPts val="0"/>
                        </a:spcAft>
                      </a:pPr>
                      <a:r>
                        <a:rPr lang="tr-TR" sz="800" b="1" dirty="0">
                          <a:effectLst/>
                        </a:rPr>
                        <a:t>4 no.lu Yeterlilik: </a:t>
                      </a:r>
                      <a:endParaRPr lang="tr-TR" sz="1000" b="1" dirty="0">
                        <a:effectLst/>
                      </a:endParaRPr>
                    </a:p>
                    <a:p>
                      <a:pPr marL="19050" marR="89535">
                        <a:lnSpc>
                          <a:spcPct val="115000"/>
                        </a:lnSpc>
                        <a:spcAft>
                          <a:spcPts val="0"/>
                        </a:spcAft>
                      </a:pPr>
                      <a:r>
                        <a:rPr lang="tr-TR" sz="800" dirty="0">
                          <a:effectLst/>
                        </a:rPr>
                        <a:t>DVE/İHE uygulamasının kapsamları, programlar-arası yaklaşımlar, okul kültürü ve yerel topluluk katılımı</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19050" marR="89535">
                        <a:lnSpc>
                          <a:spcPct val="115000"/>
                        </a:lnSpc>
                        <a:spcAft>
                          <a:spcPts val="0"/>
                        </a:spcAft>
                      </a:pPr>
                      <a:r>
                        <a:rPr lang="tr-TR" sz="800" b="1" dirty="0">
                          <a:effectLst/>
                        </a:rPr>
                        <a:t>8 no.lu Yeterlilik: </a:t>
                      </a:r>
                      <a:endParaRPr lang="tr-TR" sz="1000" b="1" dirty="0">
                        <a:effectLst/>
                      </a:endParaRPr>
                    </a:p>
                    <a:p>
                      <a:pPr marL="19050" marR="89535">
                        <a:lnSpc>
                          <a:spcPct val="115000"/>
                        </a:lnSpc>
                        <a:spcAft>
                          <a:spcPts val="0"/>
                        </a:spcAft>
                      </a:pPr>
                      <a:r>
                        <a:rPr lang="tr-TR" sz="800" dirty="0">
                          <a:effectLst/>
                        </a:rPr>
                        <a:t>Başta hassas, çekişmeli konular olmak üzere öğrencinin tartışma becerilerinin geliştirilmesi için, bütün sınıfın kaliteli bir biçimde sorgulama yapması da dahil olmak üzere, bir öğretim stratejisi ve metodolojileri yelpazesi</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a:lnSpc>
                          <a:spcPct val="115000"/>
                        </a:lnSpc>
                        <a:spcAft>
                          <a:spcPts val="0"/>
                        </a:spcAft>
                      </a:pPr>
                      <a:r>
                        <a:rPr lang="tr-TR" sz="800">
                          <a:effectLst/>
                        </a:rPr>
                        <a:t> </a:t>
                      </a:r>
                      <a:endParaRPr lang="tr-TR" sz="100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a:lnSpc>
                          <a:spcPct val="115000"/>
                        </a:lnSpc>
                        <a:spcAft>
                          <a:spcPts val="0"/>
                        </a:spcAft>
                      </a:pPr>
                      <a:r>
                        <a:rPr lang="tr-TR" sz="800">
                          <a:effectLst/>
                        </a:rPr>
                        <a:t> </a:t>
                      </a:r>
                      <a:endParaRPr lang="tr-TR" sz="100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854905">
                <a:tc>
                  <a:txBody>
                    <a:bodyPr/>
                    <a:lstStyle/>
                    <a:p>
                      <a:pPr marL="19050" marR="89535" algn="just">
                        <a:lnSpc>
                          <a:spcPct val="115000"/>
                        </a:lnSpc>
                        <a:spcAft>
                          <a:spcPts val="0"/>
                        </a:spcAft>
                      </a:pPr>
                      <a:r>
                        <a:rPr lang="tr-TR" sz="800" dirty="0">
                          <a:effectLst/>
                        </a:rPr>
                        <a:t> </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marL="19050" marR="89535" algn="just">
                        <a:lnSpc>
                          <a:spcPct val="115000"/>
                        </a:lnSpc>
                        <a:spcAft>
                          <a:spcPts val="0"/>
                        </a:spcAft>
                      </a:pPr>
                      <a:r>
                        <a:rPr lang="tr-TR" sz="800" b="1" dirty="0">
                          <a:effectLst/>
                        </a:rPr>
                        <a:t>9 no.lu Yeterlilik:</a:t>
                      </a:r>
                      <a:endParaRPr lang="tr-TR" sz="1000" b="1" dirty="0">
                        <a:effectLst/>
                      </a:endParaRPr>
                    </a:p>
                    <a:p>
                      <a:pPr marL="19050" marR="89535">
                        <a:lnSpc>
                          <a:spcPct val="115000"/>
                        </a:lnSpc>
                        <a:spcAft>
                          <a:spcPts val="0"/>
                        </a:spcAft>
                      </a:pPr>
                      <a:r>
                        <a:rPr lang="tr-TR" sz="800" dirty="0">
                          <a:effectLst/>
                        </a:rPr>
                        <a:t>Öğrencilerin DVE/</a:t>
                      </a:r>
                      <a:r>
                        <a:rPr lang="tr-TR" sz="800" dirty="0" err="1">
                          <a:effectLst/>
                        </a:rPr>
                        <a:t>İHE’ye</a:t>
                      </a:r>
                      <a:r>
                        <a:rPr lang="tr-TR" sz="800" dirty="0">
                          <a:effectLst/>
                        </a:rPr>
                        <a:t> ilişkin ilerleme ve başarılarını bildirmek ve kutlamak üzere, (öğrencilerin kendi kendilerini ve arkadaşlarını değerlendirmesi de dâhil olmak üzere) değerlendirmeye yönelik bir yaklaşım yelpazesinden yararlanma</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nSpc>
                          <a:spcPct val="115000"/>
                        </a:lnSpc>
                        <a:spcAft>
                          <a:spcPts val="0"/>
                        </a:spcAft>
                      </a:pPr>
                      <a:r>
                        <a:rPr lang="tr-TR" sz="800">
                          <a:effectLst/>
                        </a:rPr>
                        <a:t> </a:t>
                      </a:r>
                      <a:endParaRPr lang="tr-TR" sz="100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nSpc>
                          <a:spcPct val="115000"/>
                        </a:lnSpc>
                        <a:spcAft>
                          <a:spcPts val="0"/>
                        </a:spcAft>
                      </a:pPr>
                      <a:r>
                        <a:rPr lang="tr-TR" sz="800" dirty="0">
                          <a:effectLst/>
                        </a:rPr>
                        <a:t> </a:t>
                      </a:r>
                      <a:endParaRPr lang="tr-TR" sz="1000" dirty="0">
                        <a:effectLst/>
                        <a:latin typeface="Calibri"/>
                        <a:ea typeface="Calibri"/>
                        <a:cs typeface="Times New Roman"/>
                      </a:endParaRPr>
                    </a:p>
                  </a:txBody>
                  <a:tcPr marL="0" marR="0" marT="0" marB="0">
                    <a:lnT w="28575" cap="flat" cmpd="sng" algn="ctr">
                      <a:solidFill>
                        <a:srgbClr val="00B0F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731984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tr-TR" sz="4000" b="1" dirty="0" smtClean="0">
                <a:solidFill>
                  <a:srgbClr val="FF0000"/>
                </a:solidFill>
              </a:rPr>
              <a:t>KÜME A</a:t>
            </a:r>
            <a:r>
              <a:rPr lang="tr-TR" sz="4000" b="1" dirty="0">
                <a:solidFill>
                  <a:srgbClr val="FF0000"/>
                </a:solidFill>
              </a:rPr>
              <a:t>: </a:t>
            </a:r>
            <a:r>
              <a:rPr lang="tr-TR" sz="3200" b="1" dirty="0">
                <a:solidFill>
                  <a:srgbClr val="FF0000"/>
                </a:solidFill>
              </a:rPr>
              <a:t>DVE/İHE </a:t>
            </a:r>
            <a:r>
              <a:rPr lang="tr-TR" sz="3200" b="1" dirty="0" smtClean="0">
                <a:solidFill>
                  <a:srgbClr val="FF0000"/>
                </a:solidFill>
              </a:rPr>
              <a:t>Bilgisi Ve Anlayışı</a:t>
            </a:r>
            <a:endParaRPr lang="tr-TR" sz="4000" b="1" dirty="0" smtClean="0">
              <a:solidFill>
                <a:srgbClr val="FF0000"/>
              </a:solidFill>
            </a:endParaRPr>
          </a:p>
        </p:txBody>
      </p:sp>
      <p:sp>
        <p:nvSpPr>
          <p:cNvPr id="39939" name="Rectangle 3"/>
          <p:cNvSpPr>
            <a:spLocks noGrp="1"/>
          </p:cNvSpPr>
          <p:nvPr>
            <p:ph type="body" idx="1"/>
          </p:nvPr>
        </p:nvSpPr>
        <p:spPr>
          <a:xfrm>
            <a:off x="457200" y="1600200"/>
            <a:ext cx="8229600" cy="4311650"/>
          </a:xfrm>
          <a:noFill/>
        </p:spPr>
        <p:txBody>
          <a:bodyPr/>
          <a:lstStyle/>
          <a:p>
            <a:pPr>
              <a:lnSpc>
                <a:spcPct val="90000"/>
              </a:lnSpc>
              <a:buFont typeface="Symbol" pitchFamily="18" charset="2"/>
              <a:buNone/>
            </a:pPr>
            <a:r>
              <a:rPr lang="tr-TR" sz="2400" dirty="0" smtClean="0">
                <a:solidFill>
                  <a:schemeClr val="tx2"/>
                </a:solidFill>
              </a:rPr>
              <a:t>	</a:t>
            </a:r>
            <a:r>
              <a:rPr lang="tr-TR" sz="2000" dirty="0">
                <a:solidFill>
                  <a:schemeClr val="tx2"/>
                </a:solidFill>
              </a:rPr>
              <a:t>Bu yeterlilik kümesi, DVE/</a:t>
            </a:r>
            <a:r>
              <a:rPr lang="tr-TR" sz="2000" dirty="0" err="1">
                <a:solidFill>
                  <a:schemeClr val="tx2"/>
                </a:solidFill>
              </a:rPr>
              <a:t>İHE’nin</a:t>
            </a:r>
            <a:r>
              <a:rPr lang="tr-TR" sz="2000" dirty="0">
                <a:solidFill>
                  <a:schemeClr val="tx2"/>
                </a:solidFill>
              </a:rPr>
              <a:t> konusunun tespit edilmesi ve öğretmenin bilgi temellerinin öğrencilere net bir yönlendirme anlayışıyla öğretebilecek biçimde hazırlanmasına ilişkindir. DVE/</a:t>
            </a:r>
            <a:r>
              <a:rPr lang="tr-TR" sz="2000" dirty="0" err="1">
                <a:solidFill>
                  <a:schemeClr val="tx2"/>
                </a:solidFill>
              </a:rPr>
              <a:t>İHE’nin</a:t>
            </a:r>
            <a:r>
              <a:rPr lang="tr-TR" sz="2000" dirty="0">
                <a:solidFill>
                  <a:schemeClr val="tx2"/>
                </a:solidFill>
              </a:rPr>
              <a:t> sınıfta, okulda ve daha geniş olarak da yerel toplulukta uygulanması için “ne yapabiliriz?” sorusuna denk gelir. Öğretmenler, aşağıdaki sorulardan bazılarına verilecek yanıtları tespit etmek isteyeceklerdir:</a:t>
            </a:r>
          </a:p>
          <a:p>
            <a:pPr lvl="1">
              <a:lnSpc>
                <a:spcPct val="90000"/>
              </a:lnSpc>
              <a:buFont typeface="Wingdings" pitchFamily="2" charset="2"/>
              <a:buChar char="§"/>
            </a:pPr>
            <a:r>
              <a:rPr lang="tr-TR" sz="2000" dirty="0" smtClean="0">
                <a:solidFill>
                  <a:schemeClr val="tx2"/>
                </a:solidFill>
              </a:rPr>
              <a:t>Temel </a:t>
            </a:r>
            <a:r>
              <a:rPr lang="tr-TR" sz="2000" dirty="0">
                <a:solidFill>
                  <a:schemeClr val="tx2"/>
                </a:solidFill>
              </a:rPr>
              <a:t>DVE/İHE bilgisi ve ilkelerini neler oluşturur? Ana kavramlar nelerdir?</a:t>
            </a:r>
          </a:p>
          <a:p>
            <a:pPr lvl="1">
              <a:lnSpc>
                <a:spcPct val="90000"/>
              </a:lnSpc>
              <a:buFont typeface="Wingdings" pitchFamily="2" charset="2"/>
              <a:buChar char="§"/>
            </a:pPr>
            <a:r>
              <a:rPr lang="tr-TR" sz="2000" dirty="0" smtClean="0">
                <a:solidFill>
                  <a:schemeClr val="tx2"/>
                </a:solidFill>
              </a:rPr>
              <a:t>Öğretmenler </a:t>
            </a:r>
            <a:r>
              <a:rPr lang="tr-TR" sz="2000" dirty="0">
                <a:solidFill>
                  <a:schemeClr val="tx2"/>
                </a:solidFill>
              </a:rPr>
              <a:t>DVE/İHE derslerini ve deneyimlerini planlarken ne gibi beceri, tavır ve eğilimleri geliştirmeyi amaçlıyorlar?</a:t>
            </a:r>
          </a:p>
          <a:p>
            <a:pPr lvl="1">
              <a:lnSpc>
                <a:spcPct val="90000"/>
              </a:lnSpc>
              <a:buFont typeface="Wingdings" pitchFamily="2" charset="2"/>
              <a:buChar char="§"/>
            </a:pPr>
            <a:r>
              <a:rPr lang="tr-TR" sz="2000" dirty="0" smtClean="0">
                <a:solidFill>
                  <a:schemeClr val="tx2"/>
                </a:solidFill>
              </a:rPr>
              <a:t>Bir </a:t>
            </a:r>
            <a:r>
              <a:rPr lang="tr-TR" sz="2000" dirty="0">
                <a:solidFill>
                  <a:schemeClr val="tx2"/>
                </a:solidFill>
              </a:rPr>
              <a:t>DVE/İHE müfredatının bileşenleri okul bağlamına en iyi uyacak şekilde, yönetilebilir unsurlara nasıl ayrılabilir?</a:t>
            </a:r>
          </a:p>
          <a:p>
            <a:pPr lvl="1">
              <a:lnSpc>
                <a:spcPct val="90000"/>
              </a:lnSpc>
              <a:buFont typeface="Wingdings" pitchFamily="2" charset="2"/>
              <a:buChar char="§"/>
            </a:pPr>
            <a:endParaRPr lang="tr-TR" sz="2000" dirty="0" smtClean="0">
              <a:solidFill>
                <a:schemeClr val="tx2"/>
              </a:solidFill>
            </a:endParaRPr>
          </a:p>
          <a:p>
            <a:pPr lvl="1">
              <a:lnSpc>
                <a:spcPct val="90000"/>
              </a:lnSpc>
              <a:buFont typeface="Wingdings" pitchFamily="2" charset="2"/>
              <a:buChar char="§"/>
            </a:pPr>
            <a:endParaRPr lang="tr-TR" sz="2000" dirty="0">
              <a:solidFill>
                <a:schemeClr val="tx2"/>
              </a:solidFill>
            </a:endParaRPr>
          </a:p>
          <a:p>
            <a:pPr lvl="1">
              <a:lnSpc>
                <a:spcPct val="90000"/>
              </a:lnSpc>
              <a:buFont typeface="Wingdings" pitchFamily="2" charset="2"/>
              <a:buChar char="§"/>
            </a:pPr>
            <a:endParaRPr lang="tr-TR" sz="2000" dirty="0">
              <a:solidFill>
                <a:schemeClr val="tx2"/>
              </a:solidFill>
            </a:endParaRPr>
          </a:p>
          <a:p>
            <a:pPr>
              <a:lnSpc>
                <a:spcPct val="90000"/>
              </a:lnSpc>
              <a:buFont typeface="Symbol" pitchFamily="18" charset="2"/>
              <a:buNone/>
            </a:pPr>
            <a:endParaRPr lang="tr-TR" sz="2400"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tr-TR" sz="4000" b="1" dirty="0" smtClean="0">
                <a:solidFill>
                  <a:srgbClr val="FF0000"/>
                </a:solidFill>
              </a:rPr>
              <a:t>1 </a:t>
            </a:r>
            <a:r>
              <a:rPr lang="tr-TR" sz="4000" b="1" dirty="0">
                <a:solidFill>
                  <a:srgbClr val="FF0000"/>
                </a:solidFill>
              </a:rPr>
              <a:t>no.lu </a:t>
            </a:r>
            <a:r>
              <a:rPr lang="tr-TR" sz="4000" b="1" dirty="0" smtClean="0">
                <a:solidFill>
                  <a:srgbClr val="FF0000"/>
                </a:solidFill>
              </a:rPr>
              <a:t>Yeterlilik</a:t>
            </a:r>
            <a:br>
              <a:rPr lang="tr-TR" sz="4000" b="1" dirty="0" smtClean="0">
                <a:solidFill>
                  <a:srgbClr val="FF0000"/>
                </a:solidFill>
              </a:rPr>
            </a:br>
            <a:r>
              <a:rPr lang="tr-TR" sz="2800" b="1" dirty="0">
                <a:solidFill>
                  <a:srgbClr val="FF0000"/>
                </a:solidFill>
              </a:rPr>
              <a:t>DVE/İHE amaç ve hedefleri</a:t>
            </a:r>
            <a:endParaRPr lang="tr-TR" sz="3200" b="1" dirty="0" smtClean="0">
              <a:solidFill>
                <a:srgbClr val="FF0000"/>
              </a:solidFill>
            </a:endParaRPr>
          </a:p>
        </p:txBody>
      </p:sp>
      <p:sp>
        <p:nvSpPr>
          <p:cNvPr id="39939" name="Rectangle 3"/>
          <p:cNvSpPr>
            <a:spLocks noGrp="1"/>
          </p:cNvSpPr>
          <p:nvPr>
            <p:ph type="body" idx="1"/>
          </p:nvPr>
        </p:nvSpPr>
        <p:spPr>
          <a:xfrm>
            <a:off x="457200" y="1600200"/>
            <a:ext cx="8229600" cy="4311650"/>
          </a:xfrm>
          <a:noFill/>
        </p:spPr>
        <p:txBody>
          <a:bodyPr/>
          <a:lstStyle/>
          <a:p>
            <a:pPr marL="742950" lvl="2" indent="-342900">
              <a:lnSpc>
                <a:spcPct val="150000"/>
              </a:lnSpc>
              <a:buFont typeface="Wingdings" pitchFamily="2" charset="2"/>
              <a:buChar char="§"/>
            </a:pPr>
            <a:r>
              <a:rPr lang="tr-TR" sz="2000" dirty="0">
                <a:solidFill>
                  <a:schemeClr val="tx2"/>
                </a:solidFill>
              </a:rPr>
              <a:t>Gençleri güçlendiren ve sosyal adaleti ve demokratik özgürlüğü geliştiren değere-yönelik bilginin, eyleme dayalı becerilerin ve değişim merkezli yeterliliklerin güçlendirilmesini amaçlayan DVE/</a:t>
            </a:r>
            <a:r>
              <a:rPr lang="tr-TR" sz="2000" dirty="0" err="1">
                <a:solidFill>
                  <a:schemeClr val="tx2"/>
                </a:solidFill>
              </a:rPr>
              <a:t>İHE’nin</a:t>
            </a:r>
            <a:r>
              <a:rPr lang="tr-TR" sz="2000" dirty="0">
                <a:solidFill>
                  <a:schemeClr val="tx2"/>
                </a:solidFill>
              </a:rPr>
              <a:t> belirgin katkısının anlaşılması.</a:t>
            </a:r>
            <a:endParaRPr lang="tr-TR" sz="2400" dirty="0">
              <a:solidFill>
                <a:schemeClr val="tx2"/>
              </a:solidFill>
            </a:endParaRPr>
          </a:p>
        </p:txBody>
      </p:sp>
    </p:spTree>
    <p:extLst>
      <p:ext uri="{BB962C8B-B14F-4D97-AF65-F5344CB8AC3E}">
        <p14:creationId xmlns:p14="http://schemas.microsoft.com/office/powerpoint/2010/main" val="254822716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1761</Words>
  <Application>Microsoft Office PowerPoint</Application>
  <PresentationFormat>Ekran Gösterisi (4:3)</PresentationFormat>
  <Paragraphs>147</Paragraphs>
  <Slides>27</Slides>
  <Notes>1</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PowerPoint Sunusu</vt:lpstr>
      <vt:lpstr>DEMOKRATİK VATANDAŞLIK VE İNSAN HAKLARI EĞİTİMİNE İLİŞKİN  ÖĞRETMEN YETERLİLİKLERİ</vt:lpstr>
      <vt:lpstr>Yeterlilik ve Öğretmen Yeterliliği</vt:lpstr>
      <vt:lpstr>Yeterlilik ve Öğretmen Yeterliliği</vt:lpstr>
      <vt:lpstr>Vatandaşlık Ve İnsan Hakları Eğitimine İlişkin  Öğretmen Yeterlilikleri: Yeterlilik Kümeleri</vt:lpstr>
      <vt:lpstr>Vatandaşlık ve İnsan Hakları Eğitimine İlişkin  Öğretmen Yeterlilikleri: Yeterlilik Kümeleri</vt:lpstr>
      <vt:lpstr>Yeterlilik Kümeleri</vt:lpstr>
      <vt:lpstr>KÜME A: DVE/İHE Bilgisi Ve Anlayışı</vt:lpstr>
      <vt:lpstr>1 no.lu Yeterlilik DVE/İHE amaç ve hedefleri</vt:lpstr>
      <vt:lpstr>2 no.lu Yeterlilik DVE/İHE ile ilgili kilit uluslararası çerçeveler ve ilkeler</vt:lpstr>
      <vt:lpstr>3 no.lu Yeterlilik DVE/İHE öğretim programları ya da çalışma programlarının içeriği</vt:lpstr>
      <vt:lpstr>4 no.lu Yeterlilik DVE/İHE uygulamasının değişik olası bağlamları</vt:lpstr>
      <vt:lpstr>KÜME B: DVE/İHE’nin sınıfta ve okulda gelişmesini sağlayan eğitim ve öğretim faaliyetleri</vt:lpstr>
      <vt:lpstr>5 No.lu Yeterlilik Yaklaşımların, yöntemlerin ve öğrenme imkânlarının planlanması</vt:lpstr>
      <vt:lpstr>6 No.lu Yeterlilik Öğretmenin DVE / İHE ilkeleri ve uygulamalarına dersinde yer vermesi</vt:lpstr>
      <vt:lpstr>7 No.lu Yeterlilik Olumlu okul özellikleri için temel kuralların saptanması</vt:lpstr>
      <vt:lpstr>8 No.lu Yeterlilik Öğrencilerin tartışma becerilerine yardımcı bir dizi stratejinin geliştirilmesi</vt:lpstr>
      <vt:lpstr>9 No.lu Yeterlilik Değerlendirmeye ilişkin bir dizi yaklaşımın kullanılması</vt:lpstr>
      <vt:lpstr>Küme C: Ortaklıklar ve yerel topluluğun katılımı ile DVE/İHE’nin geliştirilmesini sağlayan öğretme ve öğrenme faaliyetleri</vt:lpstr>
      <vt:lpstr>Küme C: Ortaklıklar ve yerel topluluğun katılımı ile DVE/İHE’nin geliştirilmesini sağlayan öğretme ve öğrenme faaliyetleri</vt:lpstr>
      <vt:lpstr>10 No.lu Yeterlilik Çeşitli kaynakların kullanımı teşvik eden öğrenme ortamı</vt:lpstr>
      <vt:lpstr>11 No.lu Yeterlilik Uygun yerel topluluk ortaklıkları çerçevesinde işbirliği çalışması</vt:lpstr>
      <vt:lpstr>12 No.lu Yeterlilik Ayrımcılığın tüm biçimleriyle mücadele stratejileri</vt:lpstr>
      <vt:lpstr>Küme D: Katılımcı DVE/İHE yaklaşımlarının uygulanması ve değerlendirilmesi</vt:lpstr>
      <vt:lpstr>13 No.lu Yeterlilik Öğrencilerin kararlara katılımlarının değerlendirilmesi</vt:lpstr>
      <vt:lpstr>14 No.lu Yeterlilik Demokratik vatandaşlık ve insan hakları değerlerinin, tutumlarının ve eğilimlerinin modellenmesi</vt:lpstr>
      <vt:lpstr>15 No.lu Yeterlilik Öğretme yöntemleri ve öğrencilerin nasıl öğrendiklerinin incelenmesi, izlenmesi ve değerlendirilmesi</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FSMazlum</dc:creator>
  <cp:lastModifiedBy>Engin Karadag</cp:lastModifiedBy>
  <cp:revision>43</cp:revision>
  <dcterms:created xsi:type="dcterms:W3CDTF">2012-08-24T19:02:15Z</dcterms:created>
  <dcterms:modified xsi:type="dcterms:W3CDTF">2013-12-16T16:38:15Z</dcterms:modified>
</cp:coreProperties>
</file>