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95" r:id="rId4"/>
    <p:sldId id="328" r:id="rId5"/>
    <p:sldId id="288" r:id="rId6"/>
    <p:sldId id="309" r:id="rId7"/>
    <p:sldId id="329" r:id="rId8"/>
    <p:sldId id="330" r:id="rId9"/>
    <p:sldId id="321" r:id="rId10"/>
    <p:sldId id="323" r:id="rId11"/>
    <p:sldId id="322" r:id="rId12"/>
    <p:sldId id="318" r:id="rId13"/>
    <p:sldId id="331" r:id="rId14"/>
    <p:sldId id="287" r:id="rId15"/>
    <p:sldId id="332" r:id="rId16"/>
    <p:sldId id="311" r:id="rId17"/>
    <p:sldId id="312" r:id="rId18"/>
    <p:sldId id="333" r:id="rId19"/>
    <p:sldId id="313" r:id="rId20"/>
    <p:sldId id="334" r:id="rId21"/>
    <p:sldId id="314" r:id="rId22"/>
    <p:sldId id="335" r:id="rId23"/>
    <p:sldId id="337" r:id="rId24"/>
    <p:sldId id="315" r:id="rId25"/>
    <p:sldId id="338" r:id="rId2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2" y="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6024-2EFD-4F78-912D-95BC2C9692A1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1BFD-A3F2-45AA-8881-A4840A3D8B7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3FFC-A4CF-47FE-8F5D-6CA9CFD9E868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3FEE7-BF95-4A96-8D2A-8E508D11EF5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9801B-9057-4EFC-A057-9D743BF8998E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F3AA1-52CD-4710-92B7-096A743CF0F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A7049-AF3F-4FF9-AC01-340196168195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BF56-05B8-4D72-A767-CADD689DF1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0C26-6817-42F5-961C-EFF33533F270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B42D-9B55-4D01-8087-CD9F200AF27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CA3F2-32F9-48C0-99F2-D838D3D63718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D8BED-BB43-4F59-B0F5-E10C475AEC5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72717-4386-4409-9026-D00F028FC832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FFB74-17A9-4885-9B80-4F9E1CDF29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B333-9D1B-41FB-BF92-147325ED2E90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3744C-E195-4E5D-9056-3A5715EE403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37F24-6D7B-4D25-BF0A-B4E67C37F09D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16086-0DFA-42FC-992A-5DD83A4536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77393-39D8-4D09-85A9-335EA3465A66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8B249-3E56-4756-A2D7-0C892935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922DF-543F-4F51-8297-AAE738805D25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3079A-942F-47FD-BFFF-28605900542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146064-7A38-487F-9874-C15D40D8571E}" type="datetimeFigureOut">
              <a:rPr lang="tr-TR"/>
              <a:pPr>
                <a:defRPr/>
              </a:pPr>
              <a:t>23.12.2014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3A01E3-3E96-486A-8573-1F279EE554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.edu/library/documents/research%20tips/needatopic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Resi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323528" y="1421904"/>
            <a:ext cx="8424936" cy="1143000"/>
          </a:xfrm>
        </p:spPr>
        <p:txBody>
          <a:bodyPr/>
          <a:lstStyle/>
          <a:p>
            <a:pPr algn="l"/>
            <a:r>
              <a:rPr lang="tr-TR" sz="4000" b="1" dirty="0" smtClean="0"/>
              <a:t>Dünyada en tartışmalı konular nelerdir?</a:t>
            </a:r>
            <a:endParaRPr lang="tr-TR" sz="4000" b="1" dirty="0"/>
          </a:p>
        </p:txBody>
      </p:sp>
      <p:sp>
        <p:nvSpPr>
          <p:cNvPr id="5" name="İçerik Yer Tutucusu 7"/>
          <p:cNvSpPr>
            <a:spLocks noGrp="1"/>
          </p:cNvSpPr>
          <p:nvPr>
            <p:ph idx="1"/>
          </p:nvPr>
        </p:nvSpPr>
        <p:spPr>
          <a:xfrm>
            <a:off x="457200" y="2852935"/>
            <a:ext cx="8229600" cy="2880321"/>
          </a:xfrm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r>
              <a:rPr lang="tr-TR" sz="2400" i="1" dirty="0" smtClean="0"/>
              <a:t>Yaradılış – Evrim- Hayvan Hakları- Silahsızlanma- Çok Kültürlülük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sz="24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400" dirty="0" smtClean="0"/>
              <a:t>konuları Amerika, Kanada gibi ülkelerde en tartışmalı konulardır.</a:t>
            </a:r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424936" cy="1512168"/>
          </a:xfrm>
        </p:spPr>
        <p:txBody>
          <a:bodyPr/>
          <a:lstStyle/>
          <a:p>
            <a:pPr algn="l"/>
            <a:r>
              <a:rPr lang="tr-TR" sz="4000" b="1" dirty="0" smtClean="0"/>
              <a:t>Öğretmen adaylarına göre sınıfta hangi tartışmalı konulara </a:t>
            </a:r>
            <a:r>
              <a:rPr lang="tr-TR" sz="4000" b="1" dirty="0" smtClean="0">
                <a:solidFill>
                  <a:srgbClr val="FF0000"/>
                </a:solidFill>
              </a:rPr>
              <a:t>daha </a:t>
            </a:r>
            <a:r>
              <a:rPr lang="tr-TR" sz="4000" b="1" dirty="0" smtClean="0">
                <a:solidFill>
                  <a:schemeClr val="accent1"/>
                </a:solidFill>
              </a:rPr>
              <a:t>fazla/az  yer verilmeli</a:t>
            </a:r>
            <a:r>
              <a:rPr lang="tr-TR" sz="4000" b="1" dirty="0" smtClean="0"/>
              <a:t>? </a:t>
            </a:r>
            <a:endParaRPr lang="tr-TR" sz="4000" b="1" dirty="0"/>
          </a:p>
        </p:txBody>
      </p:sp>
      <p:sp>
        <p:nvSpPr>
          <p:cNvPr id="5" name="İçerik Yer Tutucusu 7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1872208"/>
          </a:xfrm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İnsan Hakları/Eğitim Sistemi/ Çevre Kirliliği/ Sınav Sistemi/ Demokrasi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400" dirty="0" smtClean="0">
                <a:solidFill>
                  <a:schemeClr val="accent1"/>
                </a:solidFill>
              </a:rPr>
              <a:t>Fanatizm/ cemaatler/ Askerlik Sistemi/Faili Meçhuller/ Evrim Teorisi</a:t>
            </a:r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240359"/>
          </a:xfrm>
        </p:spPr>
        <p:txBody>
          <a:bodyPr anchor="ctr"/>
          <a:lstStyle/>
          <a:p>
            <a:pPr lvl="0"/>
            <a:r>
              <a:rPr lang="tr-TR" sz="2400" dirty="0" smtClean="0"/>
              <a:t>İhtilaf dünyanın bir parçasıdır</a:t>
            </a:r>
          </a:p>
          <a:p>
            <a:pPr lvl="0"/>
            <a:r>
              <a:rPr lang="tr-TR" sz="2400" dirty="0" smtClean="0"/>
              <a:t>Demokratik ortamda şiddete başvurmadan çözümler bulmak için birbirimizi “duymak” zorundayız </a:t>
            </a:r>
          </a:p>
          <a:p>
            <a:pPr lvl="0"/>
            <a:r>
              <a:rPr lang="tr-TR" sz="2400" dirty="0" smtClean="0"/>
              <a:t>Öğrenciler tartışmayla anlaşmayı öğrenmeli.</a:t>
            </a:r>
          </a:p>
          <a:p>
            <a:pPr lvl="0"/>
            <a:r>
              <a:rPr lang="tr-TR" sz="2400" dirty="0" smtClean="0"/>
              <a:t>konular, eğitimin, özellikle sosyal bilimlerin bir gerçeğidir. Bu nedenle “tarih, sosyal bilgiler ve felsefe” derslerinde bu konulara yer verilmelidir.</a:t>
            </a:r>
          </a:p>
        </p:txBody>
      </p:sp>
      <p:sp>
        <p:nvSpPr>
          <p:cNvPr id="5" name="Başlık 6"/>
          <p:cNvSpPr txBox="1">
            <a:spLocks/>
          </p:cNvSpPr>
          <p:nvPr/>
        </p:nvSpPr>
        <p:spPr bwMode="auto">
          <a:xfrm>
            <a:off x="395536" y="148478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4000" b="1" dirty="0" smtClean="0">
                <a:latin typeface="+mj-lt"/>
              </a:rPr>
              <a:t>Neden ihtilaflı konuları ele almalıyız?</a:t>
            </a:r>
            <a:endParaRPr lang="tr-TR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07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240359"/>
          </a:xfrm>
        </p:spPr>
        <p:txBody>
          <a:bodyPr anchor="ctr"/>
          <a:lstStyle/>
          <a:p>
            <a:pPr lvl="0"/>
            <a:r>
              <a:rPr lang="tr-TR" sz="2400" dirty="0" smtClean="0"/>
              <a:t>DV/</a:t>
            </a:r>
            <a:r>
              <a:rPr lang="tr-TR" sz="2400" dirty="0" err="1" smtClean="0"/>
              <a:t>İHE’nin</a:t>
            </a:r>
            <a:r>
              <a:rPr lang="tr-TR" sz="2400" dirty="0" smtClean="0"/>
              <a:t> özünde; öğrencilere ihtilaflı konularla nasıl baş edeceklerini öğretmek,</a:t>
            </a:r>
          </a:p>
          <a:p>
            <a:pPr lvl="0"/>
            <a:r>
              <a:rPr lang="tr-TR" sz="2400" dirty="0" smtClean="0"/>
              <a:t>öğrenciler ihtilaflı konular üzerinde karşılıklı konuşmak hoşlanmaktadır.</a:t>
            </a:r>
          </a:p>
          <a:p>
            <a:pPr lvl="0"/>
            <a:r>
              <a:rPr lang="tr-TR" sz="2400" dirty="0" smtClean="0"/>
              <a:t>Bilişim teknolojileri ile birlikte gelişen sosyal ağlara rağmen öğrenciler tartışmalı konuları yüz yüze (sınıf ortamında) konuşulmasını istemektedirler.</a:t>
            </a:r>
            <a:endParaRPr lang="tr-TR" sz="2400" dirty="0"/>
          </a:p>
        </p:txBody>
      </p:sp>
      <p:sp>
        <p:nvSpPr>
          <p:cNvPr id="5" name="Başlık 6"/>
          <p:cNvSpPr txBox="1">
            <a:spLocks/>
          </p:cNvSpPr>
          <p:nvPr/>
        </p:nvSpPr>
        <p:spPr bwMode="auto">
          <a:xfrm>
            <a:off x="395536" y="148478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tr-TR" sz="4000" b="1" dirty="0" smtClean="0">
                <a:latin typeface="+mj-lt"/>
              </a:rPr>
              <a:t>Neden ihtilaflı konuları ele almalıyız?</a:t>
            </a:r>
            <a:endParaRPr lang="tr-TR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07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okul programlarında yer almasının nedenleri 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 lvl="0"/>
            <a:r>
              <a:rPr lang="tr-TR" sz="2400" dirty="0" smtClean="0"/>
              <a:t>Öğretim programındaki kimi içerikler ihtilaflı birer konudur,</a:t>
            </a:r>
          </a:p>
          <a:p>
            <a:pPr lvl="0"/>
            <a:r>
              <a:rPr lang="tr-TR" sz="2400" dirty="0" smtClean="0"/>
              <a:t>Gençlerin kendi değerlerini keşfedebilmeleri ve öz saygılarını geliştirebilmeleri için,</a:t>
            </a:r>
          </a:p>
          <a:p>
            <a:pPr lvl="0"/>
            <a:r>
              <a:rPr lang="tr-TR" sz="2400" dirty="0" smtClean="0"/>
              <a:t>Genç insanlar global konulara ilgi duymaktalar ve bu konuda daha fazla şey öğrenmek istemektedirler,</a:t>
            </a:r>
          </a:p>
          <a:p>
            <a:pPr lvl="0"/>
            <a:r>
              <a:rPr lang="tr-TR" sz="2400" dirty="0" smtClean="0"/>
              <a:t>Öğrencilerin düşünme geliştirmektir.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>
              <a:buNone/>
            </a:pPr>
            <a:r>
              <a:rPr lang="tr-TR" sz="2400" i="1" dirty="0" smtClean="0"/>
              <a:t>öğrencilerde;</a:t>
            </a:r>
          </a:p>
          <a:p>
            <a:pPr lvl="0"/>
            <a:r>
              <a:rPr lang="tr-TR" sz="2400" dirty="0" smtClean="0"/>
              <a:t>farklılıkları tanıma ve onlara saygı duyma,</a:t>
            </a:r>
          </a:p>
          <a:p>
            <a:pPr lvl="0"/>
            <a:r>
              <a:rPr lang="tr-TR" sz="2400" dirty="0" smtClean="0"/>
              <a:t>yaratıcı ve eleştirel (üst düşünme) becerilerinin gelişimine katkı sağlama,</a:t>
            </a:r>
          </a:p>
          <a:p>
            <a:pPr lvl="0"/>
            <a:r>
              <a:rPr lang="tr-TR" sz="2400" dirty="0" smtClean="0"/>
              <a:t>vatandaşlık niteliklerini geliştirme,</a:t>
            </a:r>
          </a:p>
          <a:p>
            <a:pPr lvl="0"/>
            <a:r>
              <a:rPr lang="tr-TR" sz="2400" dirty="0" smtClean="0"/>
              <a:t>kendilerini topluma hazırlama ve çevreleriyle iletişimine katkı yapma, 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>
              <a:buNone/>
            </a:pPr>
            <a:r>
              <a:rPr lang="tr-TR" sz="2400" i="1" dirty="0" smtClean="0"/>
              <a:t>öğrencilerde;</a:t>
            </a:r>
          </a:p>
          <a:p>
            <a:pPr lvl="0"/>
            <a:r>
              <a:rPr lang="tr-TR" sz="2400" dirty="0" smtClean="0"/>
              <a:t>tartışma kültürü geliştirme ve işbirliği becerilerini geliştirme,</a:t>
            </a:r>
          </a:p>
          <a:p>
            <a:pPr lvl="0"/>
            <a:r>
              <a:rPr lang="tr-TR" sz="2400" dirty="0" smtClean="0"/>
              <a:t>Problem çözme becerisini geliştirme,</a:t>
            </a:r>
          </a:p>
          <a:p>
            <a:r>
              <a:rPr lang="tr-TR" sz="2400" dirty="0" smtClean="0"/>
              <a:t>Gerçek ve anlamlı öğrenme ortamı yaratma </a:t>
            </a:r>
          </a:p>
          <a:p>
            <a:pPr>
              <a:buNone/>
            </a:pPr>
            <a:r>
              <a:rPr lang="tr-TR" sz="2400" dirty="0" smtClean="0"/>
              <a:t>	      gibi önemli eğitimsel amaçlara hizmet eder.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 kurallar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 lvl="0"/>
            <a:r>
              <a:rPr lang="tr-TR" sz="2400" i="1" dirty="0" smtClean="0"/>
              <a:t>Aynı anda birden fazla kişinin konuşmaması,</a:t>
            </a:r>
            <a:endParaRPr lang="tr-TR" sz="2400" dirty="0" smtClean="0"/>
          </a:p>
          <a:p>
            <a:pPr lvl="0"/>
            <a:r>
              <a:rPr lang="tr-TR" sz="2400" i="1" dirty="0" smtClean="0"/>
              <a:t>Konuşan kişinin sözünün kesilmemesi,</a:t>
            </a:r>
            <a:endParaRPr lang="tr-TR" sz="2400" dirty="0" smtClean="0"/>
          </a:p>
          <a:p>
            <a:pPr lvl="0"/>
            <a:r>
              <a:rPr lang="tr-TR" sz="2400" i="1" dirty="0" smtClean="0"/>
              <a:t>Diğerlerinin görüşlerine saygılı davranma,</a:t>
            </a:r>
            <a:endParaRPr lang="tr-TR" sz="2400" dirty="0" smtClean="0"/>
          </a:p>
          <a:p>
            <a:pPr lvl="0"/>
            <a:r>
              <a:rPr lang="tr-TR" sz="2400" i="1" dirty="0" smtClean="0"/>
              <a:t>İnsanlara değil, düşüncelere meydan okuma/eleştirme,</a:t>
            </a:r>
            <a:endParaRPr lang="tr-TR" sz="2400" dirty="0" smtClean="0"/>
          </a:p>
          <a:p>
            <a:pPr lvl="0"/>
            <a:r>
              <a:rPr lang="tr-TR" sz="2400" i="1" dirty="0" smtClean="0"/>
              <a:t>Uygun dil ve üslup kullanma (Kişilerin cinsiyeti, etnik kökeni vb. ile ilgili yorum yapmama)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 kurallar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2376263"/>
          </a:xfrm>
        </p:spPr>
        <p:txBody>
          <a:bodyPr anchor="ctr"/>
          <a:lstStyle/>
          <a:p>
            <a:pPr lvl="0"/>
            <a:r>
              <a:rPr lang="tr-TR" sz="2400" i="1" dirty="0" smtClean="0"/>
              <a:t>Öğrencilerin kendi bakış açılarını ifade etmelerine müsaade etme ve bunun herkes tarafından duyulmasını sağlama,</a:t>
            </a:r>
            <a:endParaRPr lang="tr-TR" sz="2400" dirty="0" smtClean="0"/>
          </a:p>
          <a:p>
            <a:pPr lvl="0"/>
            <a:r>
              <a:rPr lang="tr-TR" sz="2400" i="1" dirty="0" smtClean="0"/>
              <a:t>Öğrenciler savundukları görüşleri/fikirleri gerekçelendirerek açıklamalıdır.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 öğretmenin rolü?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240359"/>
          </a:xfrm>
        </p:spPr>
        <p:txBody>
          <a:bodyPr anchor="ctr"/>
          <a:lstStyle/>
          <a:p>
            <a:pPr lvl="0"/>
            <a:r>
              <a:rPr lang="tr-TR" sz="2400" i="1" dirty="0" smtClean="0"/>
              <a:t>Ele alınan konuya tarafsız bir şekilde başkanlık etmeli,</a:t>
            </a:r>
            <a:endParaRPr lang="tr-TR" sz="2400" dirty="0" smtClean="0"/>
          </a:p>
          <a:p>
            <a:pPr lvl="0"/>
            <a:r>
              <a:rPr lang="tr-TR" sz="2400" i="1" dirty="0" smtClean="0"/>
              <a:t>Dengeli, demokratik ve eşitlikçi bir yaklaşım göstermeli,</a:t>
            </a:r>
            <a:endParaRPr lang="tr-TR" sz="2400" dirty="0" smtClean="0"/>
          </a:p>
          <a:p>
            <a:pPr lvl="0"/>
            <a:r>
              <a:rPr lang="tr-TR" sz="2400" i="1" dirty="0" smtClean="0"/>
              <a:t>Tartışılacak konuları önceden belirlemeli, bir plan dâhilinde tartışmayı ele almalı,</a:t>
            </a:r>
            <a:endParaRPr lang="tr-TR" sz="2400" dirty="0" smtClean="0"/>
          </a:p>
          <a:p>
            <a:pPr lvl="0"/>
            <a:r>
              <a:rPr lang="tr-TR" sz="2400" i="1" dirty="0" smtClean="0"/>
              <a:t>Tartışmanın sınırını iyi belirlemeli ve süreyi dengeli ayarlamalı,</a:t>
            </a:r>
          </a:p>
          <a:p>
            <a:pPr lvl="0"/>
            <a:r>
              <a:rPr lang="tr-TR" sz="2400" i="1" dirty="0" smtClean="0"/>
              <a:t>Tartışma esnasında sınıfta oluşabilecek nezaketsiz davranışlara karşı duyarlı olmalı,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2060848"/>
            <a:ext cx="6400800" cy="3816424"/>
          </a:xfrm>
        </p:spPr>
        <p:txBody>
          <a:bodyPr/>
          <a:lstStyle/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</a:rPr>
              <a:t>İHTİLAFLI KONULARIN </a:t>
            </a: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</a:rPr>
              <a:t>ELE ALINMASI</a:t>
            </a:r>
          </a:p>
          <a:p>
            <a:pPr marL="365760" indent="-256032" eaLnBrk="1" fontAlgn="auto" hangingPunct="1">
              <a:spcAft>
                <a:spcPts val="0"/>
              </a:spcAft>
              <a:defRPr/>
            </a:pPr>
            <a:endParaRPr lang="tr-TR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Ahmet AYPAY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Engin KARADAĞ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Mehmet Ali DOMBAYCI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Mehmet ÜLGER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 öğretmenin rolü?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2952327"/>
          </a:xfrm>
        </p:spPr>
        <p:txBody>
          <a:bodyPr anchor="ctr"/>
          <a:lstStyle/>
          <a:p>
            <a:r>
              <a:rPr lang="tr-TR" sz="2400" i="1" dirty="0" smtClean="0"/>
              <a:t>Öğrencilerin birbirlerinin fikirlerine karşı yöneltecekleri eleştirilerde aşırıya kaçılmasını önlemeli,</a:t>
            </a:r>
            <a:endParaRPr lang="tr-TR" sz="2400" dirty="0" smtClean="0"/>
          </a:p>
          <a:p>
            <a:pPr lvl="0"/>
            <a:r>
              <a:rPr lang="tr-TR" sz="2400" i="1" dirty="0" smtClean="0"/>
              <a:t>Olumsuz düşünce ve güçlü duyguları yumuşatabilmeli,</a:t>
            </a:r>
            <a:endParaRPr lang="tr-TR" sz="2400" dirty="0" smtClean="0"/>
          </a:p>
          <a:p>
            <a:pPr lvl="0"/>
            <a:r>
              <a:rPr lang="tr-TR" sz="2400" i="1" dirty="0" smtClean="0"/>
              <a:t>Iraksak ya da üst bilişsel düşünmeyi geliştirmeye çalışmalı,</a:t>
            </a:r>
            <a:endParaRPr lang="tr-TR" sz="2400" dirty="0" smtClean="0"/>
          </a:p>
          <a:p>
            <a:pPr lvl="0"/>
            <a:r>
              <a:rPr lang="tr-TR" sz="2400" i="1" dirty="0" smtClean="0"/>
              <a:t>Diğerlerinin tutum ve inanışlarına saygı ve duyarlılığı artırmalı,</a:t>
            </a:r>
            <a:endParaRPr lang="tr-TR" sz="2400" dirty="0" smtClean="0"/>
          </a:p>
          <a:p>
            <a:r>
              <a:rPr lang="tr-TR" sz="2400" i="1" dirty="0" smtClean="0"/>
              <a:t>Öğrencileri değişik kaynakları incelemeye yöneltmelidir</a:t>
            </a:r>
            <a:r>
              <a:rPr lang="tr-TR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öğretimindeki engeller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>
              <a:buNone/>
            </a:pPr>
            <a:r>
              <a:rPr lang="tr-TR" sz="2400" b="1" u="sng" dirty="0" smtClean="0"/>
              <a:t>okul programlarında </a:t>
            </a:r>
            <a:r>
              <a:rPr lang="tr-TR" sz="2400" b="1" dirty="0" smtClean="0"/>
              <a:t>yer almasının önündeki engeller:</a:t>
            </a:r>
          </a:p>
          <a:p>
            <a:pPr lvl="0"/>
            <a:r>
              <a:rPr lang="tr-TR" sz="2400" dirty="0" smtClean="0"/>
              <a:t>Konunun karmaşıklık olması,</a:t>
            </a:r>
          </a:p>
          <a:p>
            <a:pPr lvl="0"/>
            <a:r>
              <a:rPr lang="tr-TR" sz="2400" dirty="0" smtClean="0"/>
              <a:t>Öğretmenin konuya uzak (ilgisiz) olması,</a:t>
            </a:r>
          </a:p>
          <a:p>
            <a:r>
              <a:rPr lang="tr-TR" sz="2400" dirty="0" smtClean="0"/>
              <a:t>Öğretmenin düşüncesinden dolayı suçlanma endişesi 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öğretimindeki engeller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 lvl="0">
              <a:buNone/>
            </a:pPr>
            <a:r>
              <a:rPr lang="tr-TR" sz="2400" b="1" u="sng" dirty="0" smtClean="0"/>
              <a:t>öğretmenden</a:t>
            </a:r>
            <a:r>
              <a:rPr lang="tr-TR" sz="2400" b="1" dirty="0" smtClean="0"/>
              <a:t> kaynaklanan olası engeller</a:t>
            </a:r>
          </a:p>
          <a:p>
            <a:pPr lvl="0"/>
            <a:r>
              <a:rPr lang="tr-TR" sz="2400" dirty="0" smtClean="0"/>
              <a:t>Öğretmenin bilgi ve beceri eksikliği,</a:t>
            </a:r>
          </a:p>
          <a:p>
            <a:pPr lvl="0"/>
            <a:r>
              <a:rPr lang="tr-TR" sz="2400" dirty="0" smtClean="0"/>
              <a:t>Konuyu öğrenci düzeyinde ele almakta zorlanma,</a:t>
            </a:r>
          </a:p>
          <a:p>
            <a:pPr lvl="0"/>
            <a:r>
              <a:rPr lang="tr-TR" sz="2400" dirty="0" smtClean="0"/>
              <a:t>Sınıfı kontrol edememe endişesi,</a:t>
            </a:r>
          </a:p>
          <a:p>
            <a:pPr lvl="0"/>
            <a:r>
              <a:rPr lang="tr-TR" sz="2400" dirty="0" smtClean="0"/>
              <a:t>Öğretmenin kişiliği (tartışma ortamlarını sevmeyen bir kişilik yapısı)</a:t>
            </a:r>
          </a:p>
          <a:p>
            <a:r>
              <a:rPr lang="tr-TR" sz="2400" dirty="0" smtClean="0"/>
              <a:t>Öğretmenin ihtilaflı olan konulara ilişkin ön yargısı 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öğretimindeki engeller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>
              <a:buNone/>
            </a:pPr>
            <a:r>
              <a:rPr lang="tr-TR" sz="2400" b="1" u="sng" dirty="0" smtClean="0"/>
              <a:t>öğrenciden</a:t>
            </a:r>
            <a:r>
              <a:rPr lang="tr-TR" sz="2400" b="1" dirty="0" smtClean="0"/>
              <a:t> kaynaklanan olası engeller</a:t>
            </a:r>
          </a:p>
          <a:p>
            <a:pPr lvl="0"/>
            <a:r>
              <a:rPr lang="tr-TR" sz="2400" dirty="0" smtClean="0"/>
              <a:t>Öğrencinin konuya ilgi duymaması,</a:t>
            </a:r>
          </a:p>
          <a:p>
            <a:pPr lvl="0"/>
            <a:r>
              <a:rPr lang="tr-TR" sz="2400" dirty="0" smtClean="0"/>
              <a:t>Sınıf içi cinsiyet ve demografik yapıdan kaynaklanan baskı hissi, </a:t>
            </a:r>
          </a:p>
          <a:p>
            <a:pPr lvl="0"/>
            <a:r>
              <a:rPr lang="tr-TR" sz="2400" dirty="0" smtClean="0"/>
              <a:t>Arkadaşlık ilişkilerini tehlike atma korkusu,</a:t>
            </a:r>
          </a:p>
          <a:p>
            <a:pPr lvl="0"/>
            <a:r>
              <a:rPr lang="tr-TR" sz="2400" dirty="0" smtClean="0"/>
              <a:t>Tartışmadan kaçınmaya dönük kişilik yapısı,</a:t>
            </a:r>
          </a:p>
          <a:p>
            <a:r>
              <a:rPr lang="tr-TR" sz="2400" dirty="0" smtClean="0"/>
              <a:t>Öğretmeni tarafından yanlış anlaşılma tehlikesi 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Öğretiminde 3 Önemli Husus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168351"/>
          </a:xfrm>
        </p:spPr>
        <p:txBody>
          <a:bodyPr anchor="ctr"/>
          <a:lstStyle/>
          <a:p>
            <a:pPr lvl="0"/>
            <a:r>
              <a:rPr lang="tr-TR" sz="2200" b="1" dirty="0" smtClean="0"/>
              <a:t>Şayet ilk kez ihtilaflı bir konu tartışması yürütecekseniz tartışma konusunu/örneğini uzak örneklerden seçebilirsiniz,</a:t>
            </a:r>
          </a:p>
          <a:p>
            <a:pPr lvl="0"/>
            <a:r>
              <a:rPr lang="tr-TR" sz="2200" b="1" dirty="0" smtClean="0"/>
              <a:t>İhtilaflı konuların öğretiminde öğreniciler mutlaka ortak bir noktada uzlaşmak zorunda değildir. Amaç tartışmaların sürdürülebilirliğini sağlamak ve tartışma, sorun çözme gibi becerileri geliştirilmedir,</a:t>
            </a:r>
          </a:p>
          <a:p>
            <a:pPr lvl="0"/>
            <a:r>
              <a:rPr lang="tr-TR" sz="2200" b="1" dirty="0" smtClean="0"/>
              <a:t>İtilaflı konuların tartışması ile ilgili etkinlik planlarken olumlu ve olumsuz düşünenlerin sayılarını eşitledikten sonra tartışmayı başlatarak ve tartışmanın dengeli sürmesini sağlayınız.</a:t>
            </a:r>
          </a:p>
        </p:txBody>
      </p:sp>
    </p:spTree>
    <p:extLst>
      <p:ext uri="{BB962C8B-B14F-4D97-AF65-F5344CB8AC3E}">
        <p14:creationId xmlns:p14="http://schemas.microsoft.com/office/powerpoint/2010/main" val="8733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5576" y="1971394"/>
            <a:ext cx="7848872" cy="3477875"/>
          </a:xfrm>
          <a:prstGeom prst="rect">
            <a:avLst/>
          </a:prstGeom>
          <a:solidFill>
            <a:srgbClr val="ECF2FA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1200" b="1" dirty="0" smtClean="0"/>
              <a:t>KAYNAKLAR</a:t>
            </a:r>
          </a:p>
          <a:p>
            <a:pPr algn="ctr"/>
            <a:endParaRPr lang="tr-TR" sz="1200" b="1" dirty="0" smtClean="0"/>
          </a:p>
          <a:p>
            <a:pPr marL="228600" lvl="0" indent="-228600">
              <a:buFont typeface="+mj-lt"/>
              <a:buAutoNum type="arabicPeriod"/>
            </a:pPr>
            <a:r>
              <a:rPr lang="tr-TR" sz="1400" dirty="0" err="1" smtClean="0"/>
              <a:t>Oxfam</a:t>
            </a:r>
            <a:r>
              <a:rPr lang="tr-TR" sz="1400" dirty="0" smtClean="0"/>
              <a:t>.(2006). </a:t>
            </a:r>
            <a:r>
              <a:rPr lang="tr-TR" sz="1400" b="1" i="1" dirty="0" err="1" smtClean="0"/>
              <a:t>Teaching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Controversial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Issues</a:t>
            </a:r>
            <a:r>
              <a:rPr lang="tr-TR" sz="1400" dirty="0" smtClean="0"/>
              <a:t> (Global </a:t>
            </a:r>
            <a:r>
              <a:rPr lang="tr-TR" sz="1400" dirty="0" err="1" smtClean="0"/>
              <a:t>Citizenship</a:t>
            </a:r>
            <a:r>
              <a:rPr lang="tr-TR" sz="1400" dirty="0" smtClean="0"/>
              <a:t> </a:t>
            </a:r>
            <a:r>
              <a:rPr lang="tr-TR" sz="1400" dirty="0" err="1" smtClean="0"/>
              <a:t>Guides</a:t>
            </a:r>
            <a:r>
              <a:rPr lang="tr-TR" sz="1400" dirty="0" smtClean="0"/>
              <a:t>). UK:</a:t>
            </a:r>
            <a:r>
              <a:rPr lang="tr-TR" sz="1400" dirty="0" err="1" smtClean="0"/>
              <a:t>Oxfam</a:t>
            </a:r>
            <a:r>
              <a:rPr lang="tr-TR" sz="1400" dirty="0" smtClean="0"/>
              <a:t> </a:t>
            </a:r>
            <a:r>
              <a:rPr lang="tr-TR" sz="1400" dirty="0" err="1" smtClean="0"/>
              <a:t>Development</a:t>
            </a:r>
            <a:r>
              <a:rPr lang="tr-TR" sz="1400" dirty="0" smtClean="0"/>
              <a:t> </a:t>
            </a:r>
            <a:r>
              <a:rPr lang="tr-TR" sz="1400" dirty="0" err="1" smtClean="0"/>
              <a:t>Education</a:t>
            </a:r>
            <a:r>
              <a:rPr lang="tr-TR" sz="140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400" dirty="0" smtClean="0"/>
              <a:t>Ersoy, A.F.(2013). </a:t>
            </a:r>
            <a:r>
              <a:rPr lang="tr-TR" sz="1400" b="1" dirty="0" smtClean="0"/>
              <a:t>Sosyal Bilgiler Öğretmen Adaylarının Tartışmalı Konulara Katılımını Etkileyen Etmenler</a:t>
            </a:r>
            <a:r>
              <a:rPr lang="tr-TR" sz="1400" dirty="0" smtClean="0"/>
              <a:t>, </a:t>
            </a:r>
            <a:r>
              <a:rPr lang="tr-TR" sz="1400" i="1" dirty="0" smtClean="0"/>
              <a:t>Sosyal Bilgiler Eğitimi Araştırmaları Dergisi.</a:t>
            </a:r>
            <a:r>
              <a:rPr lang="tr-TR" sz="1400" dirty="0" smtClean="0"/>
              <a:t> 2013: 4(1), </a:t>
            </a:r>
            <a:r>
              <a:rPr lang="tr-TR" sz="1400" dirty="0" err="1" smtClean="0"/>
              <a:t>pp</a:t>
            </a:r>
            <a:r>
              <a:rPr lang="tr-TR" sz="1400" dirty="0" smtClean="0"/>
              <a:t>.24-48.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400" dirty="0" smtClean="0"/>
              <a:t>Yazıcı, S. ve </a:t>
            </a:r>
            <a:r>
              <a:rPr lang="tr-TR" sz="1400" dirty="0" err="1" smtClean="0"/>
              <a:t>Seçgin</a:t>
            </a:r>
            <a:r>
              <a:rPr lang="tr-TR" sz="1400" dirty="0" smtClean="0"/>
              <a:t>, F.(2010). </a:t>
            </a:r>
            <a:r>
              <a:rPr lang="tr-TR" sz="1400" b="1" dirty="0" smtClean="0"/>
              <a:t>Tartışmalı Konular ve Öğretimine İlişkin Bir Çalışma</a:t>
            </a:r>
            <a:r>
              <a:rPr lang="tr-TR" sz="1400" i="1" dirty="0" smtClean="0"/>
              <a:t>, Uluslararası Sosyal Araştırmalar Dergisi, </a:t>
            </a:r>
            <a:r>
              <a:rPr lang="tr-TR" sz="1400" dirty="0" err="1" smtClean="0"/>
              <a:t>Volume</a:t>
            </a:r>
            <a:r>
              <a:rPr lang="tr-TR" sz="1400" dirty="0" smtClean="0"/>
              <a:t>: 3   </a:t>
            </a:r>
            <a:r>
              <a:rPr lang="tr-TR" sz="1400" dirty="0" err="1" smtClean="0"/>
              <a:t>Issue</a:t>
            </a:r>
            <a:r>
              <a:rPr lang="tr-TR" sz="1400" dirty="0" smtClean="0"/>
              <a:t>: 12   </a:t>
            </a:r>
            <a:r>
              <a:rPr lang="tr-TR" sz="1400" dirty="0" err="1" smtClean="0"/>
              <a:t>Summer</a:t>
            </a:r>
            <a:r>
              <a:rPr lang="tr-TR" sz="1400" dirty="0" smtClean="0"/>
              <a:t> .</a:t>
            </a:r>
          </a:p>
          <a:p>
            <a:pPr marL="228600" indent="-228600">
              <a:buFont typeface="+mj-lt"/>
              <a:buAutoNum type="arabicPeriod"/>
            </a:pPr>
            <a:r>
              <a:rPr lang="tr-TR" sz="1400" dirty="0" smtClean="0"/>
              <a:t>Yılmaz, K. (2012). </a:t>
            </a:r>
            <a:r>
              <a:rPr lang="tr-TR" sz="1400" b="1" dirty="0" smtClean="0"/>
              <a:t>Tartışmalı ve Tabu Konuların İncelenmesi: Sosyal Bilgiler Öğretmenlerinin Görüşleri</a:t>
            </a:r>
            <a:r>
              <a:rPr lang="tr-TR" sz="1400" dirty="0" smtClean="0"/>
              <a:t>, Mustafa Kemal Üniversitesi Sosyal Bilimler Enstitüsü Dergisi, </a:t>
            </a:r>
            <a:r>
              <a:rPr lang="tr-TR" sz="1400" dirty="0" err="1" smtClean="0"/>
              <a:t>Volume</a:t>
            </a:r>
            <a:r>
              <a:rPr lang="tr-TR" sz="1400" dirty="0" smtClean="0"/>
              <a:t>:9, </a:t>
            </a:r>
            <a:r>
              <a:rPr lang="tr-TR" sz="1400" dirty="0" err="1" smtClean="0"/>
              <a:t>Issue</a:t>
            </a:r>
            <a:r>
              <a:rPr lang="tr-TR" sz="1400" dirty="0" smtClean="0"/>
              <a:t>: 18, </a:t>
            </a:r>
            <a:r>
              <a:rPr lang="tr-TR" sz="1400" dirty="0" err="1" smtClean="0"/>
              <a:t>pp</a:t>
            </a:r>
            <a:r>
              <a:rPr lang="tr-TR" sz="1400" dirty="0" smtClean="0"/>
              <a:t>. 201-225.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400" dirty="0" err="1" smtClean="0"/>
              <a:t>Berg</a:t>
            </a:r>
            <a:r>
              <a:rPr lang="tr-TR" sz="1400" dirty="0" smtClean="0"/>
              <a:t>, W. </a:t>
            </a:r>
            <a:r>
              <a:rPr lang="tr-TR" sz="1400" dirty="0" err="1" smtClean="0"/>
              <a:t>Graeffe</a:t>
            </a:r>
            <a:r>
              <a:rPr lang="tr-TR" sz="1400" dirty="0" smtClean="0"/>
              <a:t>, L </a:t>
            </a:r>
            <a:r>
              <a:rPr lang="tr-TR" sz="1400" dirty="0" err="1" smtClean="0"/>
              <a:t>and</a:t>
            </a:r>
            <a:r>
              <a:rPr lang="tr-TR" sz="1400" dirty="0" smtClean="0"/>
              <a:t> Holden, C. (2003).</a:t>
            </a:r>
            <a:r>
              <a:rPr lang="tr-TR" sz="1400" b="1" dirty="0" smtClean="0"/>
              <a:t> </a:t>
            </a:r>
            <a:r>
              <a:rPr lang="tr-TR" sz="1400" b="1" i="1" dirty="0" err="1" smtClean="0"/>
              <a:t>Teaching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Controversial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Issues</a:t>
            </a:r>
            <a:r>
              <a:rPr lang="tr-TR" sz="1400" b="1" i="1" dirty="0" smtClean="0"/>
              <a:t>: a </a:t>
            </a:r>
            <a:r>
              <a:rPr lang="tr-TR" sz="1400" b="1" i="1" dirty="0" err="1" smtClean="0"/>
              <a:t>European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Perspective</a:t>
            </a:r>
            <a:r>
              <a:rPr lang="tr-TR" sz="1400" dirty="0" smtClean="0"/>
              <a:t>, </a:t>
            </a:r>
            <a:r>
              <a:rPr lang="tr-TR" sz="1400" dirty="0" err="1" smtClean="0"/>
              <a:t>CiCe</a:t>
            </a:r>
            <a:r>
              <a:rPr lang="tr-TR" sz="1400" dirty="0" smtClean="0"/>
              <a:t> </a:t>
            </a:r>
            <a:r>
              <a:rPr lang="tr-TR" sz="1400" dirty="0" err="1" smtClean="0"/>
              <a:t>Guidelines</a:t>
            </a:r>
            <a:r>
              <a:rPr lang="tr-TR" sz="1400" dirty="0" smtClean="0"/>
              <a:t> 1. UK:</a:t>
            </a:r>
            <a:r>
              <a:rPr lang="tr-TR" sz="1400" dirty="0" err="1" smtClean="0"/>
              <a:t>London</a:t>
            </a:r>
            <a:r>
              <a:rPr lang="tr-TR" sz="1400" dirty="0" smtClean="0"/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tr-TR" sz="1400" b="1" i="1" dirty="0" err="1" smtClean="0"/>
              <a:t>Need</a:t>
            </a:r>
            <a:r>
              <a:rPr lang="tr-TR" sz="1400" b="1" i="1" dirty="0" smtClean="0"/>
              <a:t> a </a:t>
            </a:r>
            <a:r>
              <a:rPr lang="tr-TR" sz="1400" b="1" i="1" dirty="0" err="1" smtClean="0"/>
              <a:t>Research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Topic</a:t>
            </a:r>
            <a:r>
              <a:rPr lang="tr-TR" sz="1400" b="1" i="1" dirty="0" smtClean="0"/>
              <a:t> on </a:t>
            </a:r>
            <a:r>
              <a:rPr lang="tr-TR" sz="1400" b="1" i="1" dirty="0" err="1" smtClean="0"/>
              <a:t>Current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or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Controversial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Issues</a:t>
            </a:r>
            <a:r>
              <a:rPr lang="tr-TR" sz="1400" b="1" i="1" dirty="0" smtClean="0"/>
              <a:t>?</a:t>
            </a:r>
            <a:endParaRPr lang="tr-TR" sz="1400" dirty="0" smtClean="0"/>
          </a:p>
          <a:p>
            <a:pPr marL="228600" indent="-228600"/>
            <a:r>
              <a:rPr lang="tr-TR" sz="1400" dirty="0" smtClean="0"/>
              <a:t>	 </a:t>
            </a:r>
            <a:r>
              <a:rPr lang="tr-TR" sz="1400" u="sng" dirty="0" smtClean="0">
                <a:hlinkClick r:id="rId3"/>
              </a:rPr>
              <a:t>http://www.</a:t>
            </a:r>
            <a:r>
              <a:rPr lang="tr-TR" sz="1400" u="sng" dirty="0" err="1" smtClean="0">
                <a:hlinkClick r:id="rId3"/>
              </a:rPr>
              <a:t>usi</a:t>
            </a:r>
            <a:r>
              <a:rPr lang="tr-TR" sz="1400" u="sng" dirty="0" smtClean="0">
                <a:hlinkClick r:id="rId3"/>
              </a:rPr>
              <a:t>.edu/</a:t>
            </a:r>
            <a:r>
              <a:rPr lang="tr-TR" sz="1400" u="sng" dirty="0" err="1" smtClean="0">
                <a:hlinkClick r:id="rId3"/>
              </a:rPr>
              <a:t>library</a:t>
            </a:r>
            <a:r>
              <a:rPr lang="tr-TR" sz="1400" u="sng" dirty="0" smtClean="0">
                <a:hlinkClick r:id="rId3"/>
              </a:rPr>
              <a:t>/</a:t>
            </a:r>
            <a:r>
              <a:rPr lang="tr-TR" sz="1400" u="sng" dirty="0" err="1" smtClean="0">
                <a:hlinkClick r:id="rId3"/>
              </a:rPr>
              <a:t>documents</a:t>
            </a:r>
            <a:r>
              <a:rPr lang="tr-TR" sz="1400" u="sng" dirty="0" smtClean="0">
                <a:hlinkClick r:id="rId3"/>
              </a:rPr>
              <a:t>/</a:t>
            </a:r>
            <a:r>
              <a:rPr lang="tr-TR" sz="1400" u="sng" dirty="0" err="1" smtClean="0">
                <a:hlinkClick r:id="rId3"/>
              </a:rPr>
              <a:t>research</a:t>
            </a:r>
            <a:r>
              <a:rPr lang="tr-TR" sz="1400" u="sng" dirty="0" smtClean="0">
                <a:hlinkClick r:id="rId3"/>
              </a:rPr>
              <a:t>%20tips/</a:t>
            </a:r>
            <a:r>
              <a:rPr lang="tr-TR" sz="1400" u="sng" dirty="0" err="1" smtClean="0">
                <a:hlinkClick r:id="rId3"/>
              </a:rPr>
              <a:t>needatopic</a:t>
            </a:r>
            <a:r>
              <a:rPr lang="tr-TR" sz="1400" u="sng" dirty="0" smtClean="0">
                <a:hlinkClick r:id="rId3"/>
              </a:rPr>
              <a:t>.</a:t>
            </a:r>
            <a:r>
              <a:rPr lang="tr-TR" sz="1400" u="sng" dirty="0" err="1" smtClean="0">
                <a:hlinkClick r:id="rId3"/>
              </a:rPr>
              <a:t>pdf</a:t>
            </a:r>
            <a:r>
              <a:rPr lang="tr-TR" sz="1400" dirty="0" smtClean="0"/>
              <a:t> (25.10.2013tarihinde erişim sağlandı)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65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78296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 nedir?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3"/>
          </a:xfrm>
        </p:spPr>
        <p:txBody>
          <a:bodyPr anchor="ctr"/>
          <a:lstStyle/>
          <a:p>
            <a:pPr eaLnBrk="1" hangingPunct="1"/>
            <a:r>
              <a:rPr lang="tr-TR" sz="2400" dirty="0" smtClean="0"/>
              <a:t>Eğer bir konu veya sorun üzerinde bir çok insan farklı düşünüyorsa ve o konu ile ilgili ileri sürülen fikirler birbiriyle çelişiyorsa o konu tartışmalı olarak adlandırılmaktadır.</a:t>
            </a:r>
          </a:p>
          <a:p>
            <a:pPr eaLnBrk="1" hangingPunct="1"/>
            <a:r>
              <a:rPr lang="tr-TR" sz="2400" dirty="0" smtClean="0"/>
              <a:t>İhtilaflı konular, “toplumun açık bir şekilde fikir ayrılığına düştüğü ve toplum içindeki grupların farklı değerleri ölçüt alarak birbirine zıt açıklamalar yaptığı veya çözümler ileri sürdüğü </a:t>
            </a:r>
            <a:r>
              <a:rPr lang="tr-TR" sz="2400" dirty="0" err="1" smtClean="0"/>
              <a:t>konular”dır</a:t>
            </a:r>
            <a:r>
              <a:rPr lang="tr-TR" sz="2400" dirty="0" smtClean="0"/>
              <a:t>.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375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temel karakteristik özellikleri 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>
              <a:buNone/>
            </a:pPr>
            <a:r>
              <a:rPr lang="tr-TR" sz="2400" dirty="0" smtClean="0"/>
              <a:t>Toplumun genelini ilgilendiren;</a:t>
            </a:r>
          </a:p>
          <a:p>
            <a:r>
              <a:rPr lang="tr-TR" sz="2400" dirty="0" smtClean="0"/>
              <a:t>Siyası- ekonomik- sosyal- dini- ahlaki- toplumsal ve bireysel alanlarda</a:t>
            </a:r>
          </a:p>
          <a:p>
            <a:pPr>
              <a:buNone/>
            </a:pPr>
            <a:r>
              <a:rPr lang="tr-TR" sz="2400" dirty="0" smtClean="0"/>
              <a:t>		farklı “</a:t>
            </a:r>
            <a:r>
              <a:rPr lang="tr-TR" sz="2400" b="1" dirty="0" smtClean="0"/>
              <a:t>değer-inanç ve ilgi</a:t>
            </a:r>
            <a:r>
              <a:rPr lang="tr-TR" sz="2400" dirty="0" smtClean="0"/>
              <a:t>”lere dayanan </a:t>
            </a:r>
          </a:p>
          <a:p>
            <a:pPr>
              <a:buNone/>
            </a:pPr>
            <a:r>
              <a:rPr lang="tr-TR" sz="2400" dirty="0" smtClean="0"/>
              <a:t>görüş, düşünce ve bakış açıları içeren konu ve sorunları kapsar.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temel karakteristik özellikleri </a:t>
            </a:r>
            <a:endParaRPr lang="tr-TR" sz="4000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2664295"/>
          </a:xfrm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r>
              <a:rPr lang="en-GB" sz="2400" dirty="0" smtClean="0"/>
              <a:t>Wellington (1986)’a </a:t>
            </a:r>
            <a:r>
              <a:rPr lang="en-GB" sz="2400" dirty="0" err="1" smtClean="0"/>
              <a:t>göre</a:t>
            </a:r>
            <a:r>
              <a:rPr lang="en-GB" sz="2400" dirty="0" smtClean="0"/>
              <a:t> </a:t>
            </a:r>
            <a:r>
              <a:rPr lang="tr-TR" sz="2400" dirty="0" smtClean="0"/>
              <a:t>ihtilaflı konular </a:t>
            </a:r>
            <a:r>
              <a:rPr lang="tr-TR" sz="2400" b="1" dirty="0" smtClean="0"/>
              <a:t>değer yargıları</a:t>
            </a:r>
            <a:r>
              <a:rPr lang="tr-TR" sz="2400" dirty="0" smtClean="0"/>
              <a:t> içermelidir. Bu nedenle bu İhtilaflı konular gerçek durumlarla, kanıtlarla ya da bireysel tecrübelerle örülemez.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517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İhtilaflı konuların temel karakteristik özellikleri 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 lvl="0"/>
            <a:r>
              <a:rPr lang="tr-TR" sz="2400" dirty="0" smtClean="0"/>
              <a:t>Birbirleriyle rekabet eden değer ve ilgiler, </a:t>
            </a:r>
          </a:p>
          <a:p>
            <a:pPr lvl="0"/>
            <a:r>
              <a:rPr lang="tr-TR" sz="2400" dirty="0" smtClean="0"/>
              <a:t>Politik hassasiyetler,</a:t>
            </a:r>
          </a:p>
          <a:p>
            <a:pPr lvl="0"/>
            <a:r>
              <a:rPr lang="tr-TR" sz="2400" dirty="0" smtClean="0"/>
              <a:t>Güçlü bir şekilde uyandırılmış, harekete geçirilmiş duygular</a:t>
            </a:r>
            <a:r>
              <a:rPr lang="en-GB" sz="2400" dirty="0" smtClean="0"/>
              <a:t>,</a:t>
            </a:r>
            <a:endParaRPr lang="tr-TR" sz="2400" dirty="0" smtClean="0"/>
          </a:p>
          <a:p>
            <a:pPr lvl="0"/>
            <a:r>
              <a:rPr lang="tr-TR" sz="2400" dirty="0" smtClean="0"/>
              <a:t>Konusu veya alanı muğlak olan durumlar</a:t>
            </a:r>
            <a:r>
              <a:rPr lang="en-GB" sz="2400" dirty="0" smtClean="0"/>
              <a:t>,</a:t>
            </a:r>
            <a:endParaRPr lang="tr-TR" sz="2400" dirty="0" smtClean="0"/>
          </a:p>
          <a:p>
            <a:r>
              <a:rPr lang="tr-TR" sz="2400" dirty="0" smtClean="0"/>
              <a:t>Güncel diğer konu ve ilgiler.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Çeşitli ihtilaflı konu örnekleri</a:t>
            </a:r>
            <a:endParaRPr lang="tr-TR" sz="4000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3096344"/>
          </a:xfrm>
        </p:spPr>
        <p:txBody>
          <a:bodyPr anchor="ctr"/>
          <a:lstStyle/>
          <a:p>
            <a:pPr lvl="0"/>
            <a:r>
              <a:rPr lang="tr-TR" sz="2400" dirty="0" smtClean="0"/>
              <a:t>İhtilaflı konular denilince çok genel olarak çevre ile ilgili tartışmalar, toplum içinde daha sınırlı konular, törel ve ahlaki içerikler ve insan hakları ile ilgili ikilemler akla gelir. </a:t>
            </a:r>
          </a:p>
          <a:p>
            <a:pPr lvl="0"/>
            <a:r>
              <a:rPr lang="tr-TR" sz="2400" dirty="0" smtClean="0"/>
              <a:t>Ancak bunların yanında literatürde çok farklı ve değişik konu sınıflamaları da bulunmaktadır.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/>
          <a:lstStyle/>
          <a:p>
            <a:pPr algn="l"/>
            <a:r>
              <a:rPr lang="tr-TR" sz="4000" b="1" dirty="0" smtClean="0"/>
              <a:t>Çeşitli ihtilaflı konu örnekleri</a:t>
            </a:r>
            <a:endParaRPr lang="tr-TR" sz="40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İHTİLAFLI KONU BAĞLAMINDA ELE ALINABİLECEK BAZI BAŞLIKLAR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Yoksulluk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İşsizlik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Aile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Boşanma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Evlat edinme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Eğitim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Din eğitimi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Toplumsal cinsiyet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İstihdam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Asgari Ücret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İşyerinde ayrımcılık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Haklar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Silah taşıma serbestliği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Hayvan hakları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Etik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İntihar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Klonlama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Teknoloji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Elektronik sağlık kayıtları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İnternet gizliliği</a:t>
                      </a:r>
                      <a:endParaRPr lang="tr-TR" sz="15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Din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Yaradılış ve Evrim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Şifa ve Din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Şiddet ve Suç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Aile içi şiddet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Ölüm cezası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Politika ve Hukuk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Küresel terörizm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Yasadışı Göç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Sağlık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Doğum kontrol</a:t>
                      </a: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Ötenazi</a:t>
                      </a:r>
                    </a:p>
                    <a:p>
                      <a:pPr lvl="0"/>
                      <a:r>
                        <a:rPr lang="tr-TR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Bilim</a:t>
                      </a:r>
                      <a:endParaRPr lang="tr-T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Yok olan türler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Genetiği Değiştirilmiş Organizmalar (GDO)</a:t>
                      </a:r>
                      <a:endParaRPr lang="tr-TR" sz="15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424936" cy="1143000"/>
          </a:xfrm>
        </p:spPr>
        <p:txBody>
          <a:bodyPr/>
          <a:lstStyle/>
          <a:p>
            <a:pPr algn="l"/>
            <a:r>
              <a:rPr lang="tr-TR" sz="4000" b="1" dirty="0" smtClean="0"/>
              <a:t>Öğretmen adaylarına göre </a:t>
            </a:r>
            <a:r>
              <a:rPr lang="tr-TR" sz="4000" b="1" dirty="0" smtClean="0">
                <a:solidFill>
                  <a:srgbClr val="FF0000"/>
                </a:solidFill>
              </a:rPr>
              <a:t>en </a:t>
            </a:r>
            <a:r>
              <a:rPr lang="tr-TR" sz="4000" b="1" dirty="0" smtClean="0">
                <a:solidFill>
                  <a:schemeClr val="accent1"/>
                </a:solidFill>
              </a:rPr>
              <a:t>fazla/en az</a:t>
            </a:r>
            <a:r>
              <a:rPr lang="tr-TR" sz="4000" b="1" dirty="0" smtClean="0"/>
              <a:t> tartışmalı konular nelerdir?</a:t>
            </a:r>
            <a:endParaRPr lang="tr-TR" sz="4000" b="1" dirty="0"/>
          </a:p>
        </p:txBody>
      </p:sp>
      <p:sp>
        <p:nvSpPr>
          <p:cNvPr id="5" name="İçerik Yer Tutucusu 7"/>
          <p:cNvSpPr>
            <a:spLocks noGrp="1"/>
          </p:cNvSpPr>
          <p:nvPr>
            <p:ph idx="1"/>
          </p:nvPr>
        </p:nvSpPr>
        <p:spPr>
          <a:xfrm>
            <a:off x="457200" y="2852935"/>
            <a:ext cx="8229600" cy="2592289"/>
          </a:xfrm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Terör/İşsizlik/KPSS/Ekonomik Kriz/AB İlişkileri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tr-TR" sz="2400" dirty="0" smtClean="0">
                <a:solidFill>
                  <a:schemeClr val="accent1"/>
                </a:solidFill>
              </a:rPr>
              <a:t>Yaradılış İnancı/ Askerlik Sis/ Hayvan Hak/Evrim Teorisi/ Klonlama</a:t>
            </a:r>
          </a:p>
        </p:txBody>
      </p:sp>
    </p:spTree>
    <p:extLst>
      <p:ext uri="{BB962C8B-B14F-4D97-AF65-F5344CB8AC3E}">
        <p14:creationId xmlns:p14="http://schemas.microsoft.com/office/powerpoint/2010/main" val="371376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1073</Words>
  <Application>Microsoft Office PowerPoint</Application>
  <PresentationFormat>On-screen Show (4:3)</PresentationFormat>
  <Paragraphs>155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Ofis Teması</vt:lpstr>
      <vt:lpstr>PowerPoint Presentation</vt:lpstr>
      <vt:lpstr>PowerPoint Presentation</vt:lpstr>
      <vt:lpstr>İhtilaflı konu nedir?</vt:lpstr>
      <vt:lpstr>İhtilaflı konuların temel karakteristik özellikleri </vt:lpstr>
      <vt:lpstr>İhtilaflı konuların temel karakteristik özellikleri </vt:lpstr>
      <vt:lpstr>İhtilaflı konuların temel karakteristik özellikleri </vt:lpstr>
      <vt:lpstr>Çeşitli ihtilaflı konu örnekleri</vt:lpstr>
      <vt:lpstr>Çeşitli ihtilaflı konu örnekleri</vt:lpstr>
      <vt:lpstr>Öğretmen adaylarına göre en fazla/en az tartışmalı konular nelerdir?</vt:lpstr>
      <vt:lpstr>Dünyada en tartışmalı konular nelerdir?</vt:lpstr>
      <vt:lpstr>Öğretmen adaylarına göre sınıfta hangi tartışmalı konulara daha fazla/az  yer verilmeli? </vt:lpstr>
      <vt:lpstr>PowerPoint Presentation</vt:lpstr>
      <vt:lpstr>PowerPoint Presentation</vt:lpstr>
      <vt:lpstr>İhtilaflı konuların okul programlarında yer almasının nedenleri </vt:lpstr>
      <vt:lpstr>İhtilaflı konuların öğretimi</vt:lpstr>
      <vt:lpstr>İhtilaflı konuların öğretimi</vt:lpstr>
      <vt:lpstr>İhtilaflı konuların öğretiminde kurallar</vt:lpstr>
      <vt:lpstr>İhtilaflı konuların öğretiminde kurallar</vt:lpstr>
      <vt:lpstr>İhtilaflı konuların öğretiminde öğretmenin rolü?</vt:lpstr>
      <vt:lpstr>İhtilaflı konuların öğretiminde öğretmenin rolü?</vt:lpstr>
      <vt:lpstr>İhtilaflı konuların öğretimindeki engeller</vt:lpstr>
      <vt:lpstr>İhtilaflı konuların öğretimindeki engeller</vt:lpstr>
      <vt:lpstr>İhtilaflı konuların öğretimindeki engeller</vt:lpstr>
      <vt:lpstr>İhtilaflı Konuların Öğretiminde 3 Önemli Husus</vt:lpstr>
      <vt:lpstr>PowerPoint Presentation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FSMazlum</dc:creator>
  <cp:lastModifiedBy>TUNER-DEDEOGLU Arzu-Burcu</cp:lastModifiedBy>
  <cp:revision>88</cp:revision>
  <dcterms:created xsi:type="dcterms:W3CDTF">2012-08-24T19:02:15Z</dcterms:created>
  <dcterms:modified xsi:type="dcterms:W3CDTF">2014-12-23T09:49:27Z</dcterms:modified>
</cp:coreProperties>
</file>