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93" r:id="rId2"/>
    <p:sldId id="259" r:id="rId3"/>
    <p:sldId id="295" r:id="rId4"/>
    <p:sldId id="311" r:id="rId5"/>
    <p:sldId id="285" r:id="rId6"/>
    <p:sldId id="286" r:id="rId7"/>
    <p:sldId id="296" r:id="rId8"/>
    <p:sldId id="283" r:id="rId9"/>
    <p:sldId id="319" r:id="rId10"/>
    <p:sldId id="300" r:id="rId11"/>
    <p:sldId id="301" r:id="rId12"/>
    <p:sldId id="303" r:id="rId13"/>
    <p:sldId id="298" r:id="rId14"/>
    <p:sldId id="299" r:id="rId15"/>
    <p:sldId id="304" r:id="rId16"/>
    <p:sldId id="305" r:id="rId17"/>
    <p:sldId id="306" r:id="rId18"/>
    <p:sldId id="307" r:id="rId19"/>
    <p:sldId id="309" r:id="rId20"/>
    <p:sldId id="320" r:id="rId21"/>
    <p:sldId id="310" r:id="rId22"/>
    <p:sldId id="287" r:id="rId23"/>
    <p:sldId id="312" r:id="rId24"/>
    <p:sldId id="313" r:id="rId25"/>
    <p:sldId id="314" r:id="rId26"/>
    <p:sldId id="315" r:id="rId27"/>
    <p:sldId id="316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294" r:id="rId4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9400A79-39E9-4731-9701-794A65805D33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A86EB5-2CA0-4C98-AE99-C4F10FE994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883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dirty="0" smtClean="0"/>
              <a:t>DEMOKRASİ VE DEMOKRATİKLEŞME: HALKIN YÖNETİMİ, HALKIN KATILIMI</a:t>
            </a:r>
          </a:p>
          <a:p>
            <a:pPr eaLnBrk="1" hangingPunct="1">
              <a:spcBef>
                <a:spcPct val="0"/>
              </a:spcBef>
            </a:pPr>
            <a:endParaRPr lang="tr-TR" dirty="0" smtClean="0"/>
          </a:p>
          <a:p>
            <a:pPr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1536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7297F1-262A-4811-A538-80C0F6AF478A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A86EB5-2CA0-4C98-AE99-C4F10FE9949E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132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A86EB5-2CA0-4C98-AE99-C4F10FE9949E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9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72C0-45DD-4AB0-81E2-5010FEEC575A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DC40-3893-41BD-9A9A-040BDBF3C6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50ECF-CABC-4456-9011-25AC807E1E02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A2A3A-37F2-4039-A1B8-1A888F3474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A3F19-6D9C-4EC7-8FD8-B1D9576EE0E2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86CE-F922-4F6F-B335-E6F2D68C9F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9C350-6A8B-4FF9-9FC7-C7303CFB81E1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29F8-264B-405B-B367-BFD17E9CA7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58186-517D-49BA-AEBF-C4BF69B2EF4B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01EAF-9043-4237-99A5-93961B2B74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D1F4-DAF2-4C7D-8CA1-92B907F7510D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2B78-ACC7-42F6-9E9F-C2D862DA4A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11D2-1FB4-4A80-88AD-B7D5D76DAB96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A87B-761B-4A94-86BC-ED5D3AE7B5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07A7-7309-48F2-A769-B453133AB968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4CF5-C160-4E97-98E2-213E9624F3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2BA5-D403-41C6-800B-0DA565A78860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011B-C6E4-4F6D-9B85-3A560F24A2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20A5-4C5A-4A4C-A641-A4C045A95EE3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8B58-EE14-4358-929E-6C6C5C2142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A7F1-29A7-4A1F-880D-4A941CCF0DA6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42AE1-D670-4DD9-BB23-7A56C1230F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BF7AE6-74DC-4D7F-89D8-58A733BD7C6B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04A9BD-2974-48D4-8ED2-A44429FCBA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enginkaradag@ogu.edu.tr" TargetMode="External"/><Relationship Id="rId2" Type="http://schemas.openxmlformats.org/officeDocument/2006/relationships/hyperlink" Target="mailto:aypaya@yaho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lidombayci@gmai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Geçiş ve Ayrılan Süreleri</a:t>
            </a:r>
            <a:endParaRPr lang="tr-TR" sz="32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686800" cy="4311650"/>
          </a:xfrm>
          <a:noFill/>
        </p:spPr>
        <p:txBody>
          <a:bodyPr/>
          <a:lstStyle/>
          <a:p>
            <a:pPr marL="74295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tr-TR" i="1" dirty="0" smtClean="0">
                <a:solidFill>
                  <a:schemeClr val="tx2"/>
                </a:solidFill>
              </a:rPr>
              <a:t>Ayrılan süre</a:t>
            </a:r>
            <a:r>
              <a:rPr lang="tr-TR" dirty="0" smtClean="0">
                <a:solidFill>
                  <a:schemeClr val="tx2"/>
                </a:solidFill>
              </a:rPr>
              <a:t>: Öğrencilerinizin öğrenme etkinliklerine katılmaları </a:t>
            </a:r>
            <a:r>
              <a:rPr lang="tr-TR" i="1" dirty="0" smtClean="0">
                <a:solidFill>
                  <a:schemeClr val="tx2"/>
                </a:solidFill>
              </a:rPr>
              <a:t>niyetiyle</a:t>
            </a:r>
            <a:r>
              <a:rPr lang="tr-TR" dirty="0" smtClean="0">
                <a:solidFill>
                  <a:schemeClr val="tx2"/>
                </a:solidFill>
              </a:rPr>
              <a:t> ayırdığınız zaman</a:t>
            </a:r>
          </a:p>
          <a:p>
            <a:pPr marL="74295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tr-TR" i="1" dirty="0" smtClean="0">
                <a:solidFill>
                  <a:schemeClr val="tx2"/>
                </a:solidFill>
              </a:rPr>
              <a:t>Geçiş süresi</a:t>
            </a:r>
            <a:r>
              <a:rPr lang="tr-TR" dirty="0" smtClean="0">
                <a:solidFill>
                  <a:schemeClr val="tx2"/>
                </a:solidFill>
              </a:rPr>
              <a:t>: öğrenme etkinlikleri </a:t>
            </a:r>
            <a:r>
              <a:rPr lang="tr-TR" i="1" dirty="0" smtClean="0">
                <a:solidFill>
                  <a:schemeClr val="tx2"/>
                </a:solidFill>
              </a:rPr>
              <a:t>arasında</a:t>
            </a:r>
            <a:r>
              <a:rPr lang="tr-TR" dirty="0" smtClean="0">
                <a:solidFill>
                  <a:schemeClr val="tx2"/>
                </a:solidFill>
              </a:rPr>
              <a:t> var olan zaman</a:t>
            </a:r>
          </a:p>
          <a:p>
            <a:pPr lvl="4"/>
            <a:r>
              <a:rPr lang="tr-TR" sz="2400" u="sng" dirty="0" smtClean="0">
                <a:solidFill>
                  <a:schemeClr val="tx2"/>
                </a:solidFill>
              </a:rPr>
              <a:t>Örnekler</a:t>
            </a:r>
            <a:endParaRPr lang="en-US" sz="2400" u="sng" dirty="0" smtClean="0">
              <a:solidFill>
                <a:schemeClr val="tx2"/>
              </a:solidFill>
            </a:endParaRPr>
          </a:p>
          <a:p>
            <a:pPr lvl="5"/>
            <a:r>
              <a:rPr lang="tr-TR" sz="2400" dirty="0" smtClean="0">
                <a:solidFill>
                  <a:schemeClr val="tx2"/>
                </a:solidFill>
              </a:rPr>
              <a:t>Öğrencilerin yerlerini alması ve dikkatli olması</a:t>
            </a:r>
          </a:p>
          <a:p>
            <a:pPr lvl="5"/>
            <a:r>
              <a:rPr lang="tr-TR" sz="2400" dirty="0" smtClean="0">
                <a:solidFill>
                  <a:schemeClr val="tx2"/>
                </a:solidFill>
              </a:rPr>
              <a:t>Okuma yaptırma ve başlama için yönlendirme</a:t>
            </a:r>
            <a:r>
              <a:rPr lang="en-US" sz="2400" dirty="0" smtClean="0">
                <a:solidFill>
                  <a:schemeClr val="tx2"/>
                </a:solidFill>
              </a:rPr>
              <a:t>k</a:t>
            </a:r>
            <a:endParaRPr lang="tr-TR" sz="2400" dirty="0" smtClean="0">
              <a:solidFill>
                <a:schemeClr val="tx2"/>
              </a:solidFill>
            </a:endParaRPr>
          </a:p>
          <a:p>
            <a:pPr lvl="5"/>
            <a:r>
              <a:rPr lang="tr-TR" sz="2400" dirty="0" smtClean="0">
                <a:solidFill>
                  <a:schemeClr val="tx2"/>
                </a:solidFill>
              </a:rPr>
              <a:t>Öğrencilerin dikkatini okuma etkinliğinden alarak sınıfı tartışmaya hazırlamak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71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Geçiş ve Ayrılan Süre</a:t>
            </a:r>
            <a:endParaRPr lang="tr-TR" sz="22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r>
              <a:rPr lang="tr-TR" sz="2400" dirty="0" smtClean="0">
                <a:solidFill>
                  <a:schemeClr val="tx2"/>
                </a:solidFill>
              </a:rPr>
              <a:t>Amaç:</a:t>
            </a:r>
          </a:p>
          <a:p>
            <a:pPr lvl="1"/>
            <a:r>
              <a:rPr lang="tr-TR" sz="2000" dirty="0" smtClean="0">
                <a:solidFill>
                  <a:schemeClr val="tx2"/>
                </a:solidFill>
              </a:rPr>
              <a:t>Öğrencilere </a:t>
            </a:r>
            <a:r>
              <a:rPr lang="tr-TR" sz="2000" dirty="0">
                <a:solidFill>
                  <a:schemeClr val="tx2"/>
                </a:solidFill>
              </a:rPr>
              <a:t>daha çeşitli öğrenme etkinlikleri sağlarken geçiş süresini azaltmak</a:t>
            </a:r>
          </a:p>
          <a:p>
            <a:pPr lvl="1"/>
            <a:endParaRPr lang="tr-TR" sz="20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Öğrencilerin görevlere katılımı öğretmenlerin bir öğrenme etkinliğinden diğerine ne kadar düzgün geçtiğine bağlıdır</a:t>
            </a: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tr-TR" sz="4000" b="1" dirty="0" err="1" smtClean="0">
                <a:solidFill>
                  <a:srgbClr val="FF0000"/>
                </a:solidFill>
              </a:rPr>
              <a:t>Farkındalık</a:t>
            </a:r>
            <a:r>
              <a:rPr lang="tr-TR" sz="4000" b="1" dirty="0" smtClean="0">
                <a:solidFill>
                  <a:srgbClr val="FF0000"/>
                </a:solidFill>
              </a:rPr>
              <a:t>: </a:t>
            </a:r>
            <a:r>
              <a:rPr lang="tr-TR" sz="3200" b="1" dirty="0" smtClean="0">
                <a:solidFill>
                  <a:srgbClr val="FF0000"/>
                </a:solidFill>
              </a:rPr>
              <a:t>Öğretmenin sınıfta ne olup bittiğinin farkında olması</a:t>
            </a:r>
            <a:br>
              <a:rPr lang="tr-TR" sz="3200" b="1" dirty="0" smtClean="0">
                <a:solidFill>
                  <a:srgbClr val="FF0000"/>
                </a:solidFill>
              </a:rPr>
            </a:br>
            <a:endParaRPr lang="tr-TR" sz="32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Disiplin sorunları olduğu zaman, öğretmen tutarlı olarak problemi başlatan öğrencilerin uygun olmayan davranışını önlemek için harekete geçmelidir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Birden fazla disiplin problemi ortaya çıkarsa, öğretmen en ciddi olanından başlamalıdır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Öğretmen görev dışı davranışları kararlı bir şekilde ele almalıdır yoksa ya kontrolden çıkabilir yada başka öğrenciler örnek almaya başlar</a:t>
            </a:r>
          </a:p>
          <a:p>
            <a:pPr marL="742950" lvl="2" indent="-342900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tx2"/>
                </a:solidFill>
              </a:rPr>
              <a:t>Bunları yapıyorsa öğretmenin </a:t>
            </a:r>
            <a:r>
              <a:rPr lang="tr-TR" sz="2000" dirty="0" err="1" smtClean="0">
                <a:solidFill>
                  <a:schemeClr val="tx2"/>
                </a:solidFill>
              </a:rPr>
              <a:t>farkındalık</a:t>
            </a:r>
            <a:r>
              <a:rPr lang="tr-TR" sz="2000" dirty="0" smtClean="0">
                <a:solidFill>
                  <a:schemeClr val="tx2"/>
                </a:solidFill>
              </a:rPr>
              <a:t> düzeyi yüksektir.</a:t>
            </a:r>
            <a:endParaRPr lang="tr-TR" sz="2000" dirty="0">
              <a:solidFill>
                <a:schemeClr val="tx2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Farkındalık</a:t>
            </a:r>
            <a:r>
              <a:rPr lang="tr-TR" sz="4000" b="1" dirty="0" smtClean="0">
                <a:solidFill>
                  <a:srgbClr val="FF0000"/>
                </a:solidFill>
              </a:rPr>
              <a:t> devam…</a:t>
            </a:r>
            <a:endParaRPr lang="tr-TR" sz="2800" b="1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Uygun olmayan davranışı ele alırken tüm öğrencilerin kabul edilmeyen davranışın ne olduğunu öğrenmelerini sağlayın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Kızmak veya strese girmek gelecekte ortaya çıkacak uygun olmayan davranışları azaltmaz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Uygun olmayan davranışla öğrenme etkinliğini kesmeden başa çıkmaya çalışın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0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 Dersle ilgili olmayan (Görev dışı) davranışlar</a:t>
            </a:r>
            <a:endParaRPr lang="tr-TR" sz="2200" b="1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Dersle ilgili olmayan davranışların % 99’u birkaç biçimde olur: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Sırası gelmeden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chemeClr val="tx2"/>
                </a:solidFill>
              </a:rPr>
              <a:t>konuşmak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maskaralık/soytarılık yapmak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Dalmak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İzin almadan yerinden arkadaşıyla konuşmak veya kalkarak dolaşmak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Sosyal olmayan ve tehlikeli davranışlar dersle ilgili  olmayan davranışların çok küçük bir bölümü oluşturur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Mesafe ve beden dilini ayarlamak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r>
              <a:rPr lang="tr-TR" sz="2800" dirty="0" smtClean="0">
                <a:solidFill>
                  <a:schemeClr val="tx2"/>
                </a:solidFill>
              </a:rPr>
              <a:t>Göz kontağı kurma, yüz ifadesi, mimikler, öğrencilere fiziksel yakın olun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Kendini ifade ederken rahat ve sakin olmak, sınıfta kontrolün sende olduğu ve ciddiye alınman gerektiğini ifade eder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Serbestçe dolaşın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Sınıfa sırtınızı dönmekten kaçının</a:t>
            </a:r>
          </a:p>
        </p:txBody>
      </p:sp>
    </p:spTree>
    <p:extLst>
      <p:ext uri="{BB962C8B-B14F-4D97-AF65-F5344CB8AC3E}">
        <p14:creationId xmlns:p14="http://schemas.microsoft.com/office/powerpoint/2010/main" val="339358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İletişim yoluyla işbirliği sağlama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r>
              <a:rPr lang="tr-TR" sz="2400" dirty="0" smtClean="0">
                <a:solidFill>
                  <a:schemeClr val="tx2"/>
                </a:solidFill>
              </a:rPr>
              <a:t>Davranışları sözel olarak ifade et ama bireyler hakkında değer yargısı belirtme</a:t>
            </a:r>
          </a:p>
          <a:p>
            <a:r>
              <a:rPr lang="tr-TR" sz="2400" dirty="0" smtClean="0">
                <a:solidFill>
                  <a:schemeClr val="tx2"/>
                </a:solidFill>
              </a:rPr>
              <a:t>Duyguları sözel olarak ifade et ama kontrolü kaybetme</a:t>
            </a:r>
          </a:p>
          <a:p>
            <a:r>
              <a:rPr lang="tr-TR" sz="2400" dirty="0" smtClean="0">
                <a:solidFill>
                  <a:schemeClr val="tx2"/>
                </a:solidFill>
              </a:rPr>
              <a:t>ALAY ETME/iğneleme</a:t>
            </a:r>
          </a:p>
          <a:p>
            <a:r>
              <a:rPr lang="tr-TR" sz="2400" dirty="0" smtClean="0">
                <a:solidFill>
                  <a:schemeClr val="tx2"/>
                </a:solidFill>
              </a:rPr>
              <a:t>İyi veya kötü etiketleme</a:t>
            </a:r>
          </a:p>
          <a:p>
            <a:r>
              <a:rPr lang="tr-TR" sz="2400" dirty="0" smtClean="0">
                <a:solidFill>
                  <a:schemeClr val="tx2"/>
                </a:solidFill>
              </a:rPr>
              <a:t>Öğrencileri övgüye bağımlı hale getirme</a:t>
            </a:r>
          </a:p>
          <a:p>
            <a:r>
              <a:rPr lang="tr-TR" sz="2400" dirty="0" smtClean="0">
                <a:solidFill>
                  <a:schemeClr val="tx2"/>
                </a:solidFill>
              </a:rPr>
              <a:t>Yapılan işi ve davranışı öv- öğrencinin kendisini değil</a:t>
            </a:r>
          </a:p>
          <a:p>
            <a:r>
              <a:rPr lang="tr-TR" sz="2400" dirty="0" smtClean="0">
                <a:solidFill>
                  <a:schemeClr val="tx2"/>
                </a:solidFill>
              </a:rPr>
              <a:t>Öğrencilere seni dinlemeye hazır olduklarında konuş</a:t>
            </a:r>
          </a:p>
        </p:txBody>
      </p:sp>
    </p:spTree>
    <p:extLst>
      <p:ext uri="{BB962C8B-B14F-4D97-AF65-F5344CB8AC3E}">
        <p14:creationId xmlns:p14="http://schemas.microsoft.com/office/powerpoint/2010/main" val="98329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Sınıfta nasıl davranılması gerektiğine dair kurallar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r>
              <a:rPr lang="tr-TR" sz="2800" dirty="0" smtClean="0">
                <a:solidFill>
                  <a:schemeClr val="tx2"/>
                </a:solidFill>
              </a:rPr>
              <a:t>Öğrencilere hangi davranış türlerinin gerekli ve hangilerinin ise yasak olduğunu belirten ilkeleri biçimsel olarak ifade edin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Hatırlanabilecek birkaç kural hatırlanmayacak birçok kuraldan daha iyidir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Az sayıda bir kural setindeki her bir kural, çok sayıdaki kural setindeki her bir kuraldan daha önemlidir</a:t>
            </a:r>
          </a:p>
        </p:txBody>
      </p:sp>
    </p:spTree>
    <p:extLst>
      <p:ext uri="{BB962C8B-B14F-4D97-AF65-F5344CB8AC3E}">
        <p14:creationId xmlns:p14="http://schemas.microsoft.com/office/powerpoint/2010/main" val="180099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Sınıfta gerekli davranış kuralları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r>
              <a:rPr lang="tr-TR" sz="2800" dirty="0" smtClean="0">
                <a:solidFill>
                  <a:schemeClr val="tx2"/>
                </a:solidFill>
              </a:rPr>
              <a:t>Dersle ilgili davranışları maksimize ve ilgili olmayanları ise minimize eder</a:t>
            </a:r>
          </a:p>
          <a:p>
            <a:endParaRPr lang="tr-TR" sz="2800" dirty="0" smtClean="0">
              <a:solidFill>
                <a:schemeClr val="tx2"/>
              </a:solidFill>
            </a:endParaRPr>
          </a:p>
          <a:p>
            <a:r>
              <a:rPr lang="tr-TR" sz="2800" dirty="0" smtClean="0">
                <a:solidFill>
                  <a:schemeClr val="tx2"/>
                </a:solidFill>
              </a:rPr>
              <a:t>Öğrenme ortamının güvenliği ve rahatlığını sağlar</a:t>
            </a:r>
          </a:p>
          <a:p>
            <a:endParaRPr lang="tr-TR" sz="2800" dirty="0" smtClean="0">
              <a:solidFill>
                <a:schemeClr val="tx2"/>
              </a:solidFill>
            </a:endParaRPr>
          </a:p>
          <a:p>
            <a:r>
              <a:rPr lang="tr-TR" sz="2800" dirty="0" smtClean="0">
                <a:solidFill>
                  <a:schemeClr val="tx2"/>
                </a:solidFill>
              </a:rPr>
              <a:t>Sınıfın diğer sınıfların dikkatini dağıtmasını önler</a:t>
            </a:r>
          </a:p>
          <a:p>
            <a:endParaRPr lang="tr-TR" sz="2800" dirty="0" smtClean="0">
              <a:solidFill>
                <a:schemeClr val="tx2"/>
              </a:solidFill>
            </a:endParaRPr>
          </a:p>
          <a:p>
            <a:r>
              <a:rPr lang="tr-TR" sz="2800" dirty="0" smtClean="0">
                <a:solidFill>
                  <a:schemeClr val="tx2"/>
                </a:solidFill>
              </a:rPr>
              <a:t>Öğrenciler, okul personeli ve veliler arasında kabul edilebilir nezaket kuralları sağlar</a:t>
            </a:r>
          </a:p>
        </p:txBody>
      </p:sp>
    </p:spTree>
    <p:extLst>
      <p:ext uri="{BB962C8B-B14F-4D97-AF65-F5344CB8AC3E}">
        <p14:creationId xmlns:p14="http://schemas.microsoft.com/office/powerpoint/2010/main" val="72810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Olumlu bir sınıf atmosferi oluşturma </a:t>
            </a:r>
            <a:r>
              <a:rPr lang="tr-TR" sz="4000" b="1" dirty="0">
                <a:solidFill>
                  <a:srgbClr val="FF0000"/>
                </a:solidFill>
              </a:rPr>
              <a:t>(</a:t>
            </a:r>
            <a:r>
              <a:rPr lang="tr-TR" sz="4000" b="1" dirty="0" smtClean="0">
                <a:solidFill>
                  <a:srgbClr val="FF0000"/>
                </a:solidFill>
              </a:rPr>
              <a:t>veya öğrencilere hiç gülümsememe!)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853654"/>
            <a:ext cx="8229600" cy="4311650"/>
          </a:xfrm>
          <a:noFill/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tr-TR" sz="2400" dirty="0">
              <a:solidFill>
                <a:schemeClr val="tx2"/>
              </a:solidFill>
            </a:endParaRPr>
          </a:p>
          <a:p>
            <a:r>
              <a:rPr lang="tr-TR" sz="2800" dirty="0" smtClean="0">
                <a:solidFill>
                  <a:schemeClr val="tx2"/>
                </a:solidFill>
              </a:rPr>
              <a:t>Dersin ilk günlerini değerlendirin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Belirli öğrenme hedeflerini başarmayı başka endişelere göre öncelikli olmasını hedefleyen bir ortam oluşturun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Böyle bir ortamı baştan oluşturmak sonda oluşturmaya çalışmaktan daha kolaydır</a:t>
            </a:r>
            <a:endParaRPr lang="tr-T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8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/>
            </a:r>
            <a:br>
              <a:rPr lang="tr-TR" sz="3600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SINIF YÖNETİMİ</a:t>
            </a:r>
            <a:endParaRPr lang="tr-TR" sz="4000" b="1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Rectangle 5"/>
          <p:cNvSpPr>
            <a:spLocks noGrp="1"/>
          </p:cNvSpPr>
          <p:nvPr>
            <p:ph type="subTitle" idx="4294967295"/>
          </p:nvPr>
        </p:nvSpPr>
        <p:spPr>
          <a:xfrm>
            <a:off x="899592" y="3886200"/>
            <a:ext cx="7560840" cy="17526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Ahmet AYPAY, Engin KARADAĞ, M. Ali DOMBAYCI, Mehmet ÜLGER</a:t>
            </a:r>
            <a:endParaRPr lang="tr-TR" sz="28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tr-T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B</a:t>
            </a:r>
            <a:r>
              <a:rPr lang="en-US" sz="4000" b="1" dirty="0" smtClean="0">
                <a:solidFill>
                  <a:srgbClr val="FF0000"/>
                </a:solidFill>
              </a:rPr>
              <a:t>e</a:t>
            </a:r>
            <a:r>
              <a:rPr lang="tr-TR" sz="4000" b="1" dirty="0" smtClean="0">
                <a:solidFill>
                  <a:srgbClr val="FF0000"/>
                </a:solidFill>
              </a:rPr>
              <a:t>ş Adım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853654"/>
            <a:ext cx="8229600" cy="4311650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Okulun başlangıcından yararlanın ve işbirliği için zemin hazırlayın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Özellikle iyi hazırlanın ve düzenli olun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Geçiş sürelerini en aza indirin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Tehdit edici olmayan ve rahat bir iletişim stili kullanın 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Nasıl davranılmasını istediğinize dair beklentilerinizi açıkça ifade edin</a:t>
            </a: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17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Yeni Bir Yıla Başlamak</a:t>
            </a:r>
            <a:endParaRPr lang="tr-TR" sz="1800" b="1" dirty="0" smtClean="0">
              <a:solidFill>
                <a:srgbClr val="FF0000"/>
              </a:solidFill>
            </a:endParaRP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712968" cy="4824536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Başlangıçtaki belirsizlikten yararlanın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Güçlü yönlerinin üzerine inşa edin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İyi bir başlangıç yapmak için planlama yapın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Sınıfın organizasyonu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Devam eden rutinler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Takip edilmesi kolay ve yönergesi karışık olmayan öğrenme etkinlikleri kullanın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Kuralları açıklayan metin kullanın</a:t>
            </a:r>
          </a:p>
        </p:txBody>
      </p:sp>
    </p:spTree>
    <p:extLst>
      <p:ext uri="{BB962C8B-B14F-4D97-AF65-F5344CB8AC3E}">
        <p14:creationId xmlns:p14="http://schemas.microsoft.com/office/powerpoint/2010/main" val="21136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rgbClr val="FF0000"/>
                </a:solidFill>
              </a:rPr>
              <a:t> Kuralları Açıklayan Metin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Bu metni öğrenci ve velilere beklentilerinizi açıkça iletmek için kullanın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Dönem boyunda bu metindeki ilkelere atıfta bulunun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Bu yasal olarak bağlayıcılığı olan bir metin değildir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>
                <a:solidFill>
                  <a:srgbClr val="FF0000"/>
                </a:solidFill>
              </a:rPr>
              <a:t>Kuralları Açıklayan </a:t>
            </a:r>
            <a:r>
              <a:rPr lang="tr-TR" sz="4000" dirty="0" smtClean="0">
                <a:solidFill>
                  <a:srgbClr val="FF0000"/>
                </a:solidFill>
              </a:rPr>
              <a:t>Metnin İçeriği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715098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Temel ders planı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Not vermenin nasıl yapılacağı (</a:t>
            </a:r>
            <a:r>
              <a:rPr lang="tr-TR" dirty="0" err="1" smtClean="0">
                <a:solidFill>
                  <a:schemeClr val="tx2"/>
                </a:solidFill>
              </a:rPr>
              <a:t>örn</a:t>
            </a:r>
            <a:r>
              <a:rPr lang="tr-TR" dirty="0" smtClean="0">
                <a:solidFill>
                  <a:schemeClr val="tx2"/>
                </a:solidFill>
              </a:rPr>
              <a:t>: beklenen ödevler, ekstra çabanın katkısı, telafinin nasıl yapılacağı)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Derse devam (okul ve yönetmeliklerle ile tutarlı olmalı)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Engelli öğrenci varsa ona ilişkin işlemler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Öğrenci ve velinin imzasını alma</a:t>
            </a:r>
          </a:p>
        </p:txBody>
      </p:sp>
    </p:spTree>
    <p:extLst>
      <p:ext uri="{BB962C8B-B14F-4D97-AF65-F5344CB8AC3E}">
        <p14:creationId xmlns:p14="http://schemas.microsoft.com/office/powerpoint/2010/main" val="8577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Sınıfın Düzenlenmesi</a:t>
            </a:r>
            <a:endParaRPr lang="tr-TR" sz="2800" b="1" dirty="0" smtClean="0">
              <a:solidFill>
                <a:srgbClr val="FF0000"/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Öğrenme etkinliğine bağlı olarak düzenleme yapmak (ders anlatımı, sınıf tartışması, küçük grup vb.)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Öğretmen ve öğrencilerin her yere ulaşabileceği biçimde düzenlenmeli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Sınıfı mümkün olan en iyi şekilde hazırlamak için sınıf prosedürleri hakkında önceden düşün/planla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7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OLUMSUZ DAVRANIŞLARLA BAŞA ÇIKMA</a:t>
            </a:r>
            <a:endParaRPr lang="tr-TR" sz="3200" b="1" dirty="0" smtClean="0">
              <a:solidFill>
                <a:srgbClr val="FF0000"/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Öğrencilerin kendilerini etkileyen hususlarda hangi derecede söz sahibi olduklarının değerlendirilmesi ve öğrencilere karar verme süreçlerine katılım olanaklarının sağlanması.</a:t>
            </a: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7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Davranışın İşlevleri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781646"/>
            <a:ext cx="8229600" cy="4311650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Her davranışın bir işlevi/fonksiyonu vardır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Sınıfta istenmeyen davranışların dört ana nedeni vardır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Güç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İntikam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Dikkat çekme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dirty="0" smtClean="0">
                <a:solidFill>
                  <a:schemeClr val="tx2"/>
                </a:solidFill>
              </a:rPr>
              <a:t>Kendi başına bırakılma isteği (</a:t>
            </a:r>
            <a:r>
              <a:rPr lang="tr-TR" dirty="0" err="1" smtClean="0">
                <a:solidFill>
                  <a:schemeClr val="tx2"/>
                </a:solidFill>
              </a:rPr>
              <a:t>örn</a:t>
            </a:r>
            <a:r>
              <a:rPr lang="tr-TR" dirty="0" smtClean="0">
                <a:solidFill>
                  <a:schemeClr val="tx2"/>
                </a:solidFill>
              </a:rPr>
              <a:t>: ilgisizlik veya yetersizlik hissi)</a:t>
            </a:r>
          </a:p>
        </p:txBody>
      </p:sp>
    </p:spTree>
    <p:extLst>
      <p:ext uri="{BB962C8B-B14F-4D97-AF65-F5344CB8AC3E}">
        <p14:creationId xmlns:p14="http://schemas.microsoft.com/office/powerpoint/2010/main" val="8577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Görev dışı davranışlarla başa çıkma</a:t>
            </a:r>
            <a:endParaRPr lang="tr-TR" sz="3600" b="1" dirty="0" smtClean="0">
              <a:solidFill>
                <a:srgbClr val="FF0000"/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608512"/>
          </a:xfrm>
          <a:noFill/>
        </p:spPr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Odanmış olarak ve sakin olun; düşüncelerinizi toplayın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Ya kararlı olarak müdahale edin veya onu tamamen görmezden gelin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Nadiren yapılan görev dışı davranışlarla sürekli yapılan görev dışı davranışları ayırt edin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Görev dışı davranışlarla başa çıkarken zamanı ve yerini iyi ayarlayın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Öğrencilere görev dışı davranışlarını onurlu bir biçimde sonlandırabilecekleri olanaklar sağlayın</a:t>
            </a:r>
          </a:p>
        </p:txBody>
      </p:sp>
    </p:spTree>
    <p:extLst>
      <p:ext uri="{BB962C8B-B14F-4D97-AF65-F5344CB8AC3E}">
        <p14:creationId xmlns:p14="http://schemas.microsoft.com/office/powerpoint/2010/main" val="8577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Görev dışı davranışlarla başa çıkma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Dedektiflik yapmaktan kaçının</a:t>
            </a:r>
          </a:p>
          <a:p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Alternatif ders planları kullanın</a:t>
            </a:r>
          </a:p>
          <a:p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Meslektaşlarınızın yardımını isteyin</a:t>
            </a:r>
          </a:p>
          <a:p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Velilerin desteğini kazanın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Koruma amaçlı dışında kesinlikle fiziki müdahalede bulunmayın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52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Görev dışı davranış örüntülerini değiştirme: Şekillendirme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Öğrenilmesi istenen davranışlara benzer davranışları pekiştirin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Önceki davranışlar pekiştirildiğinde, daha sonra bu davranışların öğrenilme olasılığı daha yüksektir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Eğer önceki davranışlar olumlu yönde pekiştirilmediyse, sonraki davranışların öğrenilme olasılığı daha düşüktür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217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 Yönetimi Nedir?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4311650"/>
          </a:xfrm>
          <a:noFill/>
        </p:spPr>
        <p:txBody>
          <a:bodyPr/>
          <a:lstStyle/>
          <a:p>
            <a:r>
              <a:rPr lang="tr-TR" dirty="0" smtClean="0"/>
              <a:t>Etkili bir düzen oluşturmaktır</a:t>
            </a:r>
            <a:endParaRPr lang="en-US" dirty="0" smtClean="0"/>
          </a:p>
          <a:p>
            <a:r>
              <a:rPr lang="tr-TR" dirty="0" smtClean="0"/>
              <a:t>Sınıfa/derse iyi hazırlanmaktır</a:t>
            </a:r>
            <a:endParaRPr lang="en-US" dirty="0" smtClean="0"/>
          </a:p>
          <a:p>
            <a:r>
              <a:rPr lang="tr-TR" dirty="0" smtClean="0"/>
              <a:t>Öğrencileri </a:t>
            </a:r>
            <a:r>
              <a:rPr lang="tr-TR" dirty="0" err="1" smtClean="0"/>
              <a:t>güdülemektir</a:t>
            </a:r>
            <a:endParaRPr lang="en-US" dirty="0" smtClean="0"/>
          </a:p>
          <a:p>
            <a:r>
              <a:rPr lang="tr-TR" dirty="0" smtClean="0"/>
              <a:t>Güvenli ve rahat bir öğrenme ortamı sağlamaktır</a:t>
            </a:r>
          </a:p>
          <a:p>
            <a:r>
              <a:rPr lang="tr-TR" dirty="0" smtClean="0"/>
              <a:t>Öğrencilerin öz-saygılarını geliştirmektir</a:t>
            </a:r>
            <a:endParaRPr lang="en-US" dirty="0" smtClean="0"/>
          </a:p>
          <a:p>
            <a:r>
              <a:rPr lang="tr-TR" dirty="0" smtClean="0"/>
              <a:t>Derste yaratıcı ve hayalci olmaktır</a:t>
            </a:r>
            <a:endParaRPr lang="en-US" dirty="0" smtClean="0"/>
          </a:p>
          <a:p>
            <a:endParaRPr lang="tr-TR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5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Dikkat çekmeye çalışan davranış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tr-TR" sz="2400" dirty="0" smtClean="0">
                <a:solidFill>
                  <a:schemeClr val="tx2"/>
                </a:solidFill>
              </a:rPr>
              <a:t>Dikkat çekmek isteyen öğrenciler cezalandırılmayı, azarlanmayı, uyarılmayı veya eleştirilerek görmezden gelinmeyi tercih ederler</a:t>
            </a:r>
          </a:p>
          <a:p>
            <a:pPr marL="342900" lvl="1" indent="-342900">
              <a:buFont typeface="Arial" charset="0"/>
              <a:buChar char="•"/>
            </a:pPr>
            <a:endParaRPr lang="tr-TR" sz="24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tr-TR" sz="2400" dirty="0" smtClean="0">
                <a:solidFill>
                  <a:schemeClr val="tx2"/>
                </a:solidFill>
              </a:rPr>
              <a:t>Bu öğrencilere görevlerini yaptıklarında  ve işbirliği yaptıklarında dikkatinizi verin</a:t>
            </a:r>
          </a:p>
          <a:p>
            <a:pPr marL="342900" lvl="1" indent="-342900">
              <a:buFont typeface="Arial" charset="0"/>
              <a:buChar char="•"/>
            </a:pPr>
            <a:endParaRPr lang="tr-TR" sz="24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tr-TR" sz="2400" dirty="0" smtClean="0">
                <a:solidFill>
                  <a:schemeClr val="tx2"/>
                </a:solidFill>
              </a:rPr>
              <a:t>«Onları istenen görevleri yaparken yakalayın!» ve onları yakaladığınızı onlara bildirin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4945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tr-TR" sz="4000" b="1" dirty="0" smtClean="0">
                <a:solidFill>
                  <a:srgbClr val="FF0000"/>
                </a:solidFill>
              </a:rPr>
              <a:t>Güç arayan davranış</a:t>
            </a:r>
            <a:r>
              <a:rPr lang="tr-TR" sz="4000" dirty="0">
                <a:solidFill>
                  <a:schemeClr val="tx2"/>
                </a:solidFill>
              </a:rPr>
              <a:t/>
            </a:r>
            <a:br>
              <a:rPr lang="tr-TR" sz="4000" dirty="0">
                <a:solidFill>
                  <a:schemeClr val="tx2"/>
                </a:solidFill>
              </a:rPr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Güç arayan öğrenciler öğretmeni kışkırtarak mücadele içine girmeye çalışırlar</a:t>
            </a:r>
          </a:p>
          <a:p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Çoğu zaman öğretmenler dikkati sınıftaki diğer öğrencilere yönlendirmelidir</a:t>
            </a:r>
          </a:p>
          <a:p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5117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Başıboş ve amaçsız konuşma/dolaşma. Zorlama ve uç örnekler kullanma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İlgili bir noktayı işaret ederek dikkati toplama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Gruba yeniden konuyla ilgili sorular sorma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İşlenen konunun tartışılan konuyla nasıl ilgili olduğu konusunda soru sor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Görsel işitsel materyaller, tahta ve projeksiyonu birlikte kullan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Sık sık: «Görüşünün temel noktalarını özetleyebilir misin?» veya «Şunu mu soruyorsun…? de!  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091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Utangaçlık veya sessizlik – derse katılmama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 Öğretim stratejisini grup tartışmasından bireysel yazılı alıştırmalara değiştirin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Her olumlu katkı için güçlü pekiştirici verin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Öğrenciye doğrudan soru sorarak onu derse katın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Göz kontağı kurun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Öğrenciyi küçük grubun lideri yapın</a:t>
            </a:r>
          </a:p>
        </p:txBody>
      </p:sp>
    </p:spTree>
    <p:extLst>
      <p:ext uri="{BB962C8B-B14F-4D97-AF65-F5344CB8AC3E}">
        <p14:creationId xmlns:p14="http://schemas.microsoft.com/office/powerpoint/2010/main" val="541789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23142"/>
            <a:ext cx="8229600" cy="1143000"/>
          </a:xfrm>
        </p:spPr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Gevezelik—</a:t>
            </a:r>
            <a:r>
              <a:rPr lang="tr-TR" sz="3600" b="1" dirty="0" err="1" smtClean="0">
                <a:solidFill>
                  <a:srgbClr val="FF0000"/>
                </a:solidFill>
              </a:rPr>
              <a:t>herşeyi</a:t>
            </a:r>
            <a:r>
              <a:rPr lang="tr-TR" sz="3600" b="1" dirty="0" smtClean="0">
                <a:solidFill>
                  <a:srgbClr val="FF0000"/>
                </a:solidFill>
              </a:rPr>
              <a:t> bilme, </a:t>
            </a:r>
            <a:r>
              <a:rPr lang="tr-TR" sz="3600" b="1" dirty="0" err="1" smtClean="0">
                <a:solidFill>
                  <a:srgbClr val="FF0000"/>
                </a:solidFill>
              </a:rPr>
              <a:t>manipulasyon</a:t>
            </a:r>
            <a:r>
              <a:rPr lang="tr-TR" sz="3600" b="1" dirty="0" smtClean="0">
                <a:solidFill>
                  <a:srgbClr val="FF0000"/>
                </a:solidFill>
              </a:rPr>
              <a:t> ve durmadan şikayet etme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Yapılan yorumların  dikkate alındığın ifade et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Görüşün ifade edilmesi için sınırlı süre ver ve devam et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Başka bir öğrenciyle göz teması kur ve onunla devam et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«Bu ilginç bir nokta. Şimdi diğer öğrenciler ne düşünüyor?» diyerek devam edin 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58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Ö</a:t>
            </a:r>
            <a:r>
              <a:rPr lang="tr-TR" b="1" dirty="0" smtClean="0">
                <a:solidFill>
                  <a:srgbClr val="FF0000"/>
                </a:solidFill>
              </a:rPr>
              <a:t>ğretmeni zor duruma düşürmeye çalışma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Cevabı bilmiyorsan bilmediğini ifade et ve soruyu gruba veya soruyu sorana yönlendir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Bunun bir birlikte öğrenme olduğunu ifade et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Davranışı görmezden gel 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24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Sorularla sıkıştırma/tartışma; ne söylersen karşı çıkma; kişisel olarak saldırma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Soruları gruba veya destekleyen öğrencilere yönlendir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Bunu yapanın hissettiklerini bil ve devam et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Olumlu yönleri varsa onları belirt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«yorumların için teşekkür ederim ama başkalarının görüşlerini de duymak istiyorum» yada «görünüşe göre biz farklı düşünüyoruz» denilebilir.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0035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Tribünlere oynamak—birinin gündemine veya diğer öğrencilerin öğrenmemesi pahasına mahkum olma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«Senin böyle düşünmeye/hissetmeye hakkın var, ama şimdi konumuza dönmeliyiz»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«bu soruyu tekrar ifade edebilir misin?» 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«konu bittikten sonra bu görüşleri dinlemek için daha fazla vaktimiz olacak»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138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Açık düşmanlık yapma/direnme—kızgın, kavgacı davranış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Düşmanlık korku için maske olabilir.  Düşmanlığı kişiselleştirmeyerek korku olabileceğini anla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Korkuya karşı tepki ver, düşmanlığa değil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Hemen aynı fikirde olmadığın söyleme, söylenenlerin üzerine konuşmayı geliştirmeye çalış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Düşmanca davranan öğrenciye yakınlaş ve göz kontağı kur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Ona her zıtlaşmadan sonra onurlu bir şekilde geri çekilebileceği fırsatlar ver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118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Yakınma—meşru şikayetler olabilir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Burada politikaların değiştirilemeyeceğini ifade edin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Onun görüşlerinin geçerli olduğunu ifade edin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Sorunu onunla özel olarak ele alacağını belirtin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Zamanın sınırlı olduğunu ifade edin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6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Herkes için farklıdır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4311650"/>
          </a:xfrm>
          <a:noFill/>
        </p:spPr>
        <p:txBody>
          <a:bodyPr/>
          <a:lstStyle/>
          <a:p>
            <a:r>
              <a:rPr lang="tr-TR" b="1" u="sng" dirty="0" smtClean="0"/>
              <a:t>Çünkü…</a:t>
            </a:r>
            <a:endParaRPr lang="en-US" b="1" u="sng" dirty="0" smtClean="0"/>
          </a:p>
          <a:p>
            <a:r>
              <a:rPr lang="tr-TR" dirty="0" smtClean="0"/>
              <a:t>Öğretme stilleri</a:t>
            </a:r>
            <a:endParaRPr lang="en-US" dirty="0" smtClean="0"/>
          </a:p>
          <a:p>
            <a:r>
              <a:rPr lang="tr-TR" dirty="0" smtClean="0"/>
              <a:t>Kişilik/tutumlar</a:t>
            </a:r>
            <a:endParaRPr lang="en-US" dirty="0" smtClean="0"/>
          </a:p>
          <a:p>
            <a:r>
              <a:rPr lang="tr-TR" dirty="0" smtClean="0"/>
              <a:t>Öğrenci grubu</a:t>
            </a:r>
            <a:endParaRPr lang="en-US" dirty="0" smtClean="0"/>
          </a:p>
          <a:p>
            <a:r>
              <a:rPr lang="tr-TR" dirty="0" smtClean="0"/>
              <a:t>Tüm sınıf yönetimi stratejileri tüm öğretmenler için uygun değildir</a:t>
            </a:r>
            <a:endParaRPr lang="en-US" dirty="0" smtClean="0"/>
          </a:p>
          <a:p>
            <a:r>
              <a:rPr lang="tr-TR" dirty="0" smtClean="0"/>
              <a:t>Farklı stratejileri deneyerek sizin için uygun olup olmadığını görün</a:t>
            </a:r>
            <a:endParaRPr lang="tr-TR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5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</a:rPr>
              <a:t>İ</a:t>
            </a:r>
            <a:r>
              <a:rPr lang="tr-TR" sz="3600" b="1" dirty="0" smtClean="0">
                <a:solidFill>
                  <a:srgbClr val="FF0000"/>
                </a:solidFill>
              </a:rPr>
              <a:t>lgisiz konuşmalar—kişisel veya konuyla ilgili olabilir. Grubun ve sizin dikkatinizi dağıtır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Olası tepkiler: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Konuşanları utandırma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Onların konu hakkındaki görüşlerini sor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Konuşanların görüşlerini tüm grupla paylaşmalarını iste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Konuşanlara doğru git, onlarla </a:t>
            </a:r>
            <a:r>
              <a:rPr lang="tr-TR" dirty="0">
                <a:solidFill>
                  <a:schemeClr val="tx2"/>
                </a:solidFill>
              </a:rPr>
              <a:t>göz kontağı </a:t>
            </a:r>
            <a:r>
              <a:rPr lang="tr-TR" dirty="0" smtClean="0">
                <a:solidFill>
                  <a:schemeClr val="tx2"/>
                </a:solidFill>
              </a:rPr>
              <a:t>kur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Konuşanların yanında durarak, yakınlarındakine soru sor</a:t>
            </a:r>
          </a:p>
          <a:p>
            <a:pPr lvl="1"/>
            <a:r>
              <a:rPr lang="tr-TR" dirty="0" smtClean="0">
                <a:solidFill>
                  <a:schemeClr val="tx2"/>
                </a:solidFill>
              </a:rPr>
              <a:t>En sonunda hala devam ediyorsa: Dur ve bekle!</a:t>
            </a:r>
          </a:p>
          <a:p>
            <a:pPr lvl="1"/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9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MEB politikaları: Problemden nasıl uzak durulur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İnternet/e-posta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Kişisel bilgilerle ilgili düzenlemeler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Kötüye kullanma, ihmal, bakımsızlık ile ilgili kuralları, intihar tehditleri ve bunları ilgili yerlerle paylaşmaya ilişkin kurallar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Acil durum prosedürleri:</a:t>
            </a:r>
          </a:p>
          <a:p>
            <a:pPr lvl="1"/>
            <a:r>
              <a:rPr lang="tr-TR" sz="2400" dirty="0" smtClean="0">
                <a:solidFill>
                  <a:schemeClr val="tx2"/>
                </a:solidFill>
              </a:rPr>
              <a:t>Eğitim gezileri, deprem, yangın, bomba ihbarı, izinsiz giren yabancılar vb.</a:t>
            </a:r>
          </a:p>
        </p:txBody>
      </p:sp>
    </p:spTree>
    <p:extLst>
      <p:ext uri="{BB962C8B-B14F-4D97-AF65-F5344CB8AC3E}">
        <p14:creationId xmlns:p14="http://schemas.microsoft.com/office/powerpoint/2010/main" val="15802036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MEB politikaları: Problemden nasıl uzak durulur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Kazaları bildirme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Satın alma kuralları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Vekil/yerine öğretmen görevlendirme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Video, film ve diğer eğitimsel materyal kullanımı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Eğitim gezileriyle ilgili kurallar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Etkinliğe katılmama ile ilgili kurallar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Para toplama ve etkinlik finansmanı kuralları</a:t>
            </a:r>
            <a:endParaRPr lang="tr-T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72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Teşekkürler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schemeClr val="tx2"/>
                </a:solidFill>
              </a:rPr>
              <a:t>Ahmet AYPAY; </a:t>
            </a:r>
            <a:r>
              <a:rPr lang="tr-TR" sz="2400" dirty="0" smtClean="0">
                <a:solidFill>
                  <a:schemeClr val="tx2"/>
                </a:solidFill>
                <a:hlinkClick r:id="rId2"/>
              </a:rPr>
              <a:t>aypaya@gmail.com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Engin KARADAĞ; </a:t>
            </a:r>
            <a:r>
              <a:rPr lang="tr-TR" sz="2400" dirty="0" smtClean="0">
                <a:solidFill>
                  <a:schemeClr val="tx2"/>
                </a:solidFill>
                <a:hlinkClick r:id="rId3"/>
              </a:rPr>
              <a:t>enginkaradag@ogu.edu.tr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M. </a:t>
            </a:r>
            <a:r>
              <a:rPr lang="tr-TR" sz="2400" dirty="0">
                <a:solidFill>
                  <a:schemeClr val="tx2"/>
                </a:solidFill>
              </a:rPr>
              <a:t>Ali </a:t>
            </a:r>
            <a:r>
              <a:rPr lang="tr-TR" sz="2400" dirty="0" smtClean="0">
                <a:solidFill>
                  <a:schemeClr val="tx2"/>
                </a:solidFill>
              </a:rPr>
              <a:t>DOMBAYCI</a:t>
            </a:r>
            <a:r>
              <a:rPr lang="tr-TR" sz="2400" dirty="0">
                <a:solidFill>
                  <a:schemeClr val="tx2"/>
                </a:solidFill>
              </a:rPr>
              <a:t>; </a:t>
            </a:r>
            <a:r>
              <a:rPr lang="tr-TR" sz="2400" dirty="0" smtClean="0">
                <a:solidFill>
                  <a:schemeClr val="tx2"/>
                </a:solidFill>
                <a:hlinkClick r:id="rId4"/>
              </a:rPr>
              <a:t>malidombayci@gmail.com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Mehmet Ülger</a:t>
            </a:r>
          </a:p>
          <a:p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2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Sınıf Yönetimi Neden Önemlidir?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748328" y="1481471"/>
            <a:ext cx="784887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endParaRPr lang="tr-TR" sz="2000" dirty="0" smtClean="0">
              <a:solidFill>
                <a:schemeClr val="tx2"/>
              </a:solidFill>
            </a:endParaRPr>
          </a:p>
          <a:p>
            <a:r>
              <a:rPr lang="tr-TR" sz="2800" dirty="0" smtClean="0">
                <a:solidFill>
                  <a:schemeClr val="tx2"/>
                </a:solidFill>
              </a:rPr>
              <a:t>Yapılan işten (öğretmenlikten) memnuniyet duyma ve keyif alma öğrencilere işbirliği yaptırabilmeye bağlıdır</a:t>
            </a: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2"/>
                </a:solidFill>
              </a:rPr>
              <a:t>Sınıf yönetimi yeni ve az deneyimli öğretmenler için en üst düzeyde önemlidir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Başarılı Sınıf Yönetiminin İlkeleri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0" y="1772816"/>
            <a:ext cx="8892480" cy="1540768"/>
          </a:xfrm>
        </p:spPr>
        <p:txBody>
          <a:bodyPr/>
          <a:lstStyle/>
          <a:p>
            <a:r>
              <a:rPr lang="tr-TR" dirty="0" smtClean="0"/>
              <a:t>Dersin akışını bozucu davranışlarla mücadele edin, ama görev dışı davranışları ve akışı bozmayan davranışları minimize etmeye çalışın</a:t>
            </a:r>
          </a:p>
          <a:p>
            <a:r>
              <a:rPr lang="tr-TR" dirty="0" smtClean="0"/>
              <a:t>Öğrencilere kendi davranışını öğretmeye çalışın</a:t>
            </a:r>
          </a:p>
          <a:p>
            <a:r>
              <a:rPr lang="tr-TR" dirty="0" smtClean="0"/>
              <a:t>Öğrenciler göreve odaklanmayı öğrenirler ve onlar için planladığınız etkinliklere katılırlar</a:t>
            </a:r>
            <a:endParaRPr lang="en-US" dirty="0" smtClean="0"/>
          </a:p>
          <a:p>
            <a:r>
              <a:rPr lang="tr-TR" dirty="0" smtClean="0"/>
              <a:t>Daha doğal olan robot gibi çalışmaları ve istenenleri yapmaları değildir</a:t>
            </a:r>
            <a:endParaRPr lang="en-US" dirty="0" smtClean="0"/>
          </a:p>
          <a:p>
            <a:pPr>
              <a:buNone/>
            </a:pPr>
            <a:endParaRPr lang="tr-TR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Sınıfta Daha İyi Düzen Sağlama Teknikleri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755576" y="1772816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endParaRPr lang="tr-TR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tx2"/>
                </a:solidFill>
              </a:rPr>
              <a:t>Dikkati tüm sınıfa ver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tx2"/>
                </a:solidFill>
              </a:rPr>
              <a:t>Öğrencilerle sohbete dalma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tx2"/>
                </a:solidFill>
              </a:rPr>
              <a:t>Bazen sessizlik etkili olabilir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tx2"/>
                </a:solidFill>
              </a:rPr>
              <a:t>Öğrencilerin söylediklerini gerçekten dinlemek istiyorsan yumuşak bir biçimde konuş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tx2"/>
                </a:solidFill>
              </a:rPr>
              <a:t>Öğretimini yönlendir ve öğrenciler ne olacağını bilsinler</a:t>
            </a:r>
          </a:p>
        </p:txBody>
      </p:sp>
    </p:spTree>
    <p:extLst>
      <p:ext uri="{BB962C8B-B14F-4D97-AF65-F5344CB8AC3E}">
        <p14:creationId xmlns:p14="http://schemas.microsoft.com/office/powerpoint/2010/main" val="387319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Sınıfta Daha İyi Düzen Sağlama Teknikleri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endParaRPr lang="tr-TR" sz="20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Gruplar halinde öğrencilerin gelişimini izleyin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Öğrencilerin dikkati dağılmasın diye sınıfta dolaşarak anlatın</a:t>
            </a:r>
          </a:p>
          <a:p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Öğrencilere sözel olmayan ipuçları verin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Düzeni bozan davranışlara dikkat çekmeden müdahale edin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Sınıfın rahat ve güvenli olmasını sağlayın</a:t>
            </a:r>
            <a:endParaRPr lang="tr-TR" sz="24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Sınıfta Daha İyi Düzen Sağlama Teknikleri</a:t>
            </a:r>
            <a:endParaRPr lang="tr-TR" sz="3200" b="1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74295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800" dirty="0" smtClean="0">
                <a:solidFill>
                  <a:schemeClr val="tx2"/>
                </a:solidFill>
              </a:rPr>
              <a:t>Derslerinizi öğrenme etkinlikleriyle doldurmak için fazladan hazırlık yapın</a:t>
            </a:r>
          </a:p>
          <a:p>
            <a:pPr marL="74295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800" dirty="0" smtClean="0">
                <a:solidFill>
                  <a:schemeClr val="tx2"/>
                </a:solidFill>
              </a:rPr>
              <a:t>Sınıfa hazırlıklı gidin</a:t>
            </a:r>
          </a:p>
          <a:p>
            <a:pPr marL="74295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800" dirty="0" smtClean="0">
                <a:solidFill>
                  <a:schemeClr val="tx2"/>
                </a:solidFill>
              </a:rPr>
              <a:t>Öğretme becerinize güvenin</a:t>
            </a:r>
          </a:p>
          <a:p>
            <a:pPr marL="74295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800" dirty="0" smtClean="0">
                <a:solidFill>
                  <a:schemeClr val="tx2"/>
                </a:solidFill>
              </a:rPr>
              <a:t>Öğrencilerinin ismini mümkün olduğunca çabuk öğrenin</a:t>
            </a:r>
            <a:endParaRPr lang="tr-T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22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1643</Words>
  <Application>Microsoft Office PowerPoint</Application>
  <PresentationFormat>On-screen Show (4:3)</PresentationFormat>
  <Paragraphs>281</Paragraphs>
  <Slides>43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Ofis Teması</vt:lpstr>
      <vt:lpstr>PowerPoint Presentation</vt:lpstr>
      <vt:lpstr> SINIF YÖNETİMİ</vt:lpstr>
      <vt:lpstr>Sınıf Yönetimi Nedir?</vt:lpstr>
      <vt:lpstr>Herkes için farklıdır</vt:lpstr>
      <vt:lpstr>Sınıf Yönetimi Neden Önemlidir?</vt:lpstr>
      <vt:lpstr>Başarılı Sınıf Yönetiminin İlkeleri</vt:lpstr>
      <vt:lpstr>Sınıfta Daha İyi Düzen Sağlama Teknikleri</vt:lpstr>
      <vt:lpstr>Sınıfta Daha İyi Düzen Sağlama Teknikleri</vt:lpstr>
      <vt:lpstr>Sınıfta Daha İyi Düzen Sağlama Teknikleri</vt:lpstr>
      <vt:lpstr>Geçiş ve Ayrılan Süreleri</vt:lpstr>
      <vt:lpstr>Geçiş ve Ayrılan Süre</vt:lpstr>
      <vt:lpstr>Farkındalık: Öğretmenin sınıfta ne olup bittiğinin farkında olması </vt:lpstr>
      <vt:lpstr>Farkındalık devam…</vt:lpstr>
      <vt:lpstr> Dersle ilgili olmayan (Görev dışı) davranışlar</vt:lpstr>
      <vt:lpstr>Mesafe ve beden dilini ayarlamak</vt:lpstr>
      <vt:lpstr>İletişim yoluyla işbirliği sağlama</vt:lpstr>
      <vt:lpstr>Sınıfta nasıl davranılması gerektiğine dair kurallar</vt:lpstr>
      <vt:lpstr>Sınıfta gerekli davranış kuralları</vt:lpstr>
      <vt:lpstr>Olumlu bir sınıf atmosferi oluşturma (veya öğrencilere hiç gülümsememe!)</vt:lpstr>
      <vt:lpstr>Beş Adım</vt:lpstr>
      <vt:lpstr>Yeni Bir Yıla Başlamak</vt:lpstr>
      <vt:lpstr> Kuralları Açıklayan Metin</vt:lpstr>
      <vt:lpstr>Kuralları Açıklayan Metnin İçeriği</vt:lpstr>
      <vt:lpstr>Sınıfın Düzenlenmesi</vt:lpstr>
      <vt:lpstr>OLUMSUZ DAVRANIŞLARLA BAŞA ÇIKMA</vt:lpstr>
      <vt:lpstr>Davranışın İşlevleri</vt:lpstr>
      <vt:lpstr>Görev dışı davranışlarla başa çıkma</vt:lpstr>
      <vt:lpstr>Görev dışı davranışlarla başa çıkma</vt:lpstr>
      <vt:lpstr>Görev dışı davranış örüntülerini değiştirme: Şekillendirme</vt:lpstr>
      <vt:lpstr>Dikkat çekmeye çalışan davranış</vt:lpstr>
      <vt:lpstr>Güç arayan davranış </vt:lpstr>
      <vt:lpstr>Başıboş ve amaçsız konuşma/dolaşma. Zorlama ve uç örnekler kullanma</vt:lpstr>
      <vt:lpstr>Utangaçlık veya sessizlik – derse katılmama</vt:lpstr>
      <vt:lpstr>Gevezelik—herşeyi bilme, manipulasyon ve durmadan şikayet etme</vt:lpstr>
      <vt:lpstr>Öğretmeni zor duruma düşürmeye çalışma</vt:lpstr>
      <vt:lpstr>Sorularla sıkıştırma/tartışma; ne söylersen karşı çıkma; kişisel olarak saldırma</vt:lpstr>
      <vt:lpstr>Tribünlere oynamak—birinin gündemine veya diğer öğrencilerin öğrenmemesi pahasına mahkum olma</vt:lpstr>
      <vt:lpstr>Açık düşmanlık yapma/direnme—kızgın, kavgacı davranış</vt:lpstr>
      <vt:lpstr>Yakınma—meşru şikayetler olabilir</vt:lpstr>
      <vt:lpstr>İlgisiz konuşmalar—kişisel veya konuyla ilgili olabilir. Grubun ve sizin dikkatinizi dağıtır</vt:lpstr>
      <vt:lpstr>MEB politikaları: Problemden nasıl uzak durulur</vt:lpstr>
      <vt:lpstr>MEB politikaları: Problemden nasıl uzak durulur</vt:lpstr>
      <vt:lpstr>Teşekkürler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FSMazlum</dc:creator>
  <cp:lastModifiedBy>TUNER-DEDEOGLU Arzu-Burcu</cp:lastModifiedBy>
  <cp:revision>98</cp:revision>
  <dcterms:created xsi:type="dcterms:W3CDTF">2012-08-24T19:02:15Z</dcterms:created>
  <dcterms:modified xsi:type="dcterms:W3CDTF">2014-12-23T09:44:56Z</dcterms:modified>
</cp:coreProperties>
</file>