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3" r:id="rId3"/>
    <p:sldId id="282" r:id="rId4"/>
    <p:sldId id="302" r:id="rId5"/>
    <p:sldId id="301"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303" r:id="rId23"/>
    <p:sldId id="304" r:id="rId24"/>
    <p:sldId id="305" r:id="rId25"/>
    <p:sldId id="299" r:id="rId26"/>
    <p:sldId id="306" r:id="rId27"/>
    <p:sldId id="307" r:id="rId28"/>
    <p:sldId id="308" r:id="rId29"/>
    <p:sldId id="309" r:id="rId30"/>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62" d="100"/>
          <a:sy n="62" d="100"/>
        </p:scale>
        <p:origin x="-1512" y="-15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pPr>
              <a:defRPr/>
            </a:pPr>
            <a:fld id="{4E5D6024-2EFD-4F78-912D-95BC2C9692A1}" type="datetimeFigureOut">
              <a:rPr lang="tr-TR"/>
              <a:pPr>
                <a:defRPr/>
              </a:pPr>
              <a:t>27.10.2013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DEDA1BFD-A3F2-45AA-8881-A4840A3D8B77}"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47723FFC-A4CF-47FE-8F5D-6CA9CFD9E868}" type="datetimeFigureOut">
              <a:rPr lang="tr-TR"/>
              <a:pPr>
                <a:defRPr/>
              </a:pPr>
              <a:t>27.10.2013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69B3FEE7-BF95-4A96-8D2A-8E508D11EF5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FC59801B-9057-4EFC-A057-9D743BF8998E}" type="datetimeFigureOut">
              <a:rPr lang="tr-TR"/>
              <a:pPr>
                <a:defRPr/>
              </a:pPr>
              <a:t>27.10.2013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D1BF3AA1-52CD-4710-92B7-096A743CF0F4}"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pPr>
              <a:defRPr/>
            </a:pPr>
            <a:fld id="{5FCA7049-AF3F-4FF9-AC01-340196168195}" type="datetimeFigureOut">
              <a:rPr lang="tr-TR"/>
              <a:pPr>
                <a:defRPr/>
              </a:pPr>
              <a:t>27.10.2013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7125BF56-05B8-4D72-A767-CADD689DF1E3}"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pPr>
              <a:defRPr/>
            </a:pPr>
            <a:fld id="{14AC0C26-6817-42F5-961C-EFF33533F270}" type="datetimeFigureOut">
              <a:rPr lang="tr-TR"/>
              <a:pPr>
                <a:defRPr/>
              </a:pPr>
              <a:t>27.10.2013</a:t>
            </a:fld>
            <a:endParaRPr lang="tr-TR"/>
          </a:p>
        </p:txBody>
      </p:sp>
      <p:sp>
        <p:nvSpPr>
          <p:cNvPr id="5" name="Altbilgi Yer Tutucusu 4"/>
          <p:cNvSpPr>
            <a:spLocks noGrp="1"/>
          </p:cNvSpPr>
          <p:nvPr>
            <p:ph type="ftr" sz="quarter" idx="11"/>
          </p:nvPr>
        </p:nvSpPr>
        <p:spPr/>
        <p:txBody>
          <a:bodyPr/>
          <a:lstStyle>
            <a:lvl1pPr>
              <a:defRPr/>
            </a:lvl1pPr>
          </a:lstStyle>
          <a:p>
            <a:pPr>
              <a:defRPr/>
            </a:pPr>
            <a:endParaRPr lang="tr-TR"/>
          </a:p>
        </p:txBody>
      </p:sp>
      <p:sp>
        <p:nvSpPr>
          <p:cNvPr id="6" name="Slayt Numarası Yer Tutucusu 5"/>
          <p:cNvSpPr>
            <a:spLocks noGrp="1"/>
          </p:cNvSpPr>
          <p:nvPr>
            <p:ph type="sldNum" sz="quarter" idx="12"/>
          </p:nvPr>
        </p:nvSpPr>
        <p:spPr/>
        <p:txBody>
          <a:bodyPr/>
          <a:lstStyle>
            <a:lvl1pPr>
              <a:defRPr/>
            </a:lvl1pPr>
          </a:lstStyle>
          <a:p>
            <a:pPr>
              <a:defRPr/>
            </a:pPr>
            <a:fld id="{4927B42D-9B55-4D01-8087-CD9F200AF27E}"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3"/>
          <p:cNvSpPr>
            <a:spLocks noGrp="1"/>
          </p:cNvSpPr>
          <p:nvPr>
            <p:ph type="dt" sz="half" idx="10"/>
          </p:nvPr>
        </p:nvSpPr>
        <p:spPr/>
        <p:txBody>
          <a:bodyPr/>
          <a:lstStyle>
            <a:lvl1pPr>
              <a:defRPr/>
            </a:lvl1pPr>
          </a:lstStyle>
          <a:p>
            <a:pPr>
              <a:defRPr/>
            </a:pPr>
            <a:fld id="{518CA3F2-32F9-48C0-99F2-D838D3D63718}" type="datetimeFigureOut">
              <a:rPr lang="tr-TR"/>
              <a:pPr>
                <a:defRPr/>
              </a:pPr>
              <a:t>27.10.2013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247D8BED-BB43-4F59-B0F5-E10C475AEC5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3"/>
          <p:cNvSpPr>
            <a:spLocks noGrp="1"/>
          </p:cNvSpPr>
          <p:nvPr>
            <p:ph type="dt" sz="half" idx="10"/>
          </p:nvPr>
        </p:nvSpPr>
        <p:spPr/>
        <p:txBody>
          <a:bodyPr/>
          <a:lstStyle>
            <a:lvl1pPr>
              <a:defRPr/>
            </a:lvl1pPr>
          </a:lstStyle>
          <a:p>
            <a:pPr>
              <a:defRPr/>
            </a:pPr>
            <a:fld id="{36A72717-4386-4409-9026-D00F028FC832}" type="datetimeFigureOut">
              <a:rPr lang="tr-TR"/>
              <a:pPr>
                <a:defRPr/>
              </a:pPr>
              <a:t>27.10.2013</a:t>
            </a:fld>
            <a:endParaRPr lang="tr-TR"/>
          </a:p>
        </p:txBody>
      </p:sp>
      <p:sp>
        <p:nvSpPr>
          <p:cNvPr id="8" name="Altbilgi Yer Tutucusu 4"/>
          <p:cNvSpPr>
            <a:spLocks noGrp="1"/>
          </p:cNvSpPr>
          <p:nvPr>
            <p:ph type="ftr" sz="quarter" idx="11"/>
          </p:nvPr>
        </p:nvSpPr>
        <p:spPr/>
        <p:txBody>
          <a:bodyPr/>
          <a:lstStyle>
            <a:lvl1pPr>
              <a:defRPr/>
            </a:lvl1pPr>
          </a:lstStyle>
          <a:p>
            <a:pPr>
              <a:defRPr/>
            </a:pPr>
            <a:endParaRPr lang="tr-TR"/>
          </a:p>
        </p:txBody>
      </p:sp>
      <p:sp>
        <p:nvSpPr>
          <p:cNvPr id="9" name="Slayt Numarası Yer Tutucusu 5"/>
          <p:cNvSpPr>
            <a:spLocks noGrp="1"/>
          </p:cNvSpPr>
          <p:nvPr>
            <p:ph type="sldNum" sz="quarter" idx="12"/>
          </p:nvPr>
        </p:nvSpPr>
        <p:spPr/>
        <p:txBody>
          <a:bodyPr/>
          <a:lstStyle>
            <a:lvl1pPr>
              <a:defRPr/>
            </a:lvl1pPr>
          </a:lstStyle>
          <a:p>
            <a:pPr>
              <a:defRPr/>
            </a:pPr>
            <a:fld id="{A1AFFB74-17A9-4885-9B80-4F9E1CDF299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3"/>
          <p:cNvSpPr>
            <a:spLocks noGrp="1"/>
          </p:cNvSpPr>
          <p:nvPr>
            <p:ph type="dt" sz="half" idx="10"/>
          </p:nvPr>
        </p:nvSpPr>
        <p:spPr/>
        <p:txBody>
          <a:bodyPr/>
          <a:lstStyle>
            <a:lvl1pPr>
              <a:defRPr/>
            </a:lvl1pPr>
          </a:lstStyle>
          <a:p>
            <a:pPr>
              <a:defRPr/>
            </a:pPr>
            <a:fld id="{54BBB333-9D1B-41FB-BF92-147325ED2E90}" type="datetimeFigureOut">
              <a:rPr lang="tr-TR"/>
              <a:pPr>
                <a:defRPr/>
              </a:pPr>
              <a:t>27.10.2013</a:t>
            </a:fld>
            <a:endParaRPr lang="tr-TR"/>
          </a:p>
        </p:txBody>
      </p:sp>
      <p:sp>
        <p:nvSpPr>
          <p:cNvPr id="4" name="Altbilgi Yer Tutucusu 4"/>
          <p:cNvSpPr>
            <a:spLocks noGrp="1"/>
          </p:cNvSpPr>
          <p:nvPr>
            <p:ph type="ftr" sz="quarter" idx="11"/>
          </p:nvPr>
        </p:nvSpPr>
        <p:spPr/>
        <p:txBody>
          <a:bodyPr/>
          <a:lstStyle>
            <a:lvl1pPr>
              <a:defRPr/>
            </a:lvl1pPr>
          </a:lstStyle>
          <a:p>
            <a:pPr>
              <a:defRPr/>
            </a:pPr>
            <a:endParaRPr lang="tr-TR"/>
          </a:p>
        </p:txBody>
      </p:sp>
      <p:sp>
        <p:nvSpPr>
          <p:cNvPr id="5" name="Slayt Numarası Yer Tutucusu 5"/>
          <p:cNvSpPr>
            <a:spLocks noGrp="1"/>
          </p:cNvSpPr>
          <p:nvPr>
            <p:ph type="sldNum" sz="quarter" idx="12"/>
          </p:nvPr>
        </p:nvSpPr>
        <p:spPr/>
        <p:txBody>
          <a:bodyPr/>
          <a:lstStyle>
            <a:lvl1pPr>
              <a:defRPr/>
            </a:lvl1pPr>
          </a:lstStyle>
          <a:p>
            <a:pPr>
              <a:defRPr/>
            </a:pPr>
            <a:fld id="{24E3744C-E195-4E5D-9056-3A5715EE4039}"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3"/>
          <p:cNvSpPr>
            <a:spLocks noGrp="1"/>
          </p:cNvSpPr>
          <p:nvPr>
            <p:ph type="dt" sz="half" idx="10"/>
          </p:nvPr>
        </p:nvSpPr>
        <p:spPr/>
        <p:txBody>
          <a:bodyPr/>
          <a:lstStyle>
            <a:lvl1pPr>
              <a:defRPr/>
            </a:lvl1pPr>
          </a:lstStyle>
          <a:p>
            <a:pPr>
              <a:defRPr/>
            </a:pPr>
            <a:fld id="{05437F24-6D7B-4D25-BF0A-B4E67C37F09D}" type="datetimeFigureOut">
              <a:rPr lang="tr-TR"/>
              <a:pPr>
                <a:defRPr/>
              </a:pPr>
              <a:t>27.10.2013</a:t>
            </a:fld>
            <a:endParaRPr lang="tr-TR"/>
          </a:p>
        </p:txBody>
      </p:sp>
      <p:sp>
        <p:nvSpPr>
          <p:cNvPr id="3" name="Altbilgi Yer Tutucusu 4"/>
          <p:cNvSpPr>
            <a:spLocks noGrp="1"/>
          </p:cNvSpPr>
          <p:nvPr>
            <p:ph type="ftr" sz="quarter" idx="11"/>
          </p:nvPr>
        </p:nvSpPr>
        <p:spPr/>
        <p:txBody>
          <a:bodyPr/>
          <a:lstStyle>
            <a:lvl1pPr>
              <a:defRPr/>
            </a:lvl1pPr>
          </a:lstStyle>
          <a:p>
            <a:pPr>
              <a:defRPr/>
            </a:pPr>
            <a:endParaRPr lang="tr-TR"/>
          </a:p>
        </p:txBody>
      </p:sp>
      <p:sp>
        <p:nvSpPr>
          <p:cNvPr id="4" name="Slayt Numarası Yer Tutucusu 5"/>
          <p:cNvSpPr>
            <a:spLocks noGrp="1"/>
          </p:cNvSpPr>
          <p:nvPr>
            <p:ph type="sldNum" sz="quarter" idx="12"/>
          </p:nvPr>
        </p:nvSpPr>
        <p:spPr/>
        <p:txBody>
          <a:bodyPr/>
          <a:lstStyle>
            <a:lvl1pPr>
              <a:defRPr/>
            </a:lvl1pPr>
          </a:lstStyle>
          <a:p>
            <a:pPr>
              <a:defRPr/>
            </a:pPr>
            <a:fld id="{F6D16086-0DFA-42FC-992A-5DD83A4536B4}"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94377393-39D8-4D09-85A9-335EA3465A66}" type="datetimeFigureOut">
              <a:rPr lang="tr-TR"/>
              <a:pPr>
                <a:defRPr/>
              </a:pPr>
              <a:t>27.10.2013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1768B249-3E56-4756-A2D7-0C8929355AE4}"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3"/>
          <p:cNvSpPr>
            <a:spLocks noGrp="1"/>
          </p:cNvSpPr>
          <p:nvPr>
            <p:ph type="dt" sz="half" idx="10"/>
          </p:nvPr>
        </p:nvSpPr>
        <p:spPr/>
        <p:txBody>
          <a:bodyPr/>
          <a:lstStyle>
            <a:lvl1pPr>
              <a:defRPr/>
            </a:lvl1pPr>
          </a:lstStyle>
          <a:p>
            <a:pPr>
              <a:defRPr/>
            </a:pPr>
            <a:fld id="{F57922DF-543F-4F51-8297-AAE738805D25}" type="datetimeFigureOut">
              <a:rPr lang="tr-TR"/>
              <a:pPr>
                <a:defRPr/>
              </a:pPr>
              <a:t>27.10.2013</a:t>
            </a:fld>
            <a:endParaRPr lang="tr-TR"/>
          </a:p>
        </p:txBody>
      </p:sp>
      <p:sp>
        <p:nvSpPr>
          <p:cNvPr id="6" name="Altbilgi Yer Tutucusu 4"/>
          <p:cNvSpPr>
            <a:spLocks noGrp="1"/>
          </p:cNvSpPr>
          <p:nvPr>
            <p:ph type="ftr" sz="quarter" idx="11"/>
          </p:nvPr>
        </p:nvSpPr>
        <p:spPr/>
        <p:txBody>
          <a:bodyPr/>
          <a:lstStyle>
            <a:lvl1pPr>
              <a:defRPr/>
            </a:lvl1pPr>
          </a:lstStyle>
          <a:p>
            <a:pPr>
              <a:defRPr/>
            </a:pPr>
            <a:endParaRPr lang="tr-TR"/>
          </a:p>
        </p:txBody>
      </p:sp>
      <p:sp>
        <p:nvSpPr>
          <p:cNvPr id="7" name="Slayt Numarası Yer Tutucusu 5"/>
          <p:cNvSpPr>
            <a:spLocks noGrp="1"/>
          </p:cNvSpPr>
          <p:nvPr>
            <p:ph type="sldNum" sz="quarter" idx="12"/>
          </p:nvPr>
        </p:nvSpPr>
        <p:spPr/>
        <p:txBody>
          <a:bodyPr/>
          <a:lstStyle>
            <a:lvl1pPr>
              <a:defRPr/>
            </a:lvl1pPr>
          </a:lstStyle>
          <a:p>
            <a:pPr>
              <a:defRPr/>
            </a:pPr>
            <a:fld id="{1603079A-942F-47FD-BFFF-286059005428}"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Başlık Yer Tutucus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Metin Yer Tutucus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6146064-7A38-487F-9874-C15D40D8571E}" type="datetimeFigureOut">
              <a:rPr lang="tr-TR"/>
              <a:pPr>
                <a:defRPr/>
              </a:pPr>
              <a:t>27.10.2013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E3A01E3-3E96-486A-8573-1F279EE55402}"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Resim 2"/>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84784"/>
            <a:ext cx="8229600" cy="2808312"/>
          </a:xfrm>
        </p:spPr>
        <p:txBody>
          <a:bodyPr/>
          <a:lstStyle/>
          <a:p>
            <a:pPr>
              <a:buNone/>
            </a:pPr>
            <a:r>
              <a:rPr lang="tr-TR" sz="2800" i="1" u="sng" dirty="0" smtClean="0"/>
              <a:t>Her etkinlikte </a:t>
            </a:r>
            <a:r>
              <a:rPr lang="tr-TR" sz="2800" b="1" i="1" u="sng" dirty="0" smtClean="0"/>
              <a:t>ön bilgi</a:t>
            </a:r>
            <a:r>
              <a:rPr lang="tr-TR" sz="2800" i="1" u="sng" dirty="0" smtClean="0"/>
              <a:t> gereklidir</a:t>
            </a:r>
          </a:p>
          <a:p>
            <a:r>
              <a:rPr lang="tr-TR" sz="2800" dirty="0" smtClean="0"/>
              <a:t>Özellikle yapılandırmacı anlayışta yeni öğrenmeler ön bilgiler üzerine inşa edilmesi öngörülmektedir. </a:t>
            </a:r>
          </a:p>
          <a:p>
            <a:r>
              <a:rPr lang="tr-TR" sz="2800" dirty="0" smtClean="0"/>
              <a:t>Öğrenicinin ön bilgisi dikkate alınmaz ise yapılacak öğretimsel etkinlik ya başarısız olur yada hedeflenen amaca tam olarak ulaşmaz</a:t>
            </a: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84784"/>
            <a:ext cx="8229600" cy="2808312"/>
          </a:xfrm>
        </p:spPr>
        <p:txBody>
          <a:bodyPr/>
          <a:lstStyle/>
          <a:p>
            <a:pPr>
              <a:buNone/>
            </a:pPr>
            <a:r>
              <a:rPr lang="tr-TR" sz="2800" i="1" u="sng" dirty="0" smtClean="0"/>
              <a:t>Her etkinliğin bir </a:t>
            </a:r>
            <a:r>
              <a:rPr lang="tr-TR" sz="2800" b="1" i="1" u="sng" dirty="0" smtClean="0"/>
              <a:t>yöntemi</a:t>
            </a:r>
            <a:r>
              <a:rPr lang="tr-TR" sz="2800" i="1" u="sng" dirty="0" smtClean="0"/>
              <a:t> vardır</a:t>
            </a:r>
          </a:p>
          <a:p>
            <a:r>
              <a:rPr lang="tr-TR" sz="2800" dirty="0" smtClean="0"/>
              <a:t>Özellikle günümüzde yöntem bilgisi içerik bilgisi kadar önemli hale gelmiştir.</a:t>
            </a:r>
          </a:p>
          <a:p>
            <a:r>
              <a:rPr lang="tr-TR" sz="2800" dirty="0" smtClean="0"/>
              <a:t>Yöntem belirlenirken hedef kitle, içerik, öğrenme ortamı gibi hususların da dikkate alınması gerekir. </a:t>
            </a:r>
          </a:p>
          <a:p>
            <a:r>
              <a:rPr lang="tr-TR" sz="2800" dirty="0" smtClean="0"/>
              <a:t>Özellikle öğretmenlere yönelik yapılacak olan öğretimsel etkinliklerde yöntem bilgisi üzerine inşa edilmek durumundadır</a:t>
            </a:r>
            <a:r>
              <a:rPr lang="tr-TR" dirty="0" smtClean="0"/>
              <a:t>. </a:t>
            </a:r>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12776"/>
            <a:ext cx="8229600" cy="2880320"/>
          </a:xfrm>
        </p:spPr>
        <p:txBody>
          <a:bodyPr/>
          <a:lstStyle/>
          <a:p>
            <a:pPr>
              <a:buNone/>
            </a:pPr>
            <a:r>
              <a:rPr lang="tr-TR" sz="2800" i="1" u="sng" dirty="0" smtClean="0"/>
              <a:t>Her etkinlik bir </a:t>
            </a:r>
            <a:r>
              <a:rPr lang="tr-TR" sz="2800" b="1" i="1" u="sng" dirty="0" smtClean="0"/>
              <a:t>mekânda</a:t>
            </a:r>
            <a:r>
              <a:rPr lang="tr-TR" sz="2800" i="1" u="sng" dirty="0" smtClean="0"/>
              <a:t> gerçekleşir</a:t>
            </a:r>
            <a:r>
              <a:rPr lang="tr-TR" sz="2800" i="1" dirty="0" smtClean="0"/>
              <a:t>.</a:t>
            </a:r>
          </a:p>
          <a:p>
            <a:r>
              <a:rPr lang="tr-TR" sz="2800" dirty="0" smtClean="0"/>
              <a:t>Öğretimsel etkinliklerin amaçları, içeriği ve yöntemine bağlı olarak doğru mekanların seçilmesi yada var olan mekanların düzenlenmesi gerekir. </a:t>
            </a:r>
          </a:p>
          <a:p>
            <a:r>
              <a:rPr lang="tr-TR" sz="2800" dirty="0" smtClean="0"/>
              <a:t>Örneğin doğa ile ilgili bir etkinliğin mekanı ormanlar, kırlar olabilirken; tarih ile ilgili bir etkinliğin mekanı müzeler, arkeolojik kazılar olabilmektedir.</a:t>
            </a: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556792"/>
            <a:ext cx="8229600" cy="2736304"/>
          </a:xfrm>
        </p:spPr>
        <p:txBody>
          <a:bodyPr/>
          <a:lstStyle/>
          <a:p>
            <a:pPr>
              <a:buNone/>
            </a:pPr>
            <a:r>
              <a:rPr lang="tr-TR" sz="2800" i="1" u="sng" dirty="0" smtClean="0"/>
              <a:t>Her öğretimsel etkinlikte bir </a:t>
            </a:r>
            <a:r>
              <a:rPr lang="tr-TR" sz="2800" b="1" i="1" u="sng" dirty="0" smtClean="0"/>
              <a:t>araç (materyal)</a:t>
            </a:r>
            <a:r>
              <a:rPr lang="tr-TR" sz="2800" i="1" u="sng" dirty="0" smtClean="0"/>
              <a:t> vardır</a:t>
            </a:r>
            <a:r>
              <a:rPr lang="tr-TR" sz="2800" i="1" dirty="0" smtClean="0"/>
              <a:t>.</a:t>
            </a:r>
          </a:p>
          <a:p>
            <a:r>
              <a:rPr lang="tr-TR" sz="2800" dirty="0" smtClean="0"/>
              <a:t>Öğretimsel etkinliklerin amacına ulaşması seçilen araçla yakından ilgilidir. </a:t>
            </a:r>
          </a:p>
          <a:p>
            <a:r>
              <a:rPr lang="tr-TR" sz="2800" dirty="0" smtClean="0"/>
              <a:t>Öğretimsel etkinlikte metinler araç olarak kullanılabildiği gibi; makas, cetvel, bilgisayar da yine araç olarak kullanılabilir. </a:t>
            </a:r>
          </a:p>
          <a:p>
            <a:r>
              <a:rPr lang="tr-TR" sz="2800" dirty="0" smtClean="0"/>
              <a:t>Hangi aracın etkinlikte kullanılacağına genellikle yöntem şekil vermektedir</a:t>
            </a:r>
            <a:r>
              <a:rPr lang="tr-TR" dirty="0" smtClean="0"/>
              <a:t>.</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340768"/>
            <a:ext cx="8229600" cy="2952328"/>
          </a:xfrm>
        </p:spPr>
        <p:txBody>
          <a:bodyPr/>
          <a:lstStyle/>
          <a:p>
            <a:pPr>
              <a:buNone/>
            </a:pPr>
            <a:r>
              <a:rPr lang="tr-TR" sz="2800" i="1" u="sng" dirty="0" smtClean="0"/>
              <a:t>Her etkinlik iyi bir </a:t>
            </a:r>
            <a:r>
              <a:rPr lang="tr-TR" sz="2800" b="1" i="1" u="sng" dirty="0" smtClean="0"/>
              <a:t>hazırlık/planlama </a:t>
            </a:r>
            <a:r>
              <a:rPr lang="tr-TR" sz="2800" i="1" u="sng" dirty="0" smtClean="0"/>
              <a:t>gerektirir.</a:t>
            </a:r>
          </a:p>
          <a:p>
            <a:r>
              <a:rPr lang="tr-TR" sz="2800" dirty="0" smtClean="0"/>
              <a:t>Etkinlikler çok iyi bir hazırlık gerekir. </a:t>
            </a:r>
          </a:p>
          <a:p>
            <a:r>
              <a:rPr lang="tr-TR" sz="2800" dirty="0" smtClean="0"/>
              <a:t>Öyle ki bu hazırlık içerik, yöntem, araç – gereç, değerlendirme yanında hedef kitlenin özelliklerini tanıma ve tanımlamayı içermektedir. </a:t>
            </a:r>
          </a:p>
          <a:p>
            <a:r>
              <a:rPr lang="tr-TR" sz="2800" dirty="0" smtClean="0"/>
              <a:t>İyi hazırlanmış bir öğretimsel etkinlik yazıldığında yada anlatıldığında aynı nitelikteki diğer kişiler tarafından da uygulanabilir olmalıdır. </a:t>
            </a:r>
          </a:p>
          <a:p>
            <a:r>
              <a:rPr lang="tr-TR" sz="2800" dirty="0" smtClean="0"/>
              <a:t>Hazırlık ve planlama bir etkinliği rezil de eder, vezir de</a:t>
            </a:r>
            <a:r>
              <a:rPr lang="tr-TR" dirty="0" smtClean="0"/>
              <a:t>.</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12776"/>
            <a:ext cx="8229600" cy="2880320"/>
          </a:xfrm>
        </p:spPr>
        <p:txBody>
          <a:bodyPr/>
          <a:lstStyle/>
          <a:p>
            <a:pPr>
              <a:buNone/>
            </a:pPr>
            <a:r>
              <a:rPr lang="tr-TR" sz="2800" i="1" u="sng" dirty="0" smtClean="0"/>
              <a:t>Her etkinlik bir </a:t>
            </a:r>
            <a:r>
              <a:rPr lang="tr-TR" sz="2800" b="1" i="1" u="sng" dirty="0" smtClean="0"/>
              <a:t>süreç</a:t>
            </a:r>
            <a:r>
              <a:rPr lang="tr-TR" sz="2800" i="1" u="sng" dirty="0" smtClean="0"/>
              <a:t> içerir.</a:t>
            </a:r>
          </a:p>
          <a:p>
            <a:r>
              <a:rPr lang="tr-TR" sz="2800" dirty="0" smtClean="0"/>
              <a:t>Süreç yazımı planlamanın bir alt bileşenidir. </a:t>
            </a:r>
          </a:p>
          <a:p>
            <a:r>
              <a:rPr lang="tr-TR" sz="2800" dirty="0" smtClean="0"/>
              <a:t>Etkinlik süreci öğreticinin (eğitim görevlisinin) rahatlıkla anlayacağı bir dilde ve mantık hatasına yer vermeyen bir hiyerarşide yazılmış olmalıdır. </a:t>
            </a:r>
          </a:p>
          <a:p>
            <a:r>
              <a:rPr lang="tr-TR" sz="2800" dirty="0" smtClean="0"/>
              <a:t>Etkinliğe nasıl başlanacağı, hangi aracın nerede kullanılacağı, ortamın nasıl düzenleneceği, hangi içeriğin hangi sırada verileceği gibi hususlar süreçte anlaşılır bir formda verilir.</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12776"/>
            <a:ext cx="8229600" cy="2880320"/>
          </a:xfrm>
        </p:spPr>
        <p:txBody>
          <a:bodyPr/>
          <a:lstStyle/>
          <a:p>
            <a:pPr>
              <a:buNone/>
            </a:pPr>
            <a:r>
              <a:rPr lang="tr-TR" sz="2800" i="1" u="sng" dirty="0" smtClean="0"/>
              <a:t>Her etkinlik bir </a:t>
            </a:r>
            <a:r>
              <a:rPr lang="tr-TR" sz="2800" b="1" i="1" u="sng" dirty="0" smtClean="0"/>
              <a:t>değerlendirme</a:t>
            </a:r>
            <a:r>
              <a:rPr lang="tr-TR" sz="2800" i="1" u="sng" dirty="0" smtClean="0"/>
              <a:t> gerektirir.</a:t>
            </a:r>
          </a:p>
          <a:p>
            <a:r>
              <a:rPr lang="tr-TR" sz="2800" dirty="0" smtClean="0"/>
              <a:t>Öğretimsel etkinliklerde verilmesi gereken bilgi, beceri, değer, tutumun ne oranda verildiği ile ilgili olarak gerek öğreniciye gerekse eğiticiye dönüt verilmesi gerekir.</a:t>
            </a:r>
          </a:p>
          <a:p>
            <a:r>
              <a:rPr lang="tr-TR" sz="2800" dirty="0" smtClean="0"/>
              <a:t>Her ne kadar her şeyi ölçmek zorunlu olmasa da sonuçta ya da süreçte amaca uygun olarak bir değerlendirme yapmak gereklidir. Değerlendirme aynı zamanda eğiticiler için daha sonra yapacağı eğitimler için de bir düzeltme kılavuzu niteliğindedir.</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84784"/>
            <a:ext cx="8229600" cy="2808312"/>
          </a:xfrm>
        </p:spPr>
        <p:txBody>
          <a:bodyPr/>
          <a:lstStyle/>
          <a:p>
            <a:pPr>
              <a:buNone/>
            </a:pPr>
            <a:r>
              <a:rPr lang="tr-TR" sz="2800" i="1" u="sng" dirty="0" smtClean="0"/>
              <a:t>Her etkinlik bir </a:t>
            </a:r>
            <a:r>
              <a:rPr lang="tr-TR" sz="2800" b="1" i="1" u="sng" dirty="0" smtClean="0"/>
              <a:t>kazanım</a:t>
            </a:r>
            <a:r>
              <a:rPr lang="tr-TR" sz="2800" i="1" u="sng" dirty="0" smtClean="0"/>
              <a:t> </a:t>
            </a:r>
            <a:r>
              <a:rPr lang="tr-TR" sz="2800" b="1" i="1" u="sng" dirty="0" smtClean="0"/>
              <a:t>(ürün)</a:t>
            </a:r>
            <a:r>
              <a:rPr lang="tr-TR" sz="2800" i="1" u="sng" dirty="0" smtClean="0"/>
              <a:t> ile sonuçlanmalıdır.</a:t>
            </a:r>
          </a:p>
          <a:p>
            <a:r>
              <a:rPr lang="tr-TR" sz="2800" dirty="0" smtClean="0"/>
              <a:t>Öğretimsel etkinlikler sonunda eğitim öğretim alanların mutlaka bir kazanımlarının olması gerekmektedir. </a:t>
            </a:r>
          </a:p>
          <a:p>
            <a:r>
              <a:rPr lang="tr-TR" sz="2800" dirty="0" smtClean="0"/>
              <a:t>Bu kazanım bilgi yanında beceri, değer ya da tutum da olabilmektedir. </a:t>
            </a:r>
          </a:p>
          <a:p>
            <a:r>
              <a:rPr lang="tr-TR" sz="2800" dirty="0" smtClean="0"/>
              <a:t>Bilgiye oranla beceri, değer ve tutumların edinilmesi daha uzun süreçte gerçekleşir.</a:t>
            </a: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268760"/>
            <a:ext cx="8229600" cy="3024336"/>
          </a:xfrm>
        </p:spPr>
        <p:txBody>
          <a:bodyPr/>
          <a:lstStyle/>
          <a:p>
            <a:pPr>
              <a:buNone/>
            </a:pPr>
            <a:r>
              <a:rPr lang="tr-TR" sz="2800" i="1" u="sng" dirty="0" smtClean="0"/>
              <a:t>Her etkinliğin dayandığı bir </a:t>
            </a:r>
            <a:r>
              <a:rPr lang="tr-TR" sz="2800" b="1" i="1" u="sng" dirty="0" smtClean="0"/>
              <a:t>yaklaşım/ eğitim felsefesi</a:t>
            </a:r>
            <a:r>
              <a:rPr lang="tr-TR" sz="2800" i="1" u="sng" dirty="0" smtClean="0"/>
              <a:t> vardır</a:t>
            </a:r>
            <a:r>
              <a:rPr lang="tr-TR" sz="2800" dirty="0" smtClean="0"/>
              <a:t>.</a:t>
            </a:r>
          </a:p>
          <a:p>
            <a:r>
              <a:rPr lang="tr-TR" sz="2800" dirty="0" smtClean="0"/>
              <a:t>Öğretimsel etkinliklerin merkeze aldığı bir yaklaşım yada eğitim felsefesi vardır.</a:t>
            </a:r>
          </a:p>
          <a:p>
            <a:r>
              <a:rPr lang="tr-TR" sz="2800" dirty="0" smtClean="0"/>
              <a:t>Günümüz davranışçı öğretimsel etkinlikler yerine yapılandırmacı, öğrencilerin farklı zeka alanlarına hitap eden, öğrenci merkezli anlayış hâkimdir. </a:t>
            </a:r>
          </a:p>
          <a:p>
            <a:r>
              <a:rPr lang="tr-TR" sz="2800" dirty="0" smtClean="0"/>
              <a:t>Eğitim felsefesi nasıl bir insan yetiştirilmek istendiği sorusunun bir yanıtı  olup eğitsel etkinliklerin yaklaşımı için de belirleyici bir hareket noktasıdır.</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268760"/>
            <a:ext cx="8229600" cy="3024336"/>
          </a:xfrm>
        </p:spPr>
        <p:txBody>
          <a:bodyPr/>
          <a:lstStyle/>
          <a:p>
            <a:pPr>
              <a:buNone/>
            </a:pPr>
            <a:r>
              <a:rPr lang="tr-TR" sz="2800" u="sng" dirty="0" smtClean="0"/>
              <a:t>Her etkinliğin </a:t>
            </a:r>
            <a:r>
              <a:rPr lang="tr-TR" sz="2800" b="1" i="1" u="sng" dirty="0" smtClean="0"/>
              <a:t>anlaşılır bir dili</a:t>
            </a:r>
            <a:r>
              <a:rPr lang="tr-TR" sz="2800" u="sng" dirty="0" smtClean="0"/>
              <a:t> olmalıdır</a:t>
            </a:r>
            <a:r>
              <a:rPr lang="tr-TR" sz="2800" dirty="0" smtClean="0"/>
              <a:t>.</a:t>
            </a:r>
          </a:p>
          <a:p>
            <a:r>
              <a:rPr lang="tr-TR" sz="2800" dirty="0" smtClean="0"/>
              <a:t>Öğretimsel etkinlikler uygulanmadan önce genellikle yazılı olarak bir taslak hazırlanır.</a:t>
            </a:r>
          </a:p>
          <a:p>
            <a:r>
              <a:rPr lang="tr-TR" sz="2800" dirty="0" smtClean="0"/>
              <a:t>Kimi zaman anlatmak istenen ile anlatılan  farklı olabilmektedir.</a:t>
            </a:r>
          </a:p>
          <a:p>
            <a:r>
              <a:rPr lang="tr-TR" sz="2800" dirty="0" smtClean="0"/>
              <a:t>Bu bakımdan öğretimsel bir etkinlik taslak olarak yazıldıktan sonra birkaç kişiye (mümkünse etkinliğin yazıldığı alan dışından bir kişiye) okutmak ve ne anladıklarını sormak kullanılan dilin yeterliliği hakkında dönüt verecektir. </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Resim 3"/>
          <p:cNvPicPr>
            <a:picLocks noChangeAspect="1"/>
          </p:cNvPicPr>
          <p:nvPr/>
        </p:nvPicPr>
        <p:blipFill>
          <a:blip r:embed="rId2" cstate="print"/>
          <a:srcRect/>
          <a:stretch>
            <a:fillRect/>
          </a:stretch>
        </p:blipFill>
        <p:spPr bwMode="auto">
          <a:xfrm>
            <a:off x="0" y="27384"/>
            <a:ext cx="9144000" cy="6858000"/>
          </a:xfrm>
          <a:prstGeom prst="rect">
            <a:avLst/>
          </a:prstGeom>
          <a:noFill/>
          <a:ln w="9525">
            <a:noFill/>
            <a:miter lim="800000"/>
            <a:headEnd/>
            <a:tailEnd/>
          </a:ln>
        </p:spPr>
      </p:pic>
      <p:sp>
        <p:nvSpPr>
          <p:cNvPr id="2" name="Başlık 1"/>
          <p:cNvSpPr>
            <a:spLocks noGrp="1"/>
          </p:cNvSpPr>
          <p:nvPr>
            <p:ph type="ctrTitle"/>
          </p:nvPr>
        </p:nvSpPr>
        <p:spPr/>
        <p:txBody>
          <a:bodyPr/>
          <a:lstStyle/>
          <a:p>
            <a:r>
              <a:rPr lang="tr-TR" sz="3200" b="1" dirty="0" smtClean="0"/>
              <a:t>ETKİNLİK GELİŞTİRME</a:t>
            </a:r>
            <a:endParaRPr lang="tr-TR" sz="3200" dirty="0"/>
          </a:p>
        </p:txBody>
      </p:sp>
      <p:sp>
        <p:nvSpPr>
          <p:cNvPr id="3" name="Alt Başlık 2"/>
          <p:cNvSpPr>
            <a:spLocks noGrp="1"/>
          </p:cNvSpPr>
          <p:nvPr>
            <p:ph type="subTitle" idx="1"/>
          </p:nvPr>
        </p:nvSpPr>
        <p:spPr/>
        <p:txBody>
          <a:bodyPr/>
          <a:lstStyle/>
          <a:p>
            <a:r>
              <a:rPr lang="tr-TR" sz="2400" dirty="0" smtClean="0"/>
              <a:t>Ahmet AYPAY</a:t>
            </a:r>
          </a:p>
          <a:p>
            <a:r>
              <a:rPr lang="tr-TR" sz="2400" dirty="0" smtClean="0"/>
              <a:t>Engin KARADAĞ</a:t>
            </a:r>
          </a:p>
          <a:p>
            <a:r>
              <a:rPr lang="tr-TR" sz="2400" dirty="0" smtClean="0"/>
              <a:t>Mehmet Ali DOMBAYCI</a:t>
            </a:r>
          </a:p>
          <a:p>
            <a:r>
              <a:rPr lang="tr-TR" sz="2400" dirty="0" smtClean="0"/>
              <a:t>Mehmet ÜLGER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340768"/>
            <a:ext cx="8229600" cy="2952328"/>
          </a:xfrm>
        </p:spPr>
        <p:txBody>
          <a:bodyPr/>
          <a:lstStyle/>
          <a:p>
            <a:pPr>
              <a:buNone/>
            </a:pPr>
            <a:r>
              <a:rPr lang="tr-TR" sz="2800" u="sng" dirty="0" smtClean="0"/>
              <a:t>Her etkinliğin bir </a:t>
            </a:r>
            <a:r>
              <a:rPr lang="tr-TR" sz="2800" b="1" i="1" u="sng" dirty="0" smtClean="0"/>
              <a:t>uygulayıcısı</a:t>
            </a:r>
            <a:r>
              <a:rPr lang="tr-TR" sz="2800" u="sng" dirty="0" smtClean="0"/>
              <a:t> vardır.</a:t>
            </a:r>
          </a:p>
          <a:p>
            <a:r>
              <a:rPr lang="tr-TR" sz="2800" dirty="0" smtClean="0"/>
              <a:t>Hazırlanan bir öğretimsel etkinliğin mutlaka bir uygulayıcısı vardır.</a:t>
            </a:r>
          </a:p>
          <a:p>
            <a:r>
              <a:rPr lang="tr-TR" sz="2800" dirty="0" smtClean="0"/>
              <a:t>Özellikle etkinliği yazan ve uygulayanın farklı olması durumunda etkinlik yazarının etkinlik uygulayıcısının tüm koşullarını dikkate alması gerekir.</a:t>
            </a:r>
          </a:p>
          <a:p>
            <a:r>
              <a:rPr lang="tr-TR" sz="2800" dirty="0" smtClean="0"/>
              <a:t> Mümkün olduğunca etkinliklere kati şeyler yazmak yerine esnek ve alternatifler içeren şeyler yazmak uygulayıcıya kolaylık sağlayacaktır.</a:t>
            </a: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12776"/>
            <a:ext cx="8229600" cy="2880320"/>
          </a:xfrm>
        </p:spPr>
        <p:txBody>
          <a:bodyPr/>
          <a:lstStyle/>
          <a:p>
            <a:pPr>
              <a:buNone/>
            </a:pPr>
            <a:r>
              <a:rPr lang="tr-TR" sz="2800" u="sng" dirty="0" smtClean="0"/>
              <a:t>Her öğretimsel etkinlik </a:t>
            </a:r>
            <a:r>
              <a:rPr lang="tr-TR" sz="2800" b="1" i="1" u="sng" dirty="0" smtClean="0"/>
              <a:t>uygulanabilir/ gerçekleşebilir</a:t>
            </a:r>
            <a:r>
              <a:rPr lang="tr-TR" sz="2800" u="sng" dirty="0" smtClean="0"/>
              <a:t> olmalı</a:t>
            </a:r>
            <a:r>
              <a:rPr lang="tr-TR" sz="2800" dirty="0" smtClean="0"/>
              <a:t>.</a:t>
            </a:r>
          </a:p>
          <a:p>
            <a:r>
              <a:rPr lang="tr-TR" sz="2800" dirty="0" smtClean="0"/>
              <a:t>Öğrenicilere yönelik belirlenmiş amaçlar kapsamındaki öğretimsel etkinlikler planlanırken yada hazırlanırken öğrenici için ön görülen görevler ve çıktılar gerçekçi olmalıdır.</a:t>
            </a:r>
          </a:p>
          <a:p>
            <a:r>
              <a:rPr lang="tr-TR" sz="2800" dirty="0" smtClean="0"/>
              <a:t>Bir öğretimsel etkinliği yazan yada uygulayan kişi mutlaka çalışmayı gerçekleştireceği grup ile ilgili bilgi sahibi olması gerekir</a:t>
            </a:r>
            <a:r>
              <a:rPr lang="tr-TR" dirty="0" smtClean="0"/>
              <a:t>.</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12776"/>
            <a:ext cx="8229600" cy="2880320"/>
          </a:xfrm>
        </p:spPr>
        <p:txBody>
          <a:bodyPr/>
          <a:lstStyle/>
          <a:p>
            <a:pPr>
              <a:buNone/>
            </a:pPr>
            <a:r>
              <a:rPr lang="tr-TR" sz="2800" i="1" u="sng" dirty="0" smtClean="0"/>
              <a:t>Öğretimsel etkinlikler </a:t>
            </a:r>
            <a:r>
              <a:rPr lang="tr-TR" sz="2800" b="1" i="1" u="sng" dirty="0" smtClean="0"/>
              <a:t>ekonomik </a:t>
            </a:r>
            <a:r>
              <a:rPr lang="tr-TR" sz="2800" i="1" u="sng" dirty="0" smtClean="0"/>
              <a:t>olmalıdır. </a:t>
            </a:r>
          </a:p>
          <a:p>
            <a:r>
              <a:rPr lang="tr-TR" sz="2800" dirty="0" smtClean="0"/>
              <a:t>Öğretimsel bir etkinlik yapılırken yada öğrencilere hazırlatılırken velilere maddi bir külfet getirecekse ise bu makul olmalıdır. </a:t>
            </a:r>
          </a:p>
          <a:p>
            <a:r>
              <a:rPr lang="tr-TR" sz="2800" dirty="0" smtClean="0"/>
              <a:t>Türk eğitim sisteminde son dönem özellikle performans ve proje ödevi adı altında verilen kimi ders dışı etkinliklerin velilere ekonomik külfet getirmesi nedeniyle eleştirildiği görülmektedir. </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268760"/>
            <a:ext cx="8229600" cy="3024336"/>
          </a:xfrm>
        </p:spPr>
        <p:txBody>
          <a:bodyPr/>
          <a:lstStyle/>
          <a:p>
            <a:pPr>
              <a:buNone/>
            </a:pPr>
            <a:r>
              <a:rPr lang="tr-TR" sz="2800" i="1" u="sng" dirty="0" smtClean="0"/>
              <a:t>Etkinliğin </a:t>
            </a:r>
            <a:r>
              <a:rPr lang="tr-TR" sz="2800" b="1" i="1" u="sng" dirty="0" smtClean="0"/>
              <a:t>zamanı/sırası</a:t>
            </a:r>
            <a:r>
              <a:rPr lang="tr-TR" sz="2800" i="1" u="sng" dirty="0" smtClean="0"/>
              <a:t> uygun olmalıdır. </a:t>
            </a:r>
          </a:p>
          <a:p>
            <a:r>
              <a:rPr lang="tr-TR" sz="2800" dirty="0" smtClean="0"/>
              <a:t>Özellikle ders dışı etkinliklerde zaman önemlidir. Hava koşullarını, etkinliğin yapılacağı saat dilimini doğru belirlemek gerekir. </a:t>
            </a:r>
          </a:p>
          <a:p>
            <a:r>
              <a:rPr lang="tr-TR" sz="2800" dirty="0" smtClean="0"/>
              <a:t>Bir diğer önemli husus ise etkinliğin sırasıdır. Özellikle fiziksel güç gerektiren etkinlikler için son ders saatlerini tercih etmek daha mantıklı olabilir. </a:t>
            </a:r>
          </a:p>
          <a:p>
            <a:r>
              <a:rPr lang="tr-TR" sz="2800" dirty="0" smtClean="0"/>
              <a:t>Ayrıca gerek bir gün içerisinde gerek ise bir yıllık süreçte yapılan etkinlikler bir birinin tekrarı niteliğinde olmamalı. </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12776"/>
            <a:ext cx="8229600" cy="2880320"/>
          </a:xfrm>
        </p:spPr>
        <p:txBody>
          <a:bodyPr/>
          <a:lstStyle/>
          <a:p>
            <a:pPr>
              <a:buNone/>
            </a:pPr>
            <a:r>
              <a:rPr lang="tr-TR" sz="2800" i="1" u="sng" dirty="0" smtClean="0"/>
              <a:t>Etkinlikler </a:t>
            </a:r>
            <a:r>
              <a:rPr lang="tr-TR" sz="2800" b="1" i="1" u="sng" dirty="0" smtClean="0"/>
              <a:t>yeni fikirlerle beslenmiş/farklı</a:t>
            </a:r>
            <a:r>
              <a:rPr lang="tr-TR" sz="2800" i="1" u="sng" dirty="0" smtClean="0"/>
              <a:t> olmalıdır. </a:t>
            </a:r>
          </a:p>
          <a:p>
            <a:r>
              <a:rPr lang="tr-TR" sz="2800" dirty="0" smtClean="0"/>
              <a:t>Etkinlikler öğrencilerin ilgilerini harekete geçirici bir nitelikte olmalıdır. </a:t>
            </a:r>
          </a:p>
          <a:p>
            <a:r>
              <a:rPr lang="tr-TR" sz="2800" dirty="0" smtClean="0"/>
              <a:t>İlgi çekme öğrenme motivasyonu için önemlidir. Aslında öğrenmenin ana unsuru öğrenme isteğidir.</a:t>
            </a:r>
          </a:p>
          <a:p>
            <a:r>
              <a:rPr lang="tr-TR" sz="2800" dirty="0" smtClean="0"/>
              <a:t>Hangi yaşta olursa olsun öğreniciler yeni ve farklı fikirlere, kendilerini şaşırtan etkinliklere ilgi gösterirler ve bu etkinliklere istekli katılım sağlarlar.</a:t>
            </a:r>
          </a:p>
          <a:p>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2204864"/>
            <a:ext cx="8229600" cy="2952328"/>
          </a:xfrm>
        </p:spPr>
        <p:txBody>
          <a:bodyPr/>
          <a:lstStyle/>
          <a:p>
            <a:pPr algn="ctr"/>
            <a:r>
              <a:rPr lang="tr-TR" b="1" dirty="0" smtClean="0"/>
              <a:t>Etkinlik Geliştirme ve Uygulamada </a:t>
            </a:r>
          </a:p>
          <a:p>
            <a:pPr algn="ctr">
              <a:buNone/>
            </a:pPr>
            <a:r>
              <a:rPr lang="tr-TR" b="1" dirty="0" smtClean="0"/>
              <a:t>KİLİT NOKTA: </a:t>
            </a:r>
          </a:p>
          <a:p>
            <a:pPr algn="ctr">
              <a:buNone/>
            </a:pPr>
            <a:r>
              <a:rPr lang="tr-TR" b="1" u="sng" dirty="0" smtClean="0"/>
              <a:t>Program Okuryazarlığı</a:t>
            </a:r>
            <a:endParaRPr lang="tr-TR" b="1"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12776"/>
            <a:ext cx="8229600" cy="2880320"/>
          </a:xfrm>
        </p:spPr>
        <p:txBody>
          <a:bodyPr/>
          <a:lstStyle/>
          <a:p>
            <a:r>
              <a:rPr lang="tr-TR" sz="2800" dirty="0" smtClean="0"/>
              <a:t>Gerek</a:t>
            </a:r>
            <a:r>
              <a:rPr lang="tr-TR" sz="2800" b="1" dirty="0" smtClean="0"/>
              <a:t> </a:t>
            </a:r>
            <a:r>
              <a:rPr lang="tr-TR" sz="2800" b="1" i="1" dirty="0" smtClean="0"/>
              <a:t>Öğretim programını okuryazarlığı</a:t>
            </a:r>
            <a:r>
              <a:rPr lang="tr-TR" sz="2800" b="1" dirty="0" smtClean="0"/>
              <a:t> </a:t>
            </a:r>
            <a:r>
              <a:rPr lang="tr-TR" sz="2800" dirty="0" smtClean="0"/>
              <a:t>gerekse programın her zaman öğretmenin yanında olması yapılacak etkinliklerin amaca hizmet etmesinde belirleyici olacaktır. </a:t>
            </a:r>
          </a:p>
          <a:p>
            <a:r>
              <a:rPr lang="tr-TR" sz="2800" dirty="0" smtClean="0"/>
              <a:t>TED (Türk Eğitim Derneği) tarafından yapılan bir araştırma öğretmenlerin yaklaşık %70’inin öğretim programlarındaki değişiklikleri “öğretmen kılavuz kitapları yada ders </a:t>
            </a:r>
            <a:r>
              <a:rPr lang="tr-TR" sz="2800" dirty="0" err="1" smtClean="0"/>
              <a:t>kitapları”ndan</a:t>
            </a:r>
            <a:r>
              <a:rPr lang="tr-TR" sz="2800" dirty="0" smtClean="0"/>
              <a:t> izlediklerini ortaya koymaktadır. </a:t>
            </a: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340768"/>
            <a:ext cx="8229600" cy="2952328"/>
          </a:xfrm>
        </p:spPr>
        <p:txBody>
          <a:bodyPr/>
          <a:lstStyle/>
          <a:p>
            <a:r>
              <a:rPr lang="tr-TR" sz="2800" dirty="0" smtClean="0"/>
              <a:t>Oysa öğretim programı öğretmen için yazılır. Öğretim programında ilgili dersin genel yaklaşımı, genel amaçları, özel amaçları (kazanımlar), özel amaçların ilişkilendirildiği beceri ve değerler, öğretim yöntemi, ölçme değerlendirme anlayışı ile öğretmenden beklenen rol gibi unsurlara yer verir. </a:t>
            </a:r>
          </a:p>
          <a:p>
            <a:r>
              <a:rPr lang="tr-TR" sz="2800" dirty="0" smtClean="0"/>
              <a:t>Her ne kadar ders kitapları öğretim programına uygun yazılmış olsa bile öğretim programını birebir yansıtması gibi bir durum söz konusu değildir. </a:t>
            </a:r>
          </a:p>
          <a:p>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628800"/>
            <a:ext cx="8229600" cy="2664296"/>
          </a:xfrm>
        </p:spPr>
        <p:txBody>
          <a:bodyPr/>
          <a:lstStyle/>
          <a:p>
            <a:r>
              <a:rPr lang="tr-TR" sz="2800" dirty="0" smtClean="0"/>
              <a:t>Bu durumda öğretmenlerimizden beklenen derslerde etkinlik geliştirirken öğretim programını merkeze almaları ve </a:t>
            </a:r>
            <a:r>
              <a:rPr lang="tr-TR" sz="2800" b="1" dirty="0" smtClean="0"/>
              <a:t>öğretim programı okuryazarlığı </a:t>
            </a:r>
            <a:r>
              <a:rPr lang="tr-TR" sz="2800" dirty="0" smtClean="0"/>
              <a:t>ile ilgili bilgi ve becerilerini geliştirmeye çalışmalarıdır. </a:t>
            </a:r>
          </a:p>
          <a:p>
            <a:pPr>
              <a:buNone/>
            </a:pP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2420888"/>
            <a:ext cx="8229600" cy="1872208"/>
          </a:xfrm>
        </p:spPr>
        <p:txBody>
          <a:bodyPr/>
          <a:lstStyle/>
          <a:p>
            <a:pPr algn="ctr">
              <a:buNone/>
            </a:pPr>
            <a:endParaRPr lang="tr-TR" sz="4000" b="1" dirty="0" smtClean="0"/>
          </a:p>
          <a:p>
            <a:pPr algn="ctr">
              <a:buNone/>
            </a:pPr>
            <a:r>
              <a:rPr lang="tr-TR" sz="4000" b="1" dirty="0" smtClean="0"/>
              <a:t>TEŞEKKÜRLER</a:t>
            </a:r>
            <a:r>
              <a:rPr lang="tr-TR" sz="4000" b="1" dirty="0" smtClean="0"/>
              <a:t>…</a:t>
            </a:r>
            <a:endParaRPr lang="tr-TR" sz="4000" b="1"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1143000"/>
          </a:xfrm>
        </p:spPr>
        <p:txBody>
          <a:bodyPr/>
          <a:lstStyle/>
          <a:p>
            <a:r>
              <a:rPr lang="tr-TR" sz="3600" b="1" dirty="0" smtClean="0"/>
              <a:t>Etkinlik Nedir? </a:t>
            </a:r>
            <a:endParaRPr lang="tr-TR" sz="3600" b="1" dirty="0"/>
          </a:p>
        </p:txBody>
      </p:sp>
      <p:sp>
        <p:nvSpPr>
          <p:cNvPr id="8" name="İçerik Yer Tutucusu 7"/>
          <p:cNvSpPr>
            <a:spLocks noGrp="1"/>
          </p:cNvSpPr>
          <p:nvPr>
            <p:ph idx="1"/>
          </p:nvPr>
        </p:nvSpPr>
        <p:spPr>
          <a:xfrm>
            <a:off x="457200" y="2636913"/>
            <a:ext cx="8229600" cy="3096344"/>
          </a:xfrm>
        </p:spPr>
        <p:txBody>
          <a:bodyPr/>
          <a:lstStyle/>
          <a:p>
            <a:r>
              <a:rPr lang="tr-TR" sz="2800" b="1" i="1" dirty="0" smtClean="0"/>
              <a:t>Etkinlik</a:t>
            </a:r>
            <a:r>
              <a:rPr lang="tr-TR" sz="2800" dirty="0" smtClean="0"/>
              <a:t>, eğitimsel –öğretimsel amaçlara yönelik oluşturulmuş planlı aktiviteler yada performanslardır.</a:t>
            </a:r>
          </a:p>
          <a:p>
            <a:endParaRPr lang="tr-TR" sz="1200" dirty="0" smtClean="0"/>
          </a:p>
          <a:p>
            <a:r>
              <a:rPr lang="tr-TR" sz="2800" dirty="0" smtClean="0"/>
              <a:t>Etkinlik süreci temelde 3 aşamaya ayrılır. Bunlar “planlama- uygulama- değerlendirme” aşamalarıdır.</a:t>
            </a:r>
          </a:p>
          <a:p>
            <a:pPr>
              <a:buNone/>
            </a:pPr>
            <a:endParaRPr lang="tr-TR" sz="2800" dirty="0" smtClean="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1143000"/>
          </a:xfrm>
        </p:spPr>
        <p:txBody>
          <a:bodyPr/>
          <a:lstStyle/>
          <a:p>
            <a:r>
              <a:rPr lang="tr-TR" sz="3600" b="1" dirty="0" smtClean="0"/>
              <a:t>Etkinlik ve Ders Planı İlişkisi </a:t>
            </a:r>
            <a:endParaRPr lang="tr-TR" sz="3600" b="1" dirty="0"/>
          </a:p>
        </p:txBody>
      </p:sp>
      <p:sp>
        <p:nvSpPr>
          <p:cNvPr id="8" name="İçerik Yer Tutucusu 7"/>
          <p:cNvSpPr>
            <a:spLocks noGrp="1"/>
          </p:cNvSpPr>
          <p:nvPr>
            <p:ph idx="1"/>
          </p:nvPr>
        </p:nvSpPr>
        <p:spPr>
          <a:xfrm>
            <a:off x="457200" y="2204864"/>
            <a:ext cx="8229600" cy="3672408"/>
          </a:xfrm>
        </p:spPr>
        <p:txBody>
          <a:bodyPr/>
          <a:lstStyle/>
          <a:p>
            <a:r>
              <a:rPr lang="tr-TR" sz="2600" dirty="0" smtClean="0"/>
              <a:t>Kimi zaman etkinlik planı ile ders planı bir birleri yerine kullanılmaktadır. </a:t>
            </a:r>
          </a:p>
          <a:p>
            <a:r>
              <a:rPr lang="tr-TR" sz="2600" dirty="0" smtClean="0"/>
              <a:t>Ders planı belli bir ders için bir ya da birden çok ders saatinde işlenecek konuların plânlamasıdır. Etkinlik ise belirlenen bu saatte öğrenicilerle yapılacak aktivitenin planlanmasıdır. </a:t>
            </a:r>
          </a:p>
          <a:p>
            <a:r>
              <a:rPr lang="tr-TR" sz="2600" dirty="0" smtClean="0"/>
              <a:t>Her zaman olmamakla beraber genellikle etkinlikler ders planının içerisinde bir bölümdür. Bir ders planında birden çok etkinliğe yer verilebilir. </a:t>
            </a:r>
          </a:p>
          <a:p>
            <a:endParaRPr lang="tr-TR" sz="2800" dirty="0" smtClean="0"/>
          </a:p>
          <a:p>
            <a:pPr>
              <a:buNone/>
            </a:pPr>
            <a:endParaRPr lang="tr-TR" sz="2800" dirty="0" smtClean="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 name="Başlık 6"/>
          <p:cNvSpPr>
            <a:spLocks noGrp="1"/>
          </p:cNvSpPr>
          <p:nvPr>
            <p:ph type="title"/>
          </p:nvPr>
        </p:nvSpPr>
        <p:spPr>
          <a:xfrm>
            <a:off x="457200" y="1421904"/>
            <a:ext cx="8229600" cy="1143000"/>
          </a:xfrm>
        </p:spPr>
        <p:txBody>
          <a:bodyPr/>
          <a:lstStyle/>
          <a:p>
            <a:r>
              <a:rPr lang="tr-TR" sz="3600" b="1" dirty="0" smtClean="0"/>
              <a:t>Etkinlik ve Ders Planı İlişkisi </a:t>
            </a:r>
            <a:endParaRPr lang="tr-TR" sz="3600" b="1" dirty="0"/>
          </a:p>
        </p:txBody>
      </p:sp>
      <p:sp>
        <p:nvSpPr>
          <p:cNvPr id="8" name="İçerik Yer Tutucusu 7"/>
          <p:cNvSpPr>
            <a:spLocks noGrp="1"/>
          </p:cNvSpPr>
          <p:nvPr>
            <p:ph idx="1"/>
          </p:nvPr>
        </p:nvSpPr>
        <p:spPr>
          <a:xfrm>
            <a:off x="457200" y="2276872"/>
            <a:ext cx="8229600" cy="3456385"/>
          </a:xfrm>
        </p:spPr>
        <p:txBody>
          <a:bodyPr/>
          <a:lstStyle/>
          <a:p>
            <a:r>
              <a:rPr lang="tr-TR" sz="2800" dirty="0" smtClean="0"/>
              <a:t>Ders planının etkinliği kapsadığı söylenebilir. Ancak haftalık ve yıllık yapılan etkinlikler de mevcuttur. Bu etkinlikler ise yıllık planın bir parçasıdır. </a:t>
            </a:r>
          </a:p>
          <a:p>
            <a:r>
              <a:rPr lang="tr-TR" sz="2800" dirty="0" smtClean="0"/>
              <a:t>Kısaca etkinliğin amacı öğrenciyi harekete geçirmek ve öğrenci ile birlikte aktivite yapmakla ilgilidir. Her ne kadar ders planı öğretimsel etkinliği kapsıyor olsa kimi ders planları sadece etkinlik üzerinden planlanabilir.</a:t>
            </a:r>
          </a:p>
          <a:p>
            <a:pPr>
              <a:buNone/>
            </a:pPr>
            <a:endParaRPr lang="tr-TR" sz="2800" dirty="0" smtClean="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340768"/>
            <a:ext cx="8229600" cy="3888432"/>
          </a:xfrm>
        </p:spPr>
        <p:txBody>
          <a:bodyPr/>
          <a:lstStyle/>
          <a:p>
            <a:pPr>
              <a:buNone/>
            </a:pPr>
            <a:r>
              <a:rPr lang="tr-TR" sz="2800" i="1" u="sng" dirty="0" smtClean="0"/>
              <a:t>Her etkinliğin bir </a:t>
            </a:r>
            <a:r>
              <a:rPr lang="tr-TR" sz="2800" b="1" i="1" u="sng" dirty="0" smtClean="0"/>
              <a:t>amacı</a:t>
            </a:r>
            <a:r>
              <a:rPr lang="tr-TR" sz="2800" i="1" u="sng" dirty="0" smtClean="0"/>
              <a:t> vardır</a:t>
            </a:r>
            <a:r>
              <a:rPr lang="tr-TR" sz="2800" i="1" dirty="0" smtClean="0"/>
              <a:t>.</a:t>
            </a:r>
          </a:p>
          <a:p>
            <a:r>
              <a:rPr lang="tr-TR" sz="2800" dirty="0" smtClean="0"/>
              <a:t> Etkinlik amaca mutlaka ulaşmalıdır. </a:t>
            </a:r>
          </a:p>
          <a:p>
            <a:r>
              <a:rPr lang="tr-TR" sz="2800" dirty="0" smtClean="0"/>
              <a:t>Drama, rol oynama gibi yöntemlerin çoğu zaman oyun olarak algılanması öğretimsel amacın kaybolmasına neden olmalıdır. </a:t>
            </a:r>
          </a:p>
          <a:p>
            <a:r>
              <a:rPr lang="tr-TR" sz="2800" dirty="0" smtClean="0"/>
              <a:t>Yetişkin eğitimindeki etkinlikler genellikle yöntem bilgisi ve </a:t>
            </a:r>
            <a:r>
              <a:rPr lang="tr-TR" sz="2800" dirty="0" err="1" smtClean="0"/>
              <a:t>farkındalık</a:t>
            </a:r>
            <a:r>
              <a:rPr lang="tr-TR" sz="2800" dirty="0" smtClean="0"/>
              <a:t> oluşturma amacına yöneliktir.</a:t>
            </a:r>
          </a:p>
          <a:p>
            <a:r>
              <a:rPr lang="tr-TR" sz="2800" dirty="0" smtClean="0"/>
              <a:t> Okullarda yapılan etkinliklerde genellikle amaçlar daha önceden öğretim programı aracılığı ile belirlenmiştir.</a:t>
            </a: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556792"/>
            <a:ext cx="8229600" cy="3600400"/>
          </a:xfrm>
        </p:spPr>
        <p:txBody>
          <a:bodyPr/>
          <a:lstStyle/>
          <a:p>
            <a:pPr>
              <a:buNone/>
            </a:pPr>
            <a:r>
              <a:rPr lang="tr-TR" sz="2800" i="1" u="sng" dirty="0" smtClean="0"/>
              <a:t>Her etkinliğin bir </a:t>
            </a:r>
            <a:r>
              <a:rPr lang="tr-TR" sz="2800" b="1" i="1" u="sng" dirty="0" smtClean="0"/>
              <a:t>hedef kitlesi</a:t>
            </a:r>
            <a:r>
              <a:rPr lang="tr-TR" sz="2800" i="1" u="sng" dirty="0" smtClean="0"/>
              <a:t> vardır</a:t>
            </a:r>
            <a:r>
              <a:rPr lang="tr-TR" sz="2800" dirty="0" smtClean="0"/>
              <a:t>.</a:t>
            </a:r>
          </a:p>
          <a:p>
            <a:r>
              <a:rPr lang="tr-TR" sz="2800" dirty="0" smtClean="0"/>
              <a:t>Öğretimsel etkinlikler hedef kitlenin ilgi, ihtiyaç ve beklentileri dikkate alınarak yapılır. Özellikle yaş öğretimsel etkinliklerin planlanmasında dikkat edilmesi gereken bir konudur. </a:t>
            </a:r>
          </a:p>
          <a:p>
            <a:r>
              <a:rPr lang="tr-TR" sz="2800" dirty="0" smtClean="0"/>
              <a:t>Günümüzde eğitimde “öğrenme stilleri ve çoklu zeka” kavramlarının ön plana çıktığı görülmektedir. Bu iki kavram bireyi (öğrenen-öğrenci) merkeze almaktadır. </a:t>
            </a: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556792"/>
            <a:ext cx="8229600" cy="2952328"/>
          </a:xfrm>
        </p:spPr>
        <p:txBody>
          <a:bodyPr/>
          <a:lstStyle/>
          <a:p>
            <a:pPr>
              <a:buNone/>
            </a:pPr>
            <a:r>
              <a:rPr lang="tr-TR" sz="2800" i="1" u="sng" dirty="0" smtClean="0"/>
              <a:t>Her etkinliğin bir </a:t>
            </a:r>
            <a:r>
              <a:rPr lang="tr-TR" sz="2800" b="1" i="1" u="sng" dirty="0" smtClean="0"/>
              <a:t>süresi</a:t>
            </a:r>
            <a:r>
              <a:rPr lang="tr-TR" sz="2800" i="1" u="sng" dirty="0" smtClean="0"/>
              <a:t> vardır</a:t>
            </a:r>
            <a:r>
              <a:rPr lang="tr-TR" sz="2800" i="1" dirty="0" smtClean="0"/>
              <a:t>.</a:t>
            </a:r>
            <a:r>
              <a:rPr lang="tr-TR" sz="2800" dirty="0" smtClean="0"/>
              <a:t> </a:t>
            </a:r>
          </a:p>
          <a:p>
            <a:r>
              <a:rPr lang="tr-TR" sz="2800" dirty="0" smtClean="0"/>
              <a:t>Öğretimsel bir etkinliğin ne kadar zamanda gerçekleşeceği belirlenmelidir. </a:t>
            </a:r>
          </a:p>
          <a:p>
            <a:r>
              <a:rPr lang="tr-TR" sz="2800" dirty="0" smtClean="0"/>
              <a:t>Etkinlik için gerçekçi sürelerin belirlenmesi gerekir. </a:t>
            </a:r>
          </a:p>
          <a:p>
            <a:r>
              <a:rPr lang="tr-TR" sz="2800" dirty="0" smtClean="0"/>
              <a:t>Sürenin doğru belirlenmesi hedef kitleyi iyi tanıma ve etkinlik tecrübesi ile yakından ilgilidir. </a:t>
            </a:r>
          </a:p>
          <a:p>
            <a:pPr>
              <a:buNone/>
            </a:pPr>
            <a:endParaRPr lang="tr-TR"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Resim 3"/>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8" name="İçerik Yer Tutucusu 7"/>
          <p:cNvSpPr>
            <a:spLocks noGrp="1"/>
          </p:cNvSpPr>
          <p:nvPr>
            <p:ph idx="1"/>
          </p:nvPr>
        </p:nvSpPr>
        <p:spPr>
          <a:xfrm>
            <a:off x="539552" y="1412776"/>
            <a:ext cx="8229600" cy="2880320"/>
          </a:xfrm>
        </p:spPr>
        <p:txBody>
          <a:bodyPr/>
          <a:lstStyle/>
          <a:p>
            <a:pPr>
              <a:buNone/>
            </a:pPr>
            <a:r>
              <a:rPr lang="tr-TR" sz="2800" i="1" u="sng" dirty="0" smtClean="0"/>
              <a:t>Her etkinlik bir </a:t>
            </a:r>
            <a:r>
              <a:rPr lang="tr-TR" sz="2800" b="1" i="1" u="sng" dirty="0" smtClean="0"/>
              <a:t>kavramsal çerçeveye</a:t>
            </a:r>
            <a:r>
              <a:rPr lang="tr-TR" sz="2800" i="1" u="sng" dirty="0" smtClean="0"/>
              <a:t> sahiptir</a:t>
            </a:r>
          </a:p>
          <a:p>
            <a:r>
              <a:rPr lang="tr-TR" sz="2800" dirty="0" smtClean="0"/>
              <a:t>Öğretimsel etkinliklerdeki bilgi, beceri, tutum ve değerlerin etkili biçimde verilebilmesi için belirli bir literatür bilgisi gerekmektedir. </a:t>
            </a:r>
          </a:p>
          <a:p>
            <a:r>
              <a:rPr lang="tr-TR" sz="2800" dirty="0" smtClean="0"/>
              <a:t>Yani içerik bilgisi olmaksızın yöntem bilgisi ile öğretimsel etkinlik planlanamaz. </a:t>
            </a:r>
            <a:endParaRPr lang="tr-TR" sz="2800" dirty="0"/>
          </a:p>
        </p:txBody>
      </p:sp>
    </p:spTree>
    <p:extLst>
      <p:ext uri="{BB962C8B-B14F-4D97-AF65-F5344CB8AC3E}">
        <p14:creationId xmlns:p14="http://schemas.microsoft.com/office/powerpoint/2010/main" xmlns="" val="1047868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1413</TotalTime>
  <Words>1293</Words>
  <Application>Microsoft Office PowerPoint</Application>
  <PresentationFormat>Ekran Gösterisi (4:3)</PresentationFormat>
  <Paragraphs>97</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Ofis Teması</vt:lpstr>
      <vt:lpstr>Slayt 1</vt:lpstr>
      <vt:lpstr>ETKİNLİK GELİŞTİRME</vt:lpstr>
      <vt:lpstr>Etkinlik Nedir? </vt:lpstr>
      <vt:lpstr>Etkinlik ve Ders Planı İlişkisi </vt:lpstr>
      <vt:lpstr>Etkinlik ve Ders Planı İlişkisi </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vector>
  </TitlesOfParts>
  <Company>Katilimsiz.Com @ necooy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FSMazlum</dc:creator>
  <cp:lastModifiedBy>toshiba</cp:lastModifiedBy>
  <cp:revision>61</cp:revision>
  <dcterms:created xsi:type="dcterms:W3CDTF">2012-08-24T19:02:15Z</dcterms:created>
  <dcterms:modified xsi:type="dcterms:W3CDTF">2013-10-27T13:29:49Z</dcterms:modified>
</cp:coreProperties>
</file>