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82" r:id="rId2"/>
    <p:sldId id="311" r:id="rId3"/>
    <p:sldId id="313" r:id="rId4"/>
    <p:sldId id="314" r:id="rId5"/>
    <p:sldId id="315" r:id="rId6"/>
    <p:sldId id="316" r:id="rId7"/>
    <p:sldId id="317" r:id="rId8"/>
    <p:sldId id="318" r:id="rId9"/>
    <p:sldId id="346" r:id="rId10"/>
    <p:sldId id="339" r:id="rId11"/>
    <p:sldId id="341" r:id="rId12"/>
    <p:sldId id="344" r:id="rId13"/>
    <p:sldId id="347" r:id="rId14"/>
    <p:sldId id="345" r:id="rId15"/>
    <p:sldId id="322" r:id="rId16"/>
    <p:sldId id="348" r:id="rId17"/>
    <p:sldId id="349" r:id="rId18"/>
    <p:sldId id="350" r:id="rId19"/>
    <p:sldId id="351" r:id="rId20"/>
    <p:sldId id="353" r:id="rId21"/>
    <p:sldId id="352" r:id="rId22"/>
    <p:sldId id="367" r:id="rId23"/>
    <p:sldId id="355" r:id="rId24"/>
    <p:sldId id="356" r:id="rId25"/>
    <p:sldId id="357" r:id="rId26"/>
    <p:sldId id="358" r:id="rId27"/>
    <p:sldId id="359" r:id="rId28"/>
    <p:sldId id="361" r:id="rId29"/>
    <p:sldId id="362" r:id="rId30"/>
    <p:sldId id="363" r:id="rId31"/>
    <p:sldId id="364" r:id="rId32"/>
    <p:sldId id="366" r:id="rId33"/>
    <p:sldId id="365" r:id="rId34"/>
    <p:sldId id="303" r:id="rId35"/>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2860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9" d="100"/>
          <a:sy n="39" d="100"/>
        </p:scale>
        <p:origin x="-72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tr-TR"/>
          </a:p>
        </p:txBody>
      </p:sp>
      <p:sp>
        <p:nvSpPr>
          <p:cNvPr id="368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2AB36D54-D4CE-48B9-B952-A25F4AE02C0D}" type="datetimeFigureOut">
              <a:rPr lang="tr-TR"/>
              <a:pPr/>
              <a:t>23.12.2014</a:t>
            </a:fld>
            <a:endParaRPr lang="tr-TR"/>
          </a:p>
        </p:txBody>
      </p:sp>
      <p:sp>
        <p:nvSpPr>
          <p:cNvPr id="368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68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p>
        </p:txBody>
      </p:sp>
      <p:sp>
        <p:nvSpPr>
          <p:cNvPr id="368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tr-TR"/>
          </a:p>
        </p:txBody>
      </p:sp>
      <p:sp>
        <p:nvSpPr>
          <p:cNvPr id="368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30FE77C-941D-4CF4-BD81-321E5C4C6F77}" type="slidenum">
              <a:rPr lang="tr-TR"/>
              <a:pPr/>
              <a:t>‹#›</a:t>
            </a:fld>
            <a:endParaRPr lang="tr-TR"/>
          </a:p>
        </p:txBody>
      </p:sp>
    </p:spTree>
    <p:extLst>
      <p:ext uri="{BB962C8B-B14F-4D97-AF65-F5344CB8AC3E}">
        <p14:creationId xmlns:p14="http://schemas.microsoft.com/office/powerpoint/2010/main" val="253007232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pPr>
              <a:defRPr/>
            </a:pPr>
            <a:fld id="{B64AA7BB-75D9-45AE-8F8C-1583B424E541}" type="datetimeFigureOut">
              <a:rPr lang="tr-TR"/>
              <a:pPr>
                <a:defRPr/>
              </a:pPr>
              <a:t>23.12.2014</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42607A5B-8450-4162-8E47-DA284B05A333}"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FE140C03-04CC-4A28-91AD-2CDFA15D2EA3}" type="datetimeFigureOut">
              <a:rPr lang="tr-TR"/>
              <a:pPr>
                <a:defRPr/>
              </a:pPr>
              <a:t>23.12.2014</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507067FB-0DDC-4732-87D6-FA5225A2B14A}"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80C496E8-3EC6-4218-A465-3D3283176F24}" type="datetimeFigureOut">
              <a:rPr lang="tr-TR"/>
              <a:pPr>
                <a:defRPr/>
              </a:pPr>
              <a:t>23.12.2014</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A2576ED1-5C60-4A52-880E-FE23B849C116}"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800149A7-6A87-45ED-B08B-874F22B7807C}" type="datetimeFigureOut">
              <a:rPr lang="tr-TR"/>
              <a:pPr>
                <a:defRPr/>
              </a:pPr>
              <a:t>23.12.2014</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5357FF5E-0A20-4827-8D14-C53EA9A43E1E}"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pPr>
              <a:defRPr/>
            </a:pPr>
            <a:fld id="{95C68D3B-E5DE-4BCC-BA6E-829694B479CC}" type="datetimeFigureOut">
              <a:rPr lang="tr-TR"/>
              <a:pPr>
                <a:defRPr/>
              </a:pPr>
              <a:t>23.12.2014</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74E676F5-32A8-4C50-B2A8-C12048CD161B}"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3"/>
          <p:cNvSpPr>
            <a:spLocks noGrp="1"/>
          </p:cNvSpPr>
          <p:nvPr>
            <p:ph type="dt" sz="half" idx="10"/>
          </p:nvPr>
        </p:nvSpPr>
        <p:spPr/>
        <p:txBody>
          <a:bodyPr/>
          <a:lstStyle>
            <a:lvl1pPr>
              <a:defRPr/>
            </a:lvl1pPr>
          </a:lstStyle>
          <a:p>
            <a:pPr>
              <a:defRPr/>
            </a:pPr>
            <a:fld id="{413D1CBF-85BD-4B96-84F2-A1D3EAE9D853}" type="datetimeFigureOut">
              <a:rPr lang="tr-TR"/>
              <a:pPr>
                <a:defRPr/>
              </a:pPr>
              <a:t>23.12.2014</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06B54052-4C76-499E-B60D-94D2397DBFD9}"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3"/>
          <p:cNvSpPr>
            <a:spLocks noGrp="1"/>
          </p:cNvSpPr>
          <p:nvPr>
            <p:ph type="dt" sz="half" idx="10"/>
          </p:nvPr>
        </p:nvSpPr>
        <p:spPr/>
        <p:txBody>
          <a:bodyPr/>
          <a:lstStyle>
            <a:lvl1pPr>
              <a:defRPr/>
            </a:lvl1pPr>
          </a:lstStyle>
          <a:p>
            <a:pPr>
              <a:defRPr/>
            </a:pPr>
            <a:fld id="{F167D084-F321-4F1D-A3CF-F45026CD22CF}" type="datetimeFigureOut">
              <a:rPr lang="tr-TR"/>
              <a:pPr>
                <a:defRPr/>
              </a:pPr>
              <a:t>23.12.2014</a:t>
            </a:fld>
            <a:endParaRPr lang="tr-TR"/>
          </a:p>
        </p:txBody>
      </p:sp>
      <p:sp>
        <p:nvSpPr>
          <p:cNvPr id="8" name="Altbilgi Yer Tutucusu 4"/>
          <p:cNvSpPr>
            <a:spLocks noGrp="1"/>
          </p:cNvSpPr>
          <p:nvPr>
            <p:ph type="ftr" sz="quarter" idx="11"/>
          </p:nvPr>
        </p:nvSpPr>
        <p:spPr/>
        <p:txBody>
          <a:bodyPr/>
          <a:lstStyle>
            <a:lvl1pPr>
              <a:defRPr/>
            </a:lvl1pPr>
          </a:lstStyle>
          <a:p>
            <a:pPr>
              <a:defRPr/>
            </a:pPr>
            <a:endParaRPr lang="tr-TR"/>
          </a:p>
        </p:txBody>
      </p:sp>
      <p:sp>
        <p:nvSpPr>
          <p:cNvPr id="9" name="Slayt Numarası Yer Tutucusu 5"/>
          <p:cNvSpPr>
            <a:spLocks noGrp="1"/>
          </p:cNvSpPr>
          <p:nvPr>
            <p:ph type="sldNum" sz="quarter" idx="12"/>
          </p:nvPr>
        </p:nvSpPr>
        <p:spPr/>
        <p:txBody>
          <a:bodyPr/>
          <a:lstStyle>
            <a:lvl1pPr>
              <a:defRPr/>
            </a:lvl1pPr>
          </a:lstStyle>
          <a:p>
            <a:pPr>
              <a:defRPr/>
            </a:pPr>
            <a:fld id="{8D5BE7FA-A25F-48B9-BC0F-E85AC1F90F41}"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3"/>
          <p:cNvSpPr>
            <a:spLocks noGrp="1"/>
          </p:cNvSpPr>
          <p:nvPr>
            <p:ph type="dt" sz="half" idx="10"/>
          </p:nvPr>
        </p:nvSpPr>
        <p:spPr/>
        <p:txBody>
          <a:bodyPr/>
          <a:lstStyle>
            <a:lvl1pPr>
              <a:defRPr/>
            </a:lvl1pPr>
          </a:lstStyle>
          <a:p>
            <a:pPr>
              <a:defRPr/>
            </a:pPr>
            <a:fld id="{C43CD525-18CC-47CB-A423-77930CFF9144}" type="datetimeFigureOut">
              <a:rPr lang="tr-TR"/>
              <a:pPr>
                <a:defRPr/>
              </a:pPr>
              <a:t>23.12.2014</a:t>
            </a:fld>
            <a:endParaRPr lang="tr-TR"/>
          </a:p>
        </p:txBody>
      </p:sp>
      <p:sp>
        <p:nvSpPr>
          <p:cNvPr id="4" name="Altbilgi Yer Tutucusu 4"/>
          <p:cNvSpPr>
            <a:spLocks noGrp="1"/>
          </p:cNvSpPr>
          <p:nvPr>
            <p:ph type="ftr" sz="quarter" idx="11"/>
          </p:nvPr>
        </p:nvSpPr>
        <p:spPr/>
        <p:txBody>
          <a:bodyPr/>
          <a:lstStyle>
            <a:lvl1pPr>
              <a:defRPr/>
            </a:lvl1pPr>
          </a:lstStyle>
          <a:p>
            <a:pPr>
              <a:defRPr/>
            </a:pPr>
            <a:endParaRPr lang="tr-TR"/>
          </a:p>
        </p:txBody>
      </p:sp>
      <p:sp>
        <p:nvSpPr>
          <p:cNvPr id="5" name="Slayt Numarası Yer Tutucusu 5"/>
          <p:cNvSpPr>
            <a:spLocks noGrp="1"/>
          </p:cNvSpPr>
          <p:nvPr>
            <p:ph type="sldNum" sz="quarter" idx="12"/>
          </p:nvPr>
        </p:nvSpPr>
        <p:spPr/>
        <p:txBody>
          <a:bodyPr/>
          <a:lstStyle>
            <a:lvl1pPr>
              <a:defRPr/>
            </a:lvl1pPr>
          </a:lstStyle>
          <a:p>
            <a:pPr>
              <a:defRPr/>
            </a:pPr>
            <a:fld id="{0C1591CB-5FD9-4CD2-847E-654E96FF4316}"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3"/>
          <p:cNvSpPr>
            <a:spLocks noGrp="1"/>
          </p:cNvSpPr>
          <p:nvPr>
            <p:ph type="dt" sz="half" idx="10"/>
          </p:nvPr>
        </p:nvSpPr>
        <p:spPr/>
        <p:txBody>
          <a:bodyPr/>
          <a:lstStyle>
            <a:lvl1pPr>
              <a:defRPr/>
            </a:lvl1pPr>
          </a:lstStyle>
          <a:p>
            <a:pPr>
              <a:defRPr/>
            </a:pPr>
            <a:fld id="{C536D654-F19C-4989-9364-3338FEF58B25}" type="datetimeFigureOut">
              <a:rPr lang="tr-TR"/>
              <a:pPr>
                <a:defRPr/>
              </a:pPr>
              <a:t>23.12.2014</a:t>
            </a:fld>
            <a:endParaRPr lang="tr-TR"/>
          </a:p>
        </p:txBody>
      </p:sp>
      <p:sp>
        <p:nvSpPr>
          <p:cNvPr id="3" name="Altbilgi Yer Tutucusu 4"/>
          <p:cNvSpPr>
            <a:spLocks noGrp="1"/>
          </p:cNvSpPr>
          <p:nvPr>
            <p:ph type="ftr" sz="quarter" idx="11"/>
          </p:nvPr>
        </p:nvSpPr>
        <p:spPr/>
        <p:txBody>
          <a:bodyPr/>
          <a:lstStyle>
            <a:lvl1pPr>
              <a:defRPr/>
            </a:lvl1pPr>
          </a:lstStyle>
          <a:p>
            <a:pPr>
              <a:defRPr/>
            </a:pPr>
            <a:endParaRPr lang="tr-TR"/>
          </a:p>
        </p:txBody>
      </p:sp>
      <p:sp>
        <p:nvSpPr>
          <p:cNvPr id="4" name="Slayt Numarası Yer Tutucusu 5"/>
          <p:cNvSpPr>
            <a:spLocks noGrp="1"/>
          </p:cNvSpPr>
          <p:nvPr>
            <p:ph type="sldNum" sz="quarter" idx="12"/>
          </p:nvPr>
        </p:nvSpPr>
        <p:spPr/>
        <p:txBody>
          <a:bodyPr/>
          <a:lstStyle>
            <a:lvl1pPr>
              <a:defRPr/>
            </a:lvl1pPr>
          </a:lstStyle>
          <a:p>
            <a:pPr>
              <a:defRPr/>
            </a:pPr>
            <a:fld id="{C0407E88-1A4A-4EF2-A54E-622111BD83C3}"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EACDFA29-ED87-4C8C-B95E-8444156D2FFA}" type="datetimeFigureOut">
              <a:rPr lang="tr-TR"/>
              <a:pPr>
                <a:defRPr/>
              </a:pPr>
              <a:t>23.12.2014</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F7F95177-1A36-44B9-B931-0CA30849BD16}"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EE0F7B14-AEFD-4095-A6E9-01D31CE7C833}" type="datetimeFigureOut">
              <a:rPr lang="tr-TR"/>
              <a:pPr>
                <a:defRPr/>
              </a:pPr>
              <a:t>23.12.2014</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8796EDB9-98CF-4334-B074-85DA9D9A014E}"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Metin Yer Tutucus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F0A43A0-11CD-420C-8C29-7F33B5E8DDAD}" type="datetimeFigureOut">
              <a:rPr lang="tr-TR"/>
              <a:pPr>
                <a:defRPr/>
              </a:pPr>
              <a:t>23.12.2014</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E4094D3-97C5-495D-BD88-89C2AB5133D1}"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di&#287;er/11.SINIF-DEMOKRASI-VE-INSAN-HAKLARI%20y&#305;ll&#305;k%20plan%20&#246;rne&#287;i.docx" TargetMode="External"/><Relationship Id="rId2" Type="http://schemas.openxmlformats.org/officeDocument/2006/relationships/hyperlink" Target="di&#287;er/1999%20lise%20demokrasi%20ve%20insan%20haklar&#305;%20dersi%20program&#305;.docx"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4" name="Rectangle 4"/>
          <p:cNvSpPr>
            <a:spLocks noGrp="1" noChangeArrowheads="1"/>
          </p:cNvSpPr>
          <p:nvPr>
            <p:ph type="title"/>
          </p:nvPr>
        </p:nvSpPr>
        <p:spPr/>
        <p:txBody>
          <a:bodyPr/>
          <a:lstStyle/>
          <a:p>
            <a:pPr algn="ctr" eaLnBrk="1" hangingPunct="1"/>
            <a:r>
              <a:rPr lang="tr-TR" sz="3600" b="1" dirty="0" smtClean="0">
                <a:solidFill>
                  <a:srgbClr val="FF0000"/>
                </a:solidFill>
              </a:rPr>
              <a:t>Çünkü Zaman Değişiyor…</a:t>
            </a:r>
          </a:p>
        </p:txBody>
      </p:sp>
      <p:pic>
        <p:nvPicPr>
          <p:cNvPr id="148485" name="Picture 5" descr="6a00d8341c752053ef00e54f0ebfd68833-800wi"/>
          <p:cNvPicPr>
            <a:picLocks noChangeAspect="1" noChangeArrowheads="1"/>
          </p:cNvPicPr>
          <p:nvPr/>
        </p:nvPicPr>
        <p:blipFill>
          <a:blip r:embed="rId2" cstate="print"/>
          <a:srcRect/>
          <a:stretch>
            <a:fillRect/>
          </a:stretch>
        </p:blipFill>
        <p:spPr bwMode="auto">
          <a:xfrm>
            <a:off x="323528" y="1628800"/>
            <a:ext cx="2735660" cy="2884228"/>
          </a:xfrm>
          <a:prstGeom prst="rect">
            <a:avLst/>
          </a:prstGeom>
          <a:noFill/>
          <a:ln w="9525">
            <a:noFill/>
            <a:miter lim="800000"/>
            <a:headEnd/>
            <a:tailEnd/>
          </a:ln>
        </p:spPr>
      </p:pic>
      <p:pic>
        <p:nvPicPr>
          <p:cNvPr id="148486" name="Picture 6" descr="babycomputer"/>
          <p:cNvPicPr>
            <a:picLocks noChangeAspect="1" noChangeArrowheads="1"/>
          </p:cNvPicPr>
          <p:nvPr/>
        </p:nvPicPr>
        <p:blipFill>
          <a:blip r:embed="rId3" cstate="print"/>
          <a:srcRect/>
          <a:stretch>
            <a:fillRect/>
          </a:stretch>
        </p:blipFill>
        <p:spPr bwMode="auto">
          <a:xfrm>
            <a:off x="6228184" y="1556792"/>
            <a:ext cx="2736106" cy="2882606"/>
          </a:xfrm>
          <a:prstGeom prst="rect">
            <a:avLst/>
          </a:prstGeom>
          <a:noFill/>
          <a:ln w="9525">
            <a:noFill/>
            <a:miter lim="800000"/>
            <a:headEnd/>
            <a:tailEnd/>
          </a:ln>
        </p:spPr>
      </p:pic>
      <p:pic>
        <p:nvPicPr>
          <p:cNvPr id="5" name="Picture 4" descr="73959750-cellphone"/>
          <p:cNvPicPr>
            <a:picLocks noChangeAspect="1" noChangeArrowheads="1"/>
          </p:cNvPicPr>
          <p:nvPr/>
        </p:nvPicPr>
        <p:blipFill>
          <a:blip r:embed="rId4" cstate="print"/>
          <a:srcRect/>
          <a:stretch>
            <a:fillRect/>
          </a:stretch>
        </p:blipFill>
        <p:spPr bwMode="auto">
          <a:xfrm>
            <a:off x="3131840" y="1988840"/>
            <a:ext cx="3023568" cy="21602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8484"/>
                                        </p:tgtEl>
                                        <p:attrNameLst>
                                          <p:attrName>style.visibility</p:attrName>
                                        </p:attrNameLst>
                                      </p:cBhvr>
                                      <p:to>
                                        <p:strVal val="visible"/>
                                      </p:to>
                                    </p:set>
                                    <p:anim calcmode="lin" valueType="num">
                                      <p:cBhvr additive="base">
                                        <p:cTn id="7" dur="500" fill="hold"/>
                                        <p:tgtEl>
                                          <p:spTgt spid="148484"/>
                                        </p:tgtEl>
                                        <p:attrNameLst>
                                          <p:attrName>ppt_x</p:attrName>
                                        </p:attrNameLst>
                                      </p:cBhvr>
                                      <p:tavLst>
                                        <p:tav tm="0">
                                          <p:val>
                                            <p:strVal val="#ppt_x"/>
                                          </p:val>
                                        </p:tav>
                                        <p:tav tm="100000">
                                          <p:val>
                                            <p:strVal val="#ppt_x"/>
                                          </p:val>
                                        </p:tav>
                                      </p:tavLst>
                                    </p:anim>
                                    <p:anim calcmode="lin" valueType="num">
                                      <p:cBhvr additive="base">
                                        <p:cTn id="8" dur="500" fill="hold"/>
                                        <p:tgtEl>
                                          <p:spTgt spid="14848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148485"/>
                                        </p:tgtEl>
                                        <p:attrNameLst>
                                          <p:attrName>style.visibility</p:attrName>
                                        </p:attrNameLst>
                                      </p:cBhvr>
                                      <p:to>
                                        <p:strVal val="visible"/>
                                      </p:to>
                                    </p:set>
                                    <p:animEffect transition="in" filter="checkerboard(across)">
                                      <p:cBhvr>
                                        <p:cTn id="13" dur="500"/>
                                        <p:tgtEl>
                                          <p:spTgt spid="148485"/>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148486"/>
                                        </p:tgtEl>
                                        <p:attrNameLst>
                                          <p:attrName>style.visibility</p:attrName>
                                        </p:attrNameLst>
                                      </p:cBhvr>
                                      <p:to>
                                        <p:strVal val="visible"/>
                                      </p:to>
                                    </p:set>
                                    <p:animEffect transition="in" filter="checkerboard(across)">
                                      <p:cBhvr>
                                        <p:cTn id="18" dur="500"/>
                                        <p:tgtEl>
                                          <p:spTgt spid="148486"/>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ox(in)">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srcRect/>
          <a:stretch>
            <a:fillRect/>
          </a:stretch>
        </p:blipFill>
        <p:spPr bwMode="auto">
          <a:xfrm>
            <a:off x="2987824" y="1833259"/>
            <a:ext cx="6156176" cy="4065836"/>
          </a:xfrm>
          <a:prstGeom prst="rect">
            <a:avLst/>
          </a:prstGeom>
          <a:noFill/>
          <a:ln w="9525">
            <a:noFill/>
            <a:miter lim="800000"/>
            <a:headEnd/>
            <a:tailEnd/>
          </a:ln>
        </p:spPr>
      </p:pic>
      <p:pic>
        <p:nvPicPr>
          <p:cNvPr id="4" name="Picture 4"/>
          <p:cNvPicPr>
            <a:picLocks noChangeAspect="1" noChangeArrowheads="1"/>
          </p:cNvPicPr>
          <p:nvPr/>
        </p:nvPicPr>
        <p:blipFill>
          <a:blip r:embed="rId3" cstate="print"/>
          <a:srcRect/>
          <a:stretch>
            <a:fillRect/>
          </a:stretch>
        </p:blipFill>
        <p:spPr bwMode="auto">
          <a:xfrm>
            <a:off x="1" y="0"/>
            <a:ext cx="4745076" cy="328498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700" name="Picture 4" descr="16"/>
          <p:cNvPicPr>
            <a:picLocks noChangeAspect="1" noChangeArrowheads="1"/>
          </p:cNvPicPr>
          <p:nvPr/>
        </p:nvPicPr>
        <p:blipFill>
          <a:blip r:embed="rId2" cstate="print"/>
          <a:srcRect/>
          <a:stretch>
            <a:fillRect/>
          </a:stretch>
        </p:blipFill>
        <p:spPr bwMode="auto">
          <a:xfrm>
            <a:off x="1619672" y="1052736"/>
            <a:ext cx="5832897" cy="393805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57700"/>
                                        </p:tgtEl>
                                        <p:attrNameLst>
                                          <p:attrName>style.visibility</p:attrName>
                                        </p:attrNameLst>
                                      </p:cBhvr>
                                      <p:to>
                                        <p:strVal val="visible"/>
                                      </p:to>
                                    </p:set>
                                    <p:animEffect transition="in" filter="box(in)">
                                      <p:cBhvr>
                                        <p:cTn id="7" dur="500"/>
                                        <p:tgtEl>
                                          <p:spTgt spid="15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3"/>
          <p:cNvSpPr>
            <a:spLocks noGrp="1" noChangeArrowheads="1"/>
          </p:cNvSpPr>
          <p:nvPr>
            <p:ph type="body" idx="4294967295"/>
          </p:nvPr>
        </p:nvSpPr>
        <p:spPr>
          <a:xfrm>
            <a:off x="468313" y="2132856"/>
            <a:ext cx="8229600" cy="2304257"/>
          </a:xfrm>
        </p:spPr>
        <p:txBody>
          <a:bodyPr/>
          <a:lstStyle/>
          <a:p>
            <a:pPr marL="0" indent="0" algn="ctr" fontAlgn="auto">
              <a:buFont typeface="Wingdings" pitchFamily="2" charset="2"/>
              <a:buNone/>
              <a:defRPr/>
            </a:pPr>
            <a:r>
              <a:rPr lang="tr-TR" sz="3600" b="1" dirty="0" smtClean="0">
                <a:solidFill>
                  <a:srgbClr val="FF0000"/>
                </a:solidFill>
              </a:rPr>
              <a:t>ÇÜNKÜ </a:t>
            </a:r>
          </a:p>
          <a:p>
            <a:pPr marL="0" indent="0" algn="ctr" fontAlgn="auto">
              <a:buFont typeface="Wingdings" pitchFamily="2" charset="2"/>
              <a:buNone/>
              <a:defRPr/>
            </a:pPr>
            <a:r>
              <a:rPr lang="tr-TR" sz="3600" b="1" dirty="0" smtClean="0">
                <a:solidFill>
                  <a:srgbClr val="FF0000"/>
                </a:solidFill>
              </a:rPr>
              <a:t>Program Geliştirmede Yeni Anlayışlar Ortaya Çıkıyor…</a:t>
            </a:r>
            <a:endParaRPr lang="tr-TR" sz="3600"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Effect transition="in" filter="diamond(in)">
                                      <p:cBhvr>
                                        <p:cTn id="7" dur="2000"/>
                                        <p:tgtEl>
                                          <p:spTgt spid="132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32099">
                                            <p:txEl>
                                              <p:pRg st="1" end="1"/>
                                            </p:txEl>
                                          </p:spTgt>
                                        </p:tgtEl>
                                        <p:attrNameLst>
                                          <p:attrName>style.visibility</p:attrName>
                                        </p:attrNameLst>
                                      </p:cBhvr>
                                      <p:to>
                                        <p:strVal val="visible"/>
                                      </p:to>
                                    </p:set>
                                    <p:animEffect transition="in" filter="diamond(in)">
                                      <p:cBhvr>
                                        <p:cTn id="12" dur="2000"/>
                                        <p:tgtEl>
                                          <p:spTgt spid="1320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3"/>
          <p:cNvPicPr>
            <a:picLocks noChangeAspect="1" noChangeArrowheads="1"/>
          </p:cNvPicPr>
          <p:nvPr/>
        </p:nvPicPr>
        <p:blipFill>
          <a:blip r:embed="rId2" cstate="print"/>
          <a:srcRect/>
          <a:stretch>
            <a:fillRect/>
          </a:stretch>
        </p:blipFill>
        <p:spPr bwMode="auto">
          <a:xfrm>
            <a:off x="1547664" y="1412776"/>
            <a:ext cx="5544865" cy="36164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a:spLocks noChangeArrowheads="1"/>
          </p:cNvSpPr>
          <p:nvPr/>
        </p:nvSpPr>
        <p:spPr bwMode="auto">
          <a:xfrm>
            <a:off x="1331640" y="1772816"/>
            <a:ext cx="7429500" cy="523220"/>
          </a:xfrm>
          <a:prstGeom prst="rect">
            <a:avLst/>
          </a:prstGeom>
          <a:noFill/>
          <a:ln w="9525">
            <a:noFill/>
            <a:miter lim="800000"/>
            <a:headEnd/>
            <a:tailEnd/>
          </a:ln>
        </p:spPr>
        <p:txBody>
          <a:bodyPr>
            <a:spAutoFit/>
          </a:bodyPr>
          <a:lstStyle/>
          <a:p>
            <a:r>
              <a:rPr kumimoji="1" lang="tr-TR" sz="2800" b="1" dirty="0" smtClean="0">
                <a:latin typeface="+mj-lt"/>
              </a:rPr>
              <a:t>Sadece Konuların Sıralandığı Program</a:t>
            </a:r>
            <a:endParaRPr kumimoji="1" lang="tr-TR" sz="2800" b="1" dirty="0">
              <a:latin typeface="+mj-lt"/>
            </a:endParaRPr>
          </a:p>
        </p:txBody>
      </p:sp>
      <p:sp>
        <p:nvSpPr>
          <p:cNvPr id="4" name="3 Metin kutusu"/>
          <p:cNvSpPr txBox="1">
            <a:spLocks noChangeArrowheads="1"/>
          </p:cNvSpPr>
          <p:nvPr/>
        </p:nvSpPr>
        <p:spPr bwMode="auto">
          <a:xfrm>
            <a:off x="1403648" y="2780928"/>
            <a:ext cx="6719888" cy="523220"/>
          </a:xfrm>
          <a:prstGeom prst="rect">
            <a:avLst/>
          </a:prstGeom>
          <a:noFill/>
          <a:ln w="9525">
            <a:noFill/>
            <a:miter lim="800000"/>
            <a:headEnd/>
            <a:tailEnd/>
          </a:ln>
        </p:spPr>
        <p:txBody>
          <a:bodyPr>
            <a:spAutoFit/>
          </a:bodyPr>
          <a:lstStyle/>
          <a:p>
            <a:r>
              <a:rPr kumimoji="1" lang="tr-TR" sz="2800" b="1" dirty="0" smtClean="0">
                <a:latin typeface="+mj-lt"/>
              </a:rPr>
              <a:t>Sadece Amaçlar Bulunan Program  </a:t>
            </a:r>
            <a:endParaRPr kumimoji="1" lang="tr-TR" sz="2800" b="1" dirty="0">
              <a:latin typeface="+mj-lt"/>
            </a:endParaRPr>
          </a:p>
        </p:txBody>
      </p:sp>
      <p:sp>
        <p:nvSpPr>
          <p:cNvPr id="5" name="4 Metin kutusu"/>
          <p:cNvSpPr txBox="1">
            <a:spLocks noChangeArrowheads="1"/>
          </p:cNvSpPr>
          <p:nvPr/>
        </p:nvSpPr>
        <p:spPr bwMode="auto">
          <a:xfrm>
            <a:off x="1475656" y="3933056"/>
            <a:ext cx="6645275" cy="523220"/>
          </a:xfrm>
          <a:prstGeom prst="rect">
            <a:avLst/>
          </a:prstGeom>
          <a:noFill/>
          <a:ln w="9525">
            <a:noFill/>
            <a:miter lim="800000"/>
            <a:headEnd/>
            <a:tailEnd/>
          </a:ln>
        </p:spPr>
        <p:txBody>
          <a:bodyPr>
            <a:spAutoFit/>
          </a:bodyPr>
          <a:lstStyle/>
          <a:p>
            <a:r>
              <a:rPr kumimoji="1" lang="tr-TR" sz="2800" b="1" dirty="0" smtClean="0">
                <a:latin typeface="+mj-lt"/>
              </a:rPr>
              <a:t>Amaçlı/Hedefli Davranışlı Program </a:t>
            </a:r>
            <a:endParaRPr kumimoji="1" lang="tr-TR" sz="2800" b="1" dirty="0">
              <a:latin typeface="+mj-lt"/>
            </a:endParaRPr>
          </a:p>
        </p:txBody>
      </p:sp>
      <p:sp>
        <p:nvSpPr>
          <p:cNvPr id="6" name="5 Sağ Ok"/>
          <p:cNvSpPr/>
          <p:nvPr/>
        </p:nvSpPr>
        <p:spPr>
          <a:xfrm>
            <a:off x="683568" y="1916832"/>
            <a:ext cx="609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sz="3200"/>
          </a:p>
        </p:txBody>
      </p:sp>
      <p:sp>
        <p:nvSpPr>
          <p:cNvPr id="7" name="6 Sağ Ok"/>
          <p:cNvSpPr/>
          <p:nvPr/>
        </p:nvSpPr>
        <p:spPr>
          <a:xfrm>
            <a:off x="685800" y="2886075"/>
            <a:ext cx="609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sz="3200"/>
          </a:p>
        </p:txBody>
      </p:sp>
      <p:sp>
        <p:nvSpPr>
          <p:cNvPr id="8" name="7 Sağ Ok"/>
          <p:cNvSpPr/>
          <p:nvPr/>
        </p:nvSpPr>
        <p:spPr>
          <a:xfrm>
            <a:off x="755576" y="4077072"/>
            <a:ext cx="609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sz="3200"/>
          </a:p>
        </p:txBody>
      </p:sp>
      <p:sp>
        <p:nvSpPr>
          <p:cNvPr id="9" name="8 Metin kutusu"/>
          <p:cNvSpPr txBox="1">
            <a:spLocks noChangeArrowheads="1"/>
          </p:cNvSpPr>
          <p:nvPr/>
        </p:nvSpPr>
        <p:spPr bwMode="auto">
          <a:xfrm>
            <a:off x="827584" y="476672"/>
            <a:ext cx="7429500" cy="646331"/>
          </a:xfrm>
          <a:prstGeom prst="rect">
            <a:avLst/>
          </a:prstGeom>
          <a:noFill/>
          <a:ln w="9525">
            <a:noFill/>
            <a:miter lim="800000"/>
            <a:headEnd/>
            <a:tailEnd/>
          </a:ln>
        </p:spPr>
        <p:txBody>
          <a:bodyPr>
            <a:spAutoFit/>
          </a:bodyPr>
          <a:lstStyle/>
          <a:p>
            <a:r>
              <a:rPr kumimoji="1" lang="tr-TR" sz="3600" b="1" dirty="0" smtClean="0">
                <a:solidFill>
                  <a:srgbClr val="FF0000"/>
                </a:solidFill>
                <a:latin typeface="+mj-lt"/>
              </a:rPr>
              <a:t>5. Bu güne programlar nasıl </a:t>
            </a:r>
            <a:r>
              <a:rPr kumimoji="1" lang="tr-TR" sz="3600" b="1" dirty="0" err="1" smtClean="0">
                <a:solidFill>
                  <a:srgbClr val="FF0000"/>
                </a:solidFill>
                <a:latin typeface="+mj-lt"/>
              </a:rPr>
              <a:t>dı</a:t>
            </a:r>
            <a:r>
              <a:rPr kumimoji="1" lang="tr-TR" sz="3600" b="1" dirty="0" smtClean="0">
                <a:solidFill>
                  <a:srgbClr val="FF0000"/>
                </a:solidFill>
                <a:latin typeface="+mj-lt"/>
              </a:rPr>
              <a:t>?</a:t>
            </a:r>
            <a:endParaRPr kumimoji="1" lang="tr-TR" sz="3600" b="1" dirty="0">
              <a:solidFill>
                <a:srgbClr val="FF0000"/>
              </a:solidFill>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heckerboard(across)">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heckerboard(across)">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checkerboard(across)">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heckerboard(across)">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animBg="1"/>
      <p:bldP spid="7" grpId="0" animBg="1"/>
      <p:bldP spid="8"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a:spLocks noChangeArrowheads="1"/>
          </p:cNvSpPr>
          <p:nvPr/>
        </p:nvSpPr>
        <p:spPr bwMode="auto">
          <a:xfrm>
            <a:off x="571500" y="142875"/>
            <a:ext cx="8072438" cy="1077218"/>
          </a:xfrm>
          <a:prstGeom prst="rect">
            <a:avLst/>
          </a:prstGeom>
          <a:noFill/>
          <a:ln w="9525">
            <a:noFill/>
            <a:miter lim="800000"/>
            <a:headEnd/>
            <a:tailEnd/>
          </a:ln>
        </p:spPr>
        <p:txBody>
          <a:bodyPr wrap="square">
            <a:spAutoFit/>
          </a:bodyPr>
          <a:lstStyle/>
          <a:p>
            <a:pPr algn="ctr"/>
            <a:r>
              <a:rPr kumimoji="1" lang="tr-TR" sz="3200" b="1" dirty="0" smtClean="0">
                <a:solidFill>
                  <a:srgbClr val="FF0000"/>
                </a:solidFill>
                <a:latin typeface="+mn-lt"/>
              </a:rPr>
              <a:t>6. </a:t>
            </a:r>
            <a:r>
              <a:rPr kumimoji="1" lang="tr-TR" sz="3200" b="1" u="sng" dirty="0" smtClean="0">
                <a:latin typeface="+mn-lt"/>
              </a:rPr>
              <a:t>1998</a:t>
            </a:r>
            <a:r>
              <a:rPr kumimoji="1" lang="tr-TR" sz="3200" b="1" dirty="0" smtClean="0">
                <a:solidFill>
                  <a:srgbClr val="FF0000"/>
                </a:solidFill>
                <a:latin typeface="+mn-lt"/>
              </a:rPr>
              <a:t> </a:t>
            </a:r>
            <a:r>
              <a:rPr lang="tr-TR" sz="3200" b="1" dirty="0" smtClean="0">
                <a:solidFill>
                  <a:srgbClr val="FF0000"/>
                </a:solidFill>
                <a:latin typeface="+mn-lt"/>
              </a:rPr>
              <a:t>Lise Demokrasi ve İnsan Hakları Dersi Öğretim Programı</a:t>
            </a:r>
            <a:r>
              <a:rPr kumimoji="1" lang="tr-TR" sz="3200" b="1" dirty="0" smtClean="0">
                <a:solidFill>
                  <a:srgbClr val="FF0000"/>
                </a:solidFill>
                <a:latin typeface="+mn-lt"/>
              </a:rPr>
              <a:t> </a:t>
            </a:r>
            <a:r>
              <a:rPr kumimoji="1" lang="tr-TR" sz="3200" b="1" u="sng" dirty="0" smtClean="0">
                <a:solidFill>
                  <a:srgbClr val="FF0000"/>
                </a:solidFill>
                <a:latin typeface="+mn-lt"/>
              </a:rPr>
              <a:t>Kazanımlarına</a:t>
            </a:r>
            <a:r>
              <a:rPr kumimoji="1" lang="tr-TR" sz="3200" b="1" dirty="0" smtClean="0">
                <a:solidFill>
                  <a:srgbClr val="FF0000"/>
                </a:solidFill>
                <a:latin typeface="+mn-lt"/>
              </a:rPr>
              <a:t> Örnekler  </a:t>
            </a:r>
            <a:endParaRPr kumimoji="1" lang="tr-TR" sz="3200" b="1" dirty="0">
              <a:solidFill>
                <a:srgbClr val="FF0000"/>
              </a:solidFill>
              <a:latin typeface="+mn-lt"/>
            </a:endParaRPr>
          </a:p>
        </p:txBody>
      </p:sp>
      <p:sp>
        <p:nvSpPr>
          <p:cNvPr id="5121" name="Rectangle 1"/>
          <p:cNvSpPr>
            <a:spLocks noChangeArrowheads="1"/>
          </p:cNvSpPr>
          <p:nvPr/>
        </p:nvSpPr>
        <p:spPr bwMode="auto">
          <a:xfrm>
            <a:off x="395536" y="1280372"/>
            <a:ext cx="8568952"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rgbClr val="0000FF"/>
                </a:solidFill>
                <a:effectLst/>
                <a:latin typeface="+mj-lt"/>
                <a:ea typeface="Times New Roman" pitchFamily="18" charset="0"/>
                <a:cs typeface="Times New Roman" pitchFamily="18" charset="0"/>
              </a:rPr>
              <a:t>ÜNİTE 2</a:t>
            </a:r>
            <a:r>
              <a:rPr kumimoji="0" lang="tr-TR" b="0" i="0" u="none" strike="noStrike" cap="none" normalizeH="0" baseline="0" dirty="0" smtClean="0">
                <a:ln>
                  <a:noFill/>
                </a:ln>
                <a:solidFill>
                  <a:srgbClr val="0000FF"/>
                </a:solidFill>
                <a:effectLst/>
                <a:latin typeface="+mj-lt"/>
                <a:ea typeface="Times New Roman" pitchFamily="18" charset="0"/>
                <a:cs typeface="Times New Roman" pitchFamily="18" charset="0"/>
              </a:rPr>
              <a:t> </a:t>
            </a:r>
            <a:endParaRPr kumimoji="0" lang="tr-TR"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b="1" i="0" u="none" strike="noStrike" cap="none" normalizeH="0" baseline="0" dirty="0" smtClean="0">
                <a:ln>
                  <a:noFill/>
                </a:ln>
                <a:solidFill>
                  <a:srgbClr val="0000FF"/>
                </a:solidFill>
                <a:effectLst/>
                <a:latin typeface="+mj-lt"/>
                <a:ea typeface="Times New Roman" pitchFamily="18" charset="0"/>
                <a:cs typeface="Times New Roman" pitchFamily="18" charset="0"/>
              </a:rPr>
              <a:t>YÖNETİM VE YAŞAM BİÇİMİ OLARAK DEMOKRASİ</a:t>
            </a:r>
            <a:endParaRPr kumimoji="0" lang="tr-TR"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tx1"/>
                </a:solidFill>
                <a:effectLst/>
                <a:latin typeface="+mj-lt"/>
                <a:ea typeface="Times New Roman" pitchFamily="18" charset="0"/>
                <a:cs typeface="Times New Roman" pitchFamily="18" charset="0"/>
              </a:rPr>
              <a:t>Öğrenci Kazanımları :</a:t>
            </a:r>
            <a:r>
              <a:rPr kumimoji="0" lang="tr-TR" b="0" i="0" u="none" strike="noStrike" cap="none" normalizeH="0" baseline="0" dirty="0" smtClean="0">
                <a:ln>
                  <a:noFill/>
                </a:ln>
                <a:solidFill>
                  <a:schemeClr val="tx1"/>
                </a:solidFill>
                <a:effectLst/>
                <a:latin typeface="+mj-lt"/>
                <a:ea typeface="Times New Roman" pitchFamily="18" charset="0"/>
                <a:cs typeface="Times New Roman" pitchFamily="18" charset="0"/>
              </a:rPr>
              <a:t> </a:t>
            </a:r>
            <a:endParaRPr kumimoji="0" lang="tr-TR"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mj-lt"/>
                <a:ea typeface="Times New Roman" pitchFamily="18" charset="0"/>
                <a:cs typeface="Times New Roman" pitchFamily="18" charset="0"/>
              </a:rPr>
              <a:t>Bu amaca ulaşabilmek için, öğrenciler: </a:t>
            </a:r>
            <a:endParaRPr kumimoji="0" lang="tr-TR"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mj-lt"/>
                <a:ea typeface="Times New Roman" pitchFamily="18" charset="0"/>
                <a:cs typeface="Times New Roman" pitchFamily="18" charset="0"/>
              </a:rPr>
              <a:t>1. Düşünce ve kavram olarak demokrasinin, Eski Çağ’daki, Yeni Çağ’daki ve 20. Yüzyıldaki gelişimini </a:t>
            </a:r>
            <a:r>
              <a:rPr kumimoji="0" lang="tr-TR" b="0" i="0" u="sng" strike="noStrike" cap="none" normalizeH="0" baseline="0" dirty="0" smtClean="0">
                <a:ln>
                  <a:noFill/>
                </a:ln>
                <a:solidFill>
                  <a:schemeClr val="tx1"/>
                </a:solidFill>
                <a:effectLst/>
                <a:latin typeface="+mj-lt"/>
                <a:ea typeface="Times New Roman" pitchFamily="18" charset="0"/>
                <a:cs typeface="Times New Roman" pitchFamily="18" charset="0"/>
              </a:rPr>
              <a:t>inceler. </a:t>
            </a:r>
            <a:endParaRPr kumimoji="0" lang="tr-TR" b="0" i="0" u="sng"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mj-lt"/>
                <a:ea typeface="Times New Roman" pitchFamily="18" charset="0"/>
                <a:cs typeface="Times New Roman" pitchFamily="18" charset="0"/>
              </a:rPr>
              <a:t>2. İlke ve kurumlarıyla demokrasiye günlük yaşamdan örnekler vererek </a:t>
            </a:r>
            <a:r>
              <a:rPr kumimoji="0" lang="tr-TR" b="0" i="0" u="sng" strike="noStrike" cap="none" normalizeH="0" baseline="0" dirty="0" smtClean="0">
                <a:ln>
                  <a:noFill/>
                </a:ln>
                <a:solidFill>
                  <a:schemeClr val="tx1"/>
                </a:solidFill>
                <a:effectLst/>
                <a:latin typeface="+mj-lt"/>
                <a:ea typeface="Times New Roman" pitchFamily="18" charset="0"/>
                <a:cs typeface="Times New Roman" pitchFamily="18" charset="0"/>
              </a:rPr>
              <a:t>tartışır.</a:t>
            </a:r>
            <a:r>
              <a:rPr kumimoji="0" lang="tr-TR" b="0" i="0" u="none" strike="noStrike" cap="none" normalizeH="0" baseline="0" dirty="0" smtClean="0">
                <a:ln>
                  <a:noFill/>
                </a:ln>
                <a:solidFill>
                  <a:schemeClr val="tx1"/>
                </a:solidFill>
                <a:effectLst/>
                <a:latin typeface="+mj-lt"/>
                <a:ea typeface="Times New Roman" pitchFamily="18" charset="0"/>
                <a:cs typeface="Times New Roman" pitchFamily="18" charset="0"/>
              </a:rPr>
              <a:t> </a:t>
            </a:r>
            <a:endParaRPr kumimoji="0" lang="tr-TR"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mj-lt"/>
                <a:ea typeface="Times New Roman" pitchFamily="18" charset="0"/>
                <a:cs typeface="Times New Roman" pitchFamily="18" charset="0"/>
              </a:rPr>
              <a:t>3. İnsan hakları ile demokrasi arasında yaşamsal bir ilişki olduğunu </a:t>
            </a:r>
            <a:r>
              <a:rPr kumimoji="0" lang="tr-TR" b="0" i="0" u="sng" strike="noStrike" cap="none" normalizeH="0" baseline="0" dirty="0" smtClean="0">
                <a:ln>
                  <a:noFill/>
                </a:ln>
                <a:solidFill>
                  <a:schemeClr val="tx1"/>
                </a:solidFill>
                <a:effectLst/>
                <a:latin typeface="+mj-lt"/>
                <a:ea typeface="Times New Roman" pitchFamily="18" charset="0"/>
                <a:cs typeface="Times New Roman" pitchFamily="18" charset="0"/>
              </a:rPr>
              <a:t>görür. </a:t>
            </a:r>
            <a:endParaRPr kumimoji="0" lang="tr-TR" b="0" i="0" u="sng"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mj-lt"/>
                <a:ea typeface="Times New Roman" pitchFamily="18" charset="0"/>
                <a:cs typeface="Times New Roman" pitchFamily="18" charset="0"/>
              </a:rPr>
              <a:t>4. Türkiye’de 19. ve 20. yüzyıldaki demokratikleşme hareketlerini ana özellikleri bakımından </a:t>
            </a:r>
            <a:r>
              <a:rPr kumimoji="0" lang="tr-TR" b="0" i="0" u="sng" strike="noStrike" cap="none" normalizeH="0" baseline="0" dirty="0" smtClean="0">
                <a:ln>
                  <a:noFill/>
                </a:ln>
                <a:solidFill>
                  <a:schemeClr val="tx1"/>
                </a:solidFill>
                <a:effectLst/>
                <a:latin typeface="+mj-lt"/>
                <a:ea typeface="Times New Roman" pitchFamily="18" charset="0"/>
                <a:cs typeface="Times New Roman" pitchFamily="18" charset="0"/>
              </a:rPr>
              <a:t>karşılaştırır. </a:t>
            </a:r>
            <a:endParaRPr kumimoji="0" lang="tr-TR" b="0" i="0" u="sng" strike="noStrike" cap="none" normalizeH="0" baseline="0" dirty="0" smtClean="0">
              <a:ln>
                <a:noFill/>
              </a:ln>
              <a:solidFill>
                <a:schemeClr val="tx1"/>
              </a:solidFill>
              <a:effectLst/>
              <a:latin typeface="+mj-lt"/>
              <a:cs typeface="Arial" pitchFamily="34" charset="0"/>
            </a:endParaRPr>
          </a:p>
          <a:p>
            <a:pPr lvl="0" eaLnBrk="0" hangingPunct="0"/>
            <a:r>
              <a:rPr kumimoji="0" lang="tr-TR" b="0" i="0" u="none" strike="noStrike" cap="none" normalizeH="0" baseline="0" dirty="0" smtClean="0">
                <a:ln>
                  <a:noFill/>
                </a:ln>
                <a:solidFill>
                  <a:schemeClr val="tx1"/>
                </a:solidFill>
                <a:effectLst/>
                <a:latin typeface="+mj-lt"/>
                <a:ea typeface="Times New Roman" pitchFamily="18" charset="0"/>
                <a:cs typeface="Arial" pitchFamily="34" charset="0"/>
              </a:rPr>
              <a:t>7. Demokrasinin bir yaşam biçimine dönüştürülüp dönüştürülmediği konusunda yakın çevresinden somut </a:t>
            </a:r>
            <a:r>
              <a:rPr kumimoji="0" lang="tr-TR" b="0" i="0" u="sng" strike="noStrike" cap="none" normalizeH="0" baseline="0" dirty="0" smtClean="0">
                <a:ln>
                  <a:noFill/>
                </a:ln>
                <a:solidFill>
                  <a:schemeClr val="tx1"/>
                </a:solidFill>
                <a:effectLst/>
                <a:latin typeface="+mj-lt"/>
                <a:ea typeface="Times New Roman" pitchFamily="18" charset="0"/>
                <a:cs typeface="Arial" pitchFamily="34" charset="0"/>
              </a:rPr>
              <a:t>örnekler verir</a:t>
            </a:r>
            <a:r>
              <a:rPr kumimoji="0" lang="tr-TR"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lvl="0" eaLnBrk="0" hangingPunct="0"/>
            <a:endParaRPr kumimoji="0" lang="tr-TR" b="0" i="0"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lvl="0" eaLnBrk="0" hangingPunct="0"/>
            <a:r>
              <a:rPr lang="tr-TR" b="1" u="sng" dirty="0" smtClean="0">
                <a:solidFill>
                  <a:schemeClr val="accent1"/>
                </a:solidFill>
                <a:latin typeface="+mj-lt"/>
                <a:cs typeface="Arial" pitchFamily="34" charset="0"/>
                <a:hlinkClick r:id="rId2" action="ppaction://hlinkfile"/>
              </a:rPr>
              <a:t>Önerilen yöntemler</a:t>
            </a:r>
            <a:r>
              <a:rPr lang="tr-TR" b="1" u="sng" dirty="0" smtClean="0">
                <a:solidFill>
                  <a:schemeClr val="accent1"/>
                </a:solidFill>
                <a:latin typeface="+mj-lt"/>
                <a:cs typeface="Arial" pitchFamily="34" charset="0"/>
              </a:rPr>
              <a:t>: </a:t>
            </a:r>
            <a:r>
              <a:rPr lang="tr-TR" b="1" dirty="0" smtClean="0">
                <a:solidFill>
                  <a:schemeClr val="accent1"/>
                </a:solidFill>
                <a:latin typeface="+mj-lt"/>
              </a:rPr>
              <a:t>tartışma, rol oynama, örnek olay, problem çözme, beyin fırtınası, gezi, gözlem ve görüşme gibi yöntem ve teknikleri kullanarak başka etkinlikler düzenleyebilir</a:t>
            </a:r>
          </a:p>
          <a:p>
            <a:r>
              <a:rPr kumimoji="0" lang="tr-TR" b="1" i="0" u="sng" strike="noStrike" cap="none" normalizeH="0" baseline="0" dirty="0" smtClean="0">
                <a:ln>
                  <a:noFill/>
                </a:ln>
                <a:solidFill>
                  <a:srgbClr val="FF0000"/>
                </a:solidFill>
                <a:effectLst/>
                <a:latin typeface="+mj-lt"/>
                <a:cs typeface="Arial" pitchFamily="34" charset="0"/>
                <a:hlinkClick r:id="rId3" action="ppaction://hlinkfile"/>
              </a:rPr>
              <a:t>Öğretmenin yıllık planında yer verdikleri</a:t>
            </a:r>
            <a:r>
              <a:rPr kumimoji="0" lang="tr-TR" b="0" i="0" u="sng" strike="noStrike" cap="none" normalizeH="0" baseline="0" dirty="0" smtClean="0">
                <a:ln>
                  <a:noFill/>
                </a:ln>
                <a:solidFill>
                  <a:srgbClr val="FF0000"/>
                </a:solidFill>
                <a:effectLst/>
                <a:latin typeface="+mj-lt"/>
                <a:cs typeface="Arial" pitchFamily="34" charset="0"/>
              </a:rPr>
              <a:t>: </a:t>
            </a:r>
            <a:r>
              <a:rPr lang="tr-TR" dirty="0" smtClean="0">
                <a:solidFill>
                  <a:srgbClr val="FF0000"/>
                </a:solidFill>
                <a:latin typeface="+mj-lt"/>
              </a:rPr>
              <a:t>Anlatım, Soru-Cevap,Tartışma  </a:t>
            </a:r>
            <a:endParaRPr kumimoji="0" lang="tr-TR" b="0" i="0" u="sng" strike="noStrike" cap="none" normalizeH="0" baseline="0" dirty="0" smtClean="0">
              <a:ln>
                <a:noFill/>
              </a:ln>
              <a:solidFill>
                <a:srgbClr val="FF0000"/>
              </a:solidFill>
              <a:effectLst/>
              <a:latin typeface="+mj-lt"/>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1"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a:spLocks noChangeArrowheads="1"/>
          </p:cNvSpPr>
          <p:nvPr/>
        </p:nvSpPr>
        <p:spPr bwMode="auto">
          <a:xfrm>
            <a:off x="251520" y="142875"/>
            <a:ext cx="8892480" cy="954107"/>
          </a:xfrm>
          <a:prstGeom prst="rect">
            <a:avLst/>
          </a:prstGeom>
          <a:noFill/>
          <a:ln w="9525">
            <a:noFill/>
            <a:miter lim="800000"/>
            <a:headEnd/>
            <a:tailEnd/>
          </a:ln>
        </p:spPr>
        <p:txBody>
          <a:bodyPr wrap="square">
            <a:spAutoFit/>
          </a:bodyPr>
          <a:lstStyle/>
          <a:p>
            <a:pPr algn="ctr"/>
            <a:r>
              <a:rPr kumimoji="1" lang="tr-TR" sz="2800" b="1" dirty="0" smtClean="0">
                <a:solidFill>
                  <a:srgbClr val="FF0000"/>
                </a:solidFill>
                <a:latin typeface="+mj-lt"/>
              </a:rPr>
              <a:t>7. </a:t>
            </a:r>
            <a:r>
              <a:rPr kumimoji="1" lang="tr-TR" sz="2800" b="1" u="sng" dirty="0" smtClean="0">
                <a:latin typeface="+mj-lt"/>
              </a:rPr>
              <a:t>2013</a:t>
            </a:r>
            <a:r>
              <a:rPr kumimoji="1" lang="tr-TR" sz="2800" b="1" dirty="0" smtClean="0">
                <a:latin typeface="+mj-lt"/>
              </a:rPr>
              <a:t> </a:t>
            </a:r>
            <a:r>
              <a:rPr lang="tr-TR" sz="2800" b="1" dirty="0" smtClean="0">
                <a:solidFill>
                  <a:srgbClr val="FF0000"/>
                </a:solidFill>
                <a:latin typeface="+mj-lt"/>
              </a:rPr>
              <a:t>Lise Demokrasi ve İnsan Hakları Dersi Öğretim Programı</a:t>
            </a:r>
            <a:r>
              <a:rPr kumimoji="1" lang="tr-TR" sz="2800" b="1" dirty="0" smtClean="0">
                <a:solidFill>
                  <a:srgbClr val="FF0000"/>
                </a:solidFill>
                <a:latin typeface="+mj-lt"/>
              </a:rPr>
              <a:t>  </a:t>
            </a:r>
            <a:r>
              <a:rPr kumimoji="1" lang="tr-TR" sz="2800" b="1" u="sng" dirty="0" smtClean="0">
                <a:solidFill>
                  <a:srgbClr val="FF0000"/>
                </a:solidFill>
                <a:latin typeface="+mj-lt"/>
              </a:rPr>
              <a:t>Kazanımlarına</a:t>
            </a:r>
            <a:r>
              <a:rPr kumimoji="1" lang="tr-TR" sz="2800" b="1" dirty="0" smtClean="0">
                <a:solidFill>
                  <a:srgbClr val="FF0000"/>
                </a:solidFill>
                <a:latin typeface="+mj-lt"/>
              </a:rPr>
              <a:t> Örnekler</a:t>
            </a:r>
            <a:endParaRPr kumimoji="1" lang="tr-TR" sz="2800" b="1" dirty="0">
              <a:solidFill>
                <a:srgbClr val="FF0000"/>
              </a:solidFill>
              <a:latin typeface="+mj-lt"/>
            </a:endParaRPr>
          </a:p>
        </p:txBody>
      </p:sp>
      <p:sp>
        <p:nvSpPr>
          <p:cNvPr id="5121" name="Rectangle 1"/>
          <p:cNvSpPr>
            <a:spLocks noChangeArrowheads="1"/>
          </p:cNvSpPr>
          <p:nvPr/>
        </p:nvSpPr>
        <p:spPr bwMode="auto">
          <a:xfrm>
            <a:off x="395536" y="3231885"/>
            <a:ext cx="8568952"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3 Dikdörtgen"/>
          <p:cNvSpPr/>
          <p:nvPr/>
        </p:nvSpPr>
        <p:spPr>
          <a:xfrm>
            <a:off x="395536" y="1052736"/>
            <a:ext cx="7632848" cy="400110"/>
          </a:xfrm>
          <a:prstGeom prst="rect">
            <a:avLst/>
          </a:prstGeom>
        </p:spPr>
        <p:txBody>
          <a:bodyPr wrap="square">
            <a:spAutoFit/>
          </a:bodyPr>
          <a:lstStyle/>
          <a:p>
            <a:r>
              <a:rPr lang="tr-TR" sz="2000" b="1" dirty="0" smtClean="0"/>
              <a:t>TEMA 3: DEMOKRASİYİ YAŞAMAK: AKTİF VATANDAŞLIK</a:t>
            </a:r>
          </a:p>
        </p:txBody>
      </p:sp>
      <p:sp>
        <p:nvSpPr>
          <p:cNvPr id="5" name="4 Dikdörtgen"/>
          <p:cNvSpPr/>
          <p:nvPr/>
        </p:nvSpPr>
        <p:spPr>
          <a:xfrm>
            <a:off x="467544" y="1412776"/>
            <a:ext cx="8208912" cy="3416320"/>
          </a:xfrm>
          <a:prstGeom prst="rect">
            <a:avLst/>
          </a:prstGeom>
        </p:spPr>
        <p:txBody>
          <a:bodyPr wrap="square">
            <a:spAutoFit/>
          </a:bodyPr>
          <a:lstStyle/>
          <a:p>
            <a:r>
              <a:rPr lang="tr-TR" b="1" dirty="0" smtClean="0">
                <a:latin typeface="+mj-lt"/>
              </a:rPr>
              <a:t>Kazanımlar:</a:t>
            </a:r>
            <a:endParaRPr lang="tr-TR" dirty="0" smtClean="0">
              <a:latin typeface="+mj-lt"/>
            </a:endParaRPr>
          </a:p>
          <a:p>
            <a:r>
              <a:rPr lang="tr-TR" dirty="0" smtClean="0">
                <a:latin typeface="+mj-lt"/>
              </a:rPr>
              <a:t>1.Özgür ve özerk birey olarak hak ve özgürlüklerini </a:t>
            </a:r>
            <a:r>
              <a:rPr lang="tr-TR" u="sng" dirty="0" smtClean="0">
                <a:latin typeface="+mj-lt"/>
              </a:rPr>
              <a:t>kullanır. </a:t>
            </a:r>
          </a:p>
          <a:p>
            <a:r>
              <a:rPr lang="tr-TR" dirty="0" smtClean="0">
                <a:latin typeface="+mj-lt"/>
              </a:rPr>
              <a:t>2. Çevresindeki bireyleri hak ve özgürlüklerini kullanma konusunda </a:t>
            </a:r>
            <a:r>
              <a:rPr lang="tr-TR" u="sng" dirty="0" smtClean="0">
                <a:latin typeface="+mj-lt"/>
              </a:rPr>
              <a:t>cesaretlendirir.</a:t>
            </a:r>
            <a:r>
              <a:rPr lang="tr-TR" dirty="0" smtClean="0">
                <a:latin typeface="+mj-lt"/>
              </a:rPr>
              <a:t> </a:t>
            </a:r>
          </a:p>
          <a:p>
            <a:r>
              <a:rPr lang="tr-TR" dirty="0" smtClean="0">
                <a:latin typeface="+mj-lt"/>
              </a:rPr>
              <a:t>3. Kendisini ilgilendiren konularda demokratik karar alma süreçlerine </a:t>
            </a:r>
            <a:r>
              <a:rPr lang="tr-TR" u="sng" dirty="0" smtClean="0">
                <a:latin typeface="+mj-lt"/>
              </a:rPr>
              <a:t>katılır. </a:t>
            </a:r>
          </a:p>
          <a:p>
            <a:r>
              <a:rPr lang="tr-TR" dirty="0" smtClean="0">
                <a:latin typeface="+mj-lt"/>
              </a:rPr>
              <a:t>4. Çevresindeki sorunların çözümü için yaşına ve konumuna uygun</a:t>
            </a:r>
          </a:p>
          <a:p>
            <a:r>
              <a:rPr lang="tr-TR" dirty="0" smtClean="0">
                <a:latin typeface="+mj-lt"/>
              </a:rPr>
              <a:t>kuruluşlarda gönüllü olarak </a:t>
            </a:r>
            <a:r>
              <a:rPr lang="tr-TR" u="sng" dirty="0" smtClean="0">
                <a:latin typeface="+mj-lt"/>
              </a:rPr>
              <a:t>aktif görevler alır. </a:t>
            </a:r>
          </a:p>
          <a:p>
            <a:r>
              <a:rPr lang="tr-TR" dirty="0" smtClean="0">
                <a:latin typeface="+mj-lt"/>
              </a:rPr>
              <a:t>5.Bilinçli bir tüketici olmak konusunda çevresindekileri </a:t>
            </a:r>
            <a:r>
              <a:rPr lang="tr-TR" u="sng" dirty="0" smtClean="0">
                <a:latin typeface="+mj-lt"/>
              </a:rPr>
              <a:t>yönlendirir</a:t>
            </a:r>
          </a:p>
          <a:p>
            <a:r>
              <a:rPr lang="tr-TR" dirty="0" smtClean="0">
                <a:latin typeface="+mj-lt"/>
              </a:rPr>
              <a:t>6. Ortak yaşam alanı olarak doğal çevrenin korunması ile insan sağlığı,</a:t>
            </a:r>
          </a:p>
          <a:p>
            <a:r>
              <a:rPr lang="tr-TR" dirty="0" smtClean="0">
                <a:latin typeface="+mj-lt"/>
              </a:rPr>
              <a:t>üretim ve ekolojik denge arasında </a:t>
            </a:r>
            <a:r>
              <a:rPr lang="tr-TR" u="sng" dirty="0" smtClean="0">
                <a:latin typeface="+mj-lt"/>
              </a:rPr>
              <a:t>ilişki kurar.</a:t>
            </a:r>
          </a:p>
          <a:p>
            <a:r>
              <a:rPr lang="tr-TR" dirty="0" smtClean="0">
                <a:latin typeface="+mj-lt"/>
              </a:rPr>
              <a:t>7.Doğal çevrenin korunması konusunda yapılan </a:t>
            </a:r>
            <a:r>
              <a:rPr lang="tr-TR" u="sng" dirty="0" smtClean="0">
                <a:latin typeface="+mj-lt"/>
              </a:rPr>
              <a:t>çalışmalarda aktif rol alır</a:t>
            </a:r>
          </a:p>
          <a:p>
            <a:r>
              <a:rPr lang="tr-TR" dirty="0" smtClean="0">
                <a:latin typeface="+mj-lt"/>
              </a:rPr>
              <a:t>8. Bilgi ve iletişim teknolojilerini etik ilkeler doğrultusunda</a:t>
            </a:r>
          </a:p>
          <a:p>
            <a:r>
              <a:rPr lang="tr-TR" dirty="0" smtClean="0">
                <a:latin typeface="+mj-lt"/>
              </a:rPr>
              <a:t>kullanarak demokratik yaşama etkin bir şekilde </a:t>
            </a:r>
            <a:r>
              <a:rPr lang="tr-TR" u="sng" dirty="0" smtClean="0">
                <a:latin typeface="+mj-lt"/>
              </a:rPr>
              <a:t>katılır</a:t>
            </a:r>
            <a:endParaRPr lang="tr-TR" dirty="0">
              <a:latin typeface="+mj-lt"/>
            </a:endParaRPr>
          </a:p>
        </p:txBody>
      </p:sp>
      <p:sp>
        <p:nvSpPr>
          <p:cNvPr id="9" name="8 Dikdörtgen"/>
          <p:cNvSpPr/>
          <p:nvPr/>
        </p:nvSpPr>
        <p:spPr>
          <a:xfrm>
            <a:off x="395536" y="3789040"/>
            <a:ext cx="7056784" cy="369332"/>
          </a:xfrm>
          <a:prstGeom prst="rect">
            <a:avLst/>
          </a:prstGeom>
        </p:spPr>
        <p:txBody>
          <a:bodyPr wrap="square">
            <a:spAutoFit/>
          </a:bodyPr>
          <a:lstStyle/>
          <a:p>
            <a:r>
              <a:rPr lang="tr-TR" dirty="0" smtClean="0"/>
              <a:t>.</a:t>
            </a:r>
            <a:endParaRPr lang="tr-TR" dirty="0"/>
          </a:p>
        </p:txBody>
      </p:sp>
      <p:sp>
        <p:nvSpPr>
          <p:cNvPr id="11" name="10 Dikdörtgen"/>
          <p:cNvSpPr/>
          <p:nvPr/>
        </p:nvSpPr>
        <p:spPr>
          <a:xfrm>
            <a:off x="755576" y="5517232"/>
            <a:ext cx="4572000" cy="369332"/>
          </a:xfrm>
          <a:prstGeom prst="rect">
            <a:avLst/>
          </a:prstGeom>
        </p:spPr>
        <p:txBody>
          <a:bodyPr>
            <a:spAutoFit/>
          </a:bodyPr>
          <a:lstStyle/>
          <a:p>
            <a:r>
              <a:rPr lang="tr-TR" dirty="0" smtClean="0"/>
              <a:t>.</a:t>
            </a:r>
            <a:endParaRPr lang="tr-TR" dirty="0"/>
          </a:p>
        </p:txBody>
      </p:sp>
      <p:sp>
        <p:nvSpPr>
          <p:cNvPr id="13" name="12 Dikdörtgen"/>
          <p:cNvSpPr/>
          <p:nvPr/>
        </p:nvSpPr>
        <p:spPr>
          <a:xfrm>
            <a:off x="323528" y="4869160"/>
            <a:ext cx="8280920" cy="1200329"/>
          </a:xfrm>
          <a:prstGeom prst="rect">
            <a:avLst/>
          </a:prstGeom>
        </p:spPr>
        <p:txBody>
          <a:bodyPr wrap="square">
            <a:spAutoFit/>
          </a:bodyPr>
          <a:lstStyle/>
          <a:p>
            <a:r>
              <a:rPr lang="tr-TR" b="1" dirty="0" smtClean="0">
                <a:latin typeface="+mj-lt"/>
              </a:rPr>
              <a:t>Önerilen yöntemler: </a:t>
            </a:r>
            <a:r>
              <a:rPr lang="tr-TR" b="1" dirty="0" smtClean="0">
                <a:solidFill>
                  <a:schemeClr val="accent1"/>
                </a:solidFill>
                <a:latin typeface="+mj-lt"/>
              </a:rPr>
              <a:t>Araştırma – İnceleme, Tartışma, Rol Oynama ve Drama, Örnek Olay İncelemesi, İş Birliğine Dayalı Öğrenme, Proje Tabanlı Öğrenme, Probleme Dayalı Öğrenme, Topluma Hizmet Yoluyla Öğrenme, Bir Öğretim Yöntemi Olarak Empati, Hassas ve Tartışmalı Konular Yoluyla Öğrenme</a:t>
            </a:r>
            <a:endParaRPr lang="tr-TR" b="1" dirty="0">
              <a:solidFill>
                <a:schemeClr val="accent1"/>
              </a:solidFill>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1"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a:spLocks noChangeArrowheads="1"/>
          </p:cNvSpPr>
          <p:nvPr/>
        </p:nvSpPr>
        <p:spPr bwMode="auto">
          <a:xfrm>
            <a:off x="251520" y="188640"/>
            <a:ext cx="8892480" cy="954107"/>
          </a:xfrm>
          <a:prstGeom prst="rect">
            <a:avLst/>
          </a:prstGeom>
          <a:noFill/>
          <a:ln w="9525">
            <a:noFill/>
            <a:miter lim="800000"/>
            <a:headEnd/>
            <a:tailEnd/>
          </a:ln>
        </p:spPr>
        <p:txBody>
          <a:bodyPr wrap="square">
            <a:spAutoFit/>
          </a:bodyPr>
          <a:lstStyle/>
          <a:p>
            <a:pPr algn="ctr"/>
            <a:r>
              <a:rPr kumimoji="1" lang="tr-TR" sz="2800" b="1" dirty="0" smtClean="0">
                <a:solidFill>
                  <a:srgbClr val="FF0000"/>
                </a:solidFill>
                <a:latin typeface="+mj-lt"/>
              </a:rPr>
              <a:t>8. </a:t>
            </a:r>
            <a:r>
              <a:rPr kumimoji="1" lang="tr-TR" sz="2800" b="1" u="sng" dirty="0" smtClean="0">
                <a:latin typeface="+mj-lt"/>
              </a:rPr>
              <a:t>2013 </a:t>
            </a:r>
            <a:r>
              <a:rPr lang="tr-TR" sz="2800" b="1" dirty="0" smtClean="0">
                <a:solidFill>
                  <a:srgbClr val="FF0000"/>
                </a:solidFill>
                <a:latin typeface="+mj-lt"/>
              </a:rPr>
              <a:t>Lise Demokrasi ve İnsan Hakları Dersi Öğretim Programı</a:t>
            </a:r>
            <a:r>
              <a:rPr kumimoji="1" lang="tr-TR" sz="2800" b="1" dirty="0" smtClean="0">
                <a:solidFill>
                  <a:srgbClr val="FF0000"/>
                </a:solidFill>
                <a:latin typeface="+mj-lt"/>
              </a:rPr>
              <a:t>nda kavram-beceri-değer etkileşimi </a:t>
            </a:r>
            <a:endParaRPr kumimoji="1" lang="tr-TR" sz="2800" b="1" dirty="0">
              <a:solidFill>
                <a:srgbClr val="FF0000"/>
              </a:solidFill>
              <a:latin typeface="+mj-lt"/>
            </a:endParaRPr>
          </a:p>
        </p:txBody>
      </p:sp>
      <p:sp>
        <p:nvSpPr>
          <p:cNvPr id="5121" name="Rectangle 1"/>
          <p:cNvSpPr>
            <a:spLocks noChangeArrowheads="1"/>
          </p:cNvSpPr>
          <p:nvPr/>
        </p:nvSpPr>
        <p:spPr bwMode="auto">
          <a:xfrm>
            <a:off x="395536" y="3231885"/>
            <a:ext cx="8568952"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8 Dikdörtgen"/>
          <p:cNvSpPr/>
          <p:nvPr/>
        </p:nvSpPr>
        <p:spPr>
          <a:xfrm>
            <a:off x="395536" y="3789040"/>
            <a:ext cx="7056784" cy="369332"/>
          </a:xfrm>
          <a:prstGeom prst="rect">
            <a:avLst/>
          </a:prstGeom>
        </p:spPr>
        <p:txBody>
          <a:bodyPr wrap="square">
            <a:spAutoFit/>
          </a:bodyPr>
          <a:lstStyle/>
          <a:p>
            <a:r>
              <a:rPr lang="tr-TR" dirty="0" smtClean="0"/>
              <a:t>.</a:t>
            </a:r>
            <a:endParaRPr lang="tr-TR" dirty="0"/>
          </a:p>
        </p:txBody>
      </p:sp>
      <p:sp>
        <p:nvSpPr>
          <p:cNvPr id="11" name="10 Dikdörtgen"/>
          <p:cNvSpPr/>
          <p:nvPr/>
        </p:nvSpPr>
        <p:spPr>
          <a:xfrm>
            <a:off x="755576" y="5517232"/>
            <a:ext cx="4572000" cy="369332"/>
          </a:xfrm>
          <a:prstGeom prst="rect">
            <a:avLst/>
          </a:prstGeom>
        </p:spPr>
        <p:txBody>
          <a:bodyPr>
            <a:spAutoFit/>
          </a:bodyPr>
          <a:lstStyle/>
          <a:p>
            <a:r>
              <a:rPr lang="tr-TR" dirty="0" smtClean="0"/>
              <a:t>.</a:t>
            </a:r>
            <a:endParaRPr lang="tr-TR" dirty="0"/>
          </a:p>
        </p:txBody>
      </p:sp>
      <p:pic>
        <p:nvPicPr>
          <p:cNvPr id="39938" name="Picture 2" descr="C:\Users\toshiba\Desktop\adsız17.png"/>
          <p:cNvPicPr>
            <a:picLocks noChangeAspect="1" noChangeArrowheads="1"/>
          </p:cNvPicPr>
          <p:nvPr/>
        </p:nvPicPr>
        <p:blipFill>
          <a:blip r:embed="rId2" cstate="print"/>
          <a:srcRect/>
          <a:stretch>
            <a:fillRect/>
          </a:stretch>
        </p:blipFill>
        <p:spPr bwMode="auto">
          <a:xfrm>
            <a:off x="1315515" y="1052736"/>
            <a:ext cx="6323536" cy="4848002"/>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1"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a:spLocks noChangeArrowheads="1"/>
          </p:cNvSpPr>
          <p:nvPr/>
        </p:nvSpPr>
        <p:spPr bwMode="auto">
          <a:xfrm>
            <a:off x="251520" y="188640"/>
            <a:ext cx="8892480" cy="954107"/>
          </a:xfrm>
          <a:prstGeom prst="rect">
            <a:avLst/>
          </a:prstGeom>
          <a:noFill/>
          <a:ln w="9525">
            <a:noFill/>
            <a:miter lim="800000"/>
            <a:headEnd/>
            <a:tailEnd/>
          </a:ln>
        </p:spPr>
        <p:txBody>
          <a:bodyPr wrap="square">
            <a:spAutoFit/>
          </a:bodyPr>
          <a:lstStyle/>
          <a:p>
            <a:pPr algn="ctr"/>
            <a:r>
              <a:rPr kumimoji="1" lang="tr-TR" sz="2800" b="1" dirty="0" smtClean="0">
                <a:solidFill>
                  <a:srgbClr val="FF0000"/>
                </a:solidFill>
                <a:latin typeface="+mj-lt"/>
              </a:rPr>
              <a:t>9. </a:t>
            </a:r>
            <a:r>
              <a:rPr kumimoji="1" lang="tr-TR" sz="2800" b="1" u="sng" dirty="0" smtClean="0">
                <a:latin typeface="+mj-lt"/>
              </a:rPr>
              <a:t>2013</a:t>
            </a:r>
            <a:r>
              <a:rPr kumimoji="1" lang="tr-TR" sz="2800" b="1" dirty="0" smtClean="0">
                <a:solidFill>
                  <a:srgbClr val="FF0000"/>
                </a:solidFill>
                <a:latin typeface="+mj-lt"/>
              </a:rPr>
              <a:t> </a:t>
            </a:r>
            <a:r>
              <a:rPr lang="tr-TR" sz="2800" b="1" dirty="0" smtClean="0">
                <a:solidFill>
                  <a:srgbClr val="FF0000"/>
                </a:solidFill>
                <a:latin typeface="+mj-lt"/>
              </a:rPr>
              <a:t>Lise Demokrasi ve İnsan Hakları Dersi Öğretim Programı</a:t>
            </a:r>
            <a:r>
              <a:rPr kumimoji="1" lang="tr-TR" sz="2800" b="1" dirty="0" smtClean="0">
                <a:solidFill>
                  <a:srgbClr val="FF0000"/>
                </a:solidFill>
                <a:latin typeface="+mj-lt"/>
              </a:rPr>
              <a:t>nda kavram-beceri-değer etkileşimi </a:t>
            </a:r>
            <a:endParaRPr kumimoji="1" lang="tr-TR" sz="2800" b="1" dirty="0">
              <a:solidFill>
                <a:srgbClr val="FF0000"/>
              </a:solidFill>
              <a:latin typeface="+mj-lt"/>
            </a:endParaRPr>
          </a:p>
        </p:txBody>
      </p:sp>
      <p:sp>
        <p:nvSpPr>
          <p:cNvPr id="5121" name="Rectangle 1"/>
          <p:cNvSpPr>
            <a:spLocks noChangeArrowheads="1"/>
          </p:cNvSpPr>
          <p:nvPr/>
        </p:nvSpPr>
        <p:spPr bwMode="auto">
          <a:xfrm>
            <a:off x="395536" y="3231885"/>
            <a:ext cx="8568952"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8 Dikdörtgen"/>
          <p:cNvSpPr/>
          <p:nvPr/>
        </p:nvSpPr>
        <p:spPr>
          <a:xfrm>
            <a:off x="395536" y="3789040"/>
            <a:ext cx="7056784" cy="369332"/>
          </a:xfrm>
          <a:prstGeom prst="rect">
            <a:avLst/>
          </a:prstGeom>
        </p:spPr>
        <p:txBody>
          <a:bodyPr wrap="square">
            <a:spAutoFit/>
          </a:bodyPr>
          <a:lstStyle/>
          <a:p>
            <a:r>
              <a:rPr lang="tr-TR" dirty="0" smtClean="0"/>
              <a:t>.</a:t>
            </a:r>
            <a:endParaRPr lang="tr-TR" dirty="0"/>
          </a:p>
        </p:txBody>
      </p:sp>
      <p:sp>
        <p:nvSpPr>
          <p:cNvPr id="11" name="10 Dikdörtgen"/>
          <p:cNvSpPr/>
          <p:nvPr/>
        </p:nvSpPr>
        <p:spPr>
          <a:xfrm>
            <a:off x="755576" y="5517232"/>
            <a:ext cx="4572000" cy="369332"/>
          </a:xfrm>
          <a:prstGeom prst="rect">
            <a:avLst/>
          </a:prstGeom>
        </p:spPr>
        <p:txBody>
          <a:bodyPr>
            <a:spAutoFit/>
          </a:bodyPr>
          <a:lstStyle/>
          <a:p>
            <a:r>
              <a:rPr lang="tr-TR" dirty="0" smtClean="0"/>
              <a:t>.</a:t>
            </a:r>
            <a:endParaRPr lang="tr-TR" dirty="0"/>
          </a:p>
        </p:txBody>
      </p:sp>
      <p:pic>
        <p:nvPicPr>
          <p:cNvPr id="40964" name="Picture 4"/>
          <p:cNvPicPr>
            <a:picLocks noChangeAspect="1" noChangeArrowheads="1"/>
          </p:cNvPicPr>
          <p:nvPr/>
        </p:nvPicPr>
        <p:blipFill>
          <a:blip r:embed="rId2" cstate="print"/>
          <a:srcRect/>
          <a:stretch>
            <a:fillRect/>
          </a:stretch>
        </p:blipFill>
        <p:spPr bwMode="auto">
          <a:xfrm>
            <a:off x="395536" y="1052736"/>
            <a:ext cx="8424936" cy="486264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1"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2 Alt Başlık"/>
          <p:cNvSpPr>
            <a:spLocks/>
          </p:cNvSpPr>
          <p:nvPr/>
        </p:nvSpPr>
        <p:spPr bwMode="auto">
          <a:xfrm>
            <a:off x="611560" y="764704"/>
            <a:ext cx="8001000" cy="1295995"/>
          </a:xfrm>
          <a:prstGeom prst="rect">
            <a:avLst/>
          </a:prstGeom>
          <a:ln w="9525">
            <a:noFill/>
            <a:miter lim="800000"/>
            <a:headEnd/>
            <a:tailEnd/>
          </a:ln>
        </p:spPr>
        <p:txBody>
          <a:bodyPr/>
          <a:lstStyle/>
          <a:p>
            <a:pPr algn="ctr">
              <a:spcBef>
                <a:spcPct val="20000"/>
              </a:spcBef>
              <a:buClr>
                <a:schemeClr val="accent1"/>
              </a:buClr>
              <a:buSzPct val="65000"/>
              <a:buFont typeface="Wingdings" pitchFamily="2" charset="2"/>
              <a:buNone/>
            </a:pPr>
            <a:r>
              <a:rPr lang="tr-TR" sz="3000" b="1" dirty="0" smtClean="0">
                <a:solidFill>
                  <a:srgbClr val="FF0000"/>
                </a:solidFill>
                <a:latin typeface="+mj-lt"/>
              </a:rPr>
              <a:t>1. EĞİTİM </a:t>
            </a:r>
            <a:r>
              <a:rPr lang="tr-TR" sz="3000" b="1" dirty="0">
                <a:solidFill>
                  <a:srgbClr val="FF0000"/>
                </a:solidFill>
                <a:latin typeface="+mj-lt"/>
              </a:rPr>
              <a:t>SİSTEMİNİN ÜÇ TEMEL ÖGESİ</a:t>
            </a:r>
            <a:r>
              <a:rPr lang="tr-TR" sz="3000" dirty="0">
                <a:solidFill>
                  <a:srgbClr val="FF0000"/>
                </a:solidFill>
                <a:latin typeface="+mj-lt"/>
              </a:rPr>
              <a:t> </a:t>
            </a:r>
          </a:p>
        </p:txBody>
      </p:sp>
      <p:sp>
        <p:nvSpPr>
          <p:cNvPr id="121859" name="Rectangle 3"/>
          <p:cNvSpPr>
            <a:spLocks noChangeArrowheads="1"/>
          </p:cNvSpPr>
          <p:nvPr/>
        </p:nvSpPr>
        <p:spPr bwMode="auto">
          <a:xfrm>
            <a:off x="3491880" y="1700808"/>
            <a:ext cx="1639888" cy="457200"/>
          </a:xfrm>
          <a:prstGeom prst="rect">
            <a:avLst/>
          </a:prstGeom>
          <a:noFill/>
          <a:ln w="9525">
            <a:noFill/>
            <a:miter lim="800000"/>
            <a:headEnd/>
            <a:tailEnd/>
          </a:ln>
        </p:spPr>
        <p:txBody>
          <a:bodyPr anchor="ctr">
            <a:spAutoFit/>
          </a:bodyPr>
          <a:lstStyle/>
          <a:p>
            <a:r>
              <a:rPr lang="tr-TR" sz="2400" b="1" dirty="0">
                <a:latin typeface="+mj-lt"/>
              </a:rPr>
              <a:t>ÖĞRENC</a:t>
            </a:r>
            <a:r>
              <a:rPr lang="tr-TR" sz="2400" b="1" dirty="0">
                <a:latin typeface="Arial Narrow" pitchFamily="34" charset="0"/>
              </a:rPr>
              <a:t>İ</a:t>
            </a:r>
          </a:p>
        </p:txBody>
      </p:sp>
      <p:sp>
        <p:nvSpPr>
          <p:cNvPr id="121860" name="Rectangle 4"/>
          <p:cNvSpPr>
            <a:spLocks noChangeArrowheads="1"/>
          </p:cNvSpPr>
          <p:nvPr/>
        </p:nvSpPr>
        <p:spPr bwMode="auto">
          <a:xfrm>
            <a:off x="5148064" y="4005064"/>
            <a:ext cx="1737976" cy="461665"/>
          </a:xfrm>
          <a:prstGeom prst="rect">
            <a:avLst/>
          </a:prstGeom>
          <a:noFill/>
          <a:ln w="9525">
            <a:noFill/>
            <a:miter lim="800000"/>
            <a:headEnd/>
            <a:tailEnd/>
          </a:ln>
        </p:spPr>
        <p:txBody>
          <a:bodyPr wrap="none" anchor="ctr">
            <a:spAutoFit/>
          </a:bodyPr>
          <a:lstStyle/>
          <a:p>
            <a:pPr algn="just"/>
            <a:r>
              <a:rPr lang="tr-TR" sz="2400" b="1" dirty="0">
                <a:latin typeface="+mj-lt"/>
              </a:rPr>
              <a:t>ÖĞRETME</a:t>
            </a:r>
            <a:r>
              <a:rPr lang="tr-TR" sz="2400" b="1" dirty="0">
                <a:latin typeface="Arial Narrow" pitchFamily="34" charset="0"/>
              </a:rPr>
              <a:t>N</a:t>
            </a:r>
            <a:r>
              <a:rPr lang="tr-TR" sz="2400" dirty="0">
                <a:latin typeface="Arial Narrow" pitchFamily="34" charset="0"/>
              </a:rPr>
              <a:t> </a:t>
            </a:r>
          </a:p>
        </p:txBody>
      </p:sp>
      <p:sp>
        <p:nvSpPr>
          <p:cNvPr id="121861" name="Rectangle 5"/>
          <p:cNvSpPr>
            <a:spLocks noChangeArrowheads="1"/>
          </p:cNvSpPr>
          <p:nvPr/>
        </p:nvSpPr>
        <p:spPr bwMode="auto">
          <a:xfrm>
            <a:off x="1453208" y="4074468"/>
            <a:ext cx="1619546" cy="461665"/>
          </a:xfrm>
          <a:prstGeom prst="rect">
            <a:avLst/>
          </a:prstGeom>
          <a:noFill/>
          <a:ln w="9525">
            <a:noFill/>
            <a:miter lim="800000"/>
            <a:headEnd/>
            <a:tailEnd/>
          </a:ln>
        </p:spPr>
        <p:txBody>
          <a:bodyPr wrap="none" anchor="ctr">
            <a:spAutoFit/>
          </a:bodyPr>
          <a:lstStyle/>
          <a:p>
            <a:pPr algn="just"/>
            <a:r>
              <a:rPr lang="tr-TR" sz="2400" b="1" dirty="0">
                <a:latin typeface="+mj-lt"/>
              </a:rPr>
              <a:t>PROGRAM</a:t>
            </a:r>
            <a:r>
              <a:rPr lang="tr-TR" sz="2400" dirty="0">
                <a:latin typeface="+mj-lt"/>
              </a:rPr>
              <a:t> </a:t>
            </a:r>
          </a:p>
        </p:txBody>
      </p:sp>
      <p:sp>
        <p:nvSpPr>
          <p:cNvPr id="121862" name="AutoShape 6"/>
          <p:cNvSpPr>
            <a:spLocks noChangeArrowheads="1"/>
          </p:cNvSpPr>
          <p:nvPr/>
        </p:nvSpPr>
        <p:spPr bwMode="auto">
          <a:xfrm>
            <a:off x="3059113" y="2276475"/>
            <a:ext cx="2162175" cy="1657350"/>
          </a:xfrm>
          <a:prstGeom prst="triangle">
            <a:avLst>
              <a:gd name="adj" fmla="val 50000"/>
            </a:avLst>
          </a:prstGeom>
          <a:solidFill>
            <a:schemeClr val="bg2">
              <a:lumMod val="90000"/>
            </a:schemeClr>
          </a:solidFill>
          <a:ln w="19050">
            <a:solidFill>
              <a:srgbClr val="FF0000"/>
            </a:solidFill>
            <a:miter lim="800000"/>
            <a:headEnd/>
            <a:tailEnd/>
          </a:ln>
        </p:spPr>
        <p:txBody>
          <a:bodyPr wrap="none" anchor="ctr"/>
          <a:lstStyle/>
          <a:p>
            <a:endParaRPr lang="tr-TR">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Vertical)">
                                      <p:cBhvr>
                                        <p:cTn id="7" dur="1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1862"/>
                                        </p:tgtEl>
                                        <p:attrNameLst>
                                          <p:attrName>style.visibility</p:attrName>
                                        </p:attrNameLst>
                                      </p:cBhvr>
                                      <p:to>
                                        <p:strVal val="visible"/>
                                      </p:to>
                                    </p:set>
                                    <p:animEffect transition="in" filter="blinds(horizontal)">
                                      <p:cBhvr>
                                        <p:cTn id="12" dur="500"/>
                                        <p:tgtEl>
                                          <p:spTgt spid="12186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21859"/>
                                        </p:tgtEl>
                                        <p:attrNameLst>
                                          <p:attrName>style.visibility</p:attrName>
                                        </p:attrNameLst>
                                      </p:cBhvr>
                                      <p:to>
                                        <p:strVal val="visible"/>
                                      </p:to>
                                    </p:set>
                                    <p:animEffect transition="in" filter="checkerboard(across)">
                                      <p:cBhvr>
                                        <p:cTn id="17" dur="500"/>
                                        <p:tgtEl>
                                          <p:spTgt spid="12185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21861"/>
                                        </p:tgtEl>
                                        <p:attrNameLst>
                                          <p:attrName>style.visibility</p:attrName>
                                        </p:attrNameLst>
                                      </p:cBhvr>
                                      <p:to>
                                        <p:strVal val="visible"/>
                                      </p:to>
                                    </p:set>
                                    <p:animEffect transition="in" filter="checkerboard(across)">
                                      <p:cBhvr>
                                        <p:cTn id="22" dur="500"/>
                                        <p:tgtEl>
                                          <p:spTgt spid="12186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21860"/>
                                        </p:tgtEl>
                                        <p:attrNameLst>
                                          <p:attrName>style.visibility</p:attrName>
                                        </p:attrNameLst>
                                      </p:cBhvr>
                                      <p:to>
                                        <p:strVal val="visible"/>
                                      </p:to>
                                    </p:set>
                                    <p:animEffect transition="in" filter="checkerboard(across)">
                                      <p:cBhvr>
                                        <p:cTn id="27" dur="500"/>
                                        <p:tgtEl>
                                          <p:spTgt spid="1218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1859" grpId="0"/>
      <p:bldP spid="121860" grpId="0"/>
      <p:bldP spid="121861" grpId="0"/>
      <p:bldP spid="12186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a:spLocks noChangeArrowheads="1"/>
          </p:cNvSpPr>
          <p:nvPr/>
        </p:nvSpPr>
        <p:spPr bwMode="auto">
          <a:xfrm>
            <a:off x="251520" y="188640"/>
            <a:ext cx="8892480" cy="954107"/>
          </a:xfrm>
          <a:prstGeom prst="rect">
            <a:avLst/>
          </a:prstGeom>
          <a:noFill/>
          <a:ln w="9525">
            <a:noFill/>
            <a:miter lim="800000"/>
            <a:headEnd/>
            <a:tailEnd/>
          </a:ln>
        </p:spPr>
        <p:txBody>
          <a:bodyPr wrap="square">
            <a:spAutoFit/>
          </a:bodyPr>
          <a:lstStyle/>
          <a:p>
            <a:pPr algn="ctr"/>
            <a:r>
              <a:rPr kumimoji="1" lang="tr-TR" sz="2800" b="1" dirty="0" smtClean="0">
                <a:solidFill>
                  <a:srgbClr val="FF0000"/>
                </a:solidFill>
                <a:latin typeface="+mj-lt"/>
              </a:rPr>
              <a:t>10. </a:t>
            </a:r>
            <a:r>
              <a:rPr kumimoji="1" lang="tr-TR" sz="2800" b="1" u="sng" dirty="0" smtClean="0">
                <a:latin typeface="+mj-lt"/>
              </a:rPr>
              <a:t>2013</a:t>
            </a:r>
            <a:r>
              <a:rPr kumimoji="1" lang="tr-TR" sz="2800" b="1" dirty="0" smtClean="0">
                <a:solidFill>
                  <a:srgbClr val="FF0000"/>
                </a:solidFill>
                <a:latin typeface="+mj-lt"/>
              </a:rPr>
              <a:t> Demokratik Vatandaşlık içeriklerinde ilk defa ele alınan bazı kavramlar (İçerikler)</a:t>
            </a:r>
            <a:endParaRPr kumimoji="1" lang="tr-TR" sz="2800" b="1" dirty="0">
              <a:solidFill>
                <a:srgbClr val="FF0000"/>
              </a:solidFill>
              <a:latin typeface="+mj-lt"/>
            </a:endParaRPr>
          </a:p>
        </p:txBody>
      </p:sp>
      <p:sp>
        <p:nvSpPr>
          <p:cNvPr id="9" name="8 Dikdörtgen"/>
          <p:cNvSpPr/>
          <p:nvPr/>
        </p:nvSpPr>
        <p:spPr>
          <a:xfrm>
            <a:off x="395536" y="3789040"/>
            <a:ext cx="7056784" cy="369332"/>
          </a:xfrm>
          <a:prstGeom prst="rect">
            <a:avLst/>
          </a:prstGeom>
        </p:spPr>
        <p:txBody>
          <a:bodyPr wrap="square">
            <a:spAutoFit/>
          </a:bodyPr>
          <a:lstStyle/>
          <a:p>
            <a:r>
              <a:rPr lang="tr-TR" dirty="0" smtClean="0"/>
              <a:t>.</a:t>
            </a:r>
            <a:endParaRPr lang="tr-TR" dirty="0"/>
          </a:p>
        </p:txBody>
      </p:sp>
      <p:sp>
        <p:nvSpPr>
          <p:cNvPr id="11" name="10 Dikdörtgen"/>
          <p:cNvSpPr/>
          <p:nvPr/>
        </p:nvSpPr>
        <p:spPr>
          <a:xfrm>
            <a:off x="755576" y="5517232"/>
            <a:ext cx="4572000" cy="369332"/>
          </a:xfrm>
          <a:prstGeom prst="rect">
            <a:avLst/>
          </a:prstGeom>
        </p:spPr>
        <p:txBody>
          <a:bodyPr>
            <a:spAutoFit/>
          </a:bodyPr>
          <a:lstStyle/>
          <a:p>
            <a:r>
              <a:rPr lang="tr-TR" dirty="0" smtClean="0"/>
              <a:t>.</a:t>
            </a:r>
            <a:endParaRPr lang="tr-TR" dirty="0"/>
          </a:p>
        </p:txBody>
      </p:sp>
      <p:sp>
        <p:nvSpPr>
          <p:cNvPr id="8" name="7 Dikdörtgen"/>
          <p:cNvSpPr/>
          <p:nvPr/>
        </p:nvSpPr>
        <p:spPr>
          <a:xfrm>
            <a:off x="2286000" y="1340768"/>
            <a:ext cx="4572000" cy="4524315"/>
          </a:xfrm>
          <a:prstGeom prst="rect">
            <a:avLst/>
          </a:prstGeom>
        </p:spPr>
        <p:txBody>
          <a:bodyPr wrap="square">
            <a:spAutoFit/>
          </a:bodyPr>
          <a:lstStyle/>
          <a:p>
            <a:pPr algn="ctr"/>
            <a:r>
              <a:rPr lang="tr-TR" b="1" dirty="0" smtClean="0">
                <a:solidFill>
                  <a:schemeClr val="accent1"/>
                </a:solidFill>
                <a:latin typeface="+mn-lt"/>
              </a:rPr>
              <a:t> Hesap Verebilirlik</a:t>
            </a:r>
          </a:p>
          <a:p>
            <a:pPr lvl="0" algn="ctr"/>
            <a:r>
              <a:rPr lang="tr-TR" b="1" dirty="0" smtClean="0">
                <a:latin typeface="+mn-lt"/>
              </a:rPr>
              <a:t>Şeffaflık</a:t>
            </a:r>
          </a:p>
          <a:p>
            <a:pPr lvl="0" algn="ctr"/>
            <a:r>
              <a:rPr lang="tr-TR" b="1" dirty="0" smtClean="0">
                <a:solidFill>
                  <a:schemeClr val="accent1"/>
                </a:solidFill>
                <a:latin typeface="+mn-lt"/>
              </a:rPr>
              <a:t>Dijital vatandaşlık</a:t>
            </a:r>
          </a:p>
          <a:p>
            <a:pPr lvl="0" algn="ctr"/>
            <a:r>
              <a:rPr lang="tr-TR" b="1" dirty="0" smtClean="0">
                <a:solidFill>
                  <a:prstClr val="black"/>
                </a:solidFill>
                <a:latin typeface="+mn-lt"/>
              </a:rPr>
              <a:t>Özgür ve özerk birey</a:t>
            </a:r>
            <a:r>
              <a:rPr lang="tr-TR" b="1" dirty="0" smtClean="0">
                <a:latin typeface="+mn-lt"/>
              </a:rPr>
              <a:t> </a:t>
            </a:r>
          </a:p>
          <a:p>
            <a:pPr lvl="0" algn="ctr"/>
            <a:r>
              <a:rPr lang="tr-TR" b="1" dirty="0" smtClean="0">
                <a:solidFill>
                  <a:schemeClr val="accent1"/>
                </a:solidFill>
                <a:latin typeface="+mn-lt"/>
              </a:rPr>
              <a:t>Dezavantajlı gruplar </a:t>
            </a:r>
          </a:p>
          <a:p>
            <a:pPr lvl="0" algn="ctr"/>
            <a:r>
              <a:rPr lang="tr-TR" b="1" dirty="0" smtClean="0">
                <a:latin typeface="+mn-lt"/>
              </a:rPr>
              <a:t>Ayrımcılık </a:t>
            </a:r>
          </a:p>
          <a:p>
            <a:pPr lvl="0" algn="ctr"/>
            <a:r>
              <a:rPr lang="tr-TR" b="1" dirty="0" smtClean="0">
                <a:solidFill>
                  <a:schemeClr val="accent1"/>
                </a:solidFill>
                <a:latin typeface="+mn-lt"/>
              </a:rPr>
              <a:t>Ön yargı </a:t>
            </a:r>
          </a:p>
          <a:p>
            <a:pPr lvl="0" algn="ctr"/>
            <a:r>
              <a:rPr lang="tr-TR" b="1" dirty="0" smtClean="0">
                <a:latin typeface="+mn-lt"/>
              </a:rPr>
              <a:t>Siber zorbalık </a:t>
            </a:r>
          </a:p>
          <a:p>
            <a:pPr lvl="0" algn="ctr"/>
            <a:r>
              <a:rPr lang="tr-TR" b="1" dirty="0" err="1" smtClean="0">
                <a:solidFill>
                  <a:schemeClr val="accent1"/>
                </a:solidFill>
                <a:latin typeface="+mn-lt"/>
              </a:rPr>
              <a:t>Mobbing</a:t>
            </a:r>
            <a:endParaRPr lang="tr-TR" b="1" dirty="0" smtClean="0">
              <a:solidFill>
                <a:schemeClr val="accent1"/>
              </a:solidFill>
              <a:latin typeface="+mn-lt"/>
            </a:endParaRPr>
          </a:p>
          <a:p>
            <a:pPr lvl="0" algn="ctr"/>
            <a:r>
              <a:rPr lang="tr-TR" b="1" dirty="0" smtClean="0">
                <a:latin typeface="+mn-lt"/>
              </a:rPr>
              <a:t>Barış</a:t>
            </a:r>
          </a:p>
          <a:p>
            <a:pPr lvl="0" algn="ctr"/>
            <a:r>
              <a:rPr lang="tr-TR" b="1" dirty="0" smtClean="0">
                <a:solidFill>
                  <a:schemeClr val="accent1"/>
                </a:solidFill>
                <a:latin typeface="+mn-lt"/>
              </a:rPr>
              <a:t>İçsel barış </a:t>
            </a:r>
          </a:p>
          <a:p>
            <a:pPr lvl="0" algn="ctr"/>
            <a:r>
              <a:rPr lang="tr-TR" b="1" dirty="0" smtClean="0">
                <a:latin typeface="+mn-lt"/>
              </a:rPr>
              <a:t>Fanatizm </a:t>
            </a:r>
          </a:p>
          <a:p>
            <a:pPr lvl="0" algn="ctr"/>
            <a:r>
              <a:rPr lang="tr-TR" b="1" dirty="0" smtClean="0">
                <a:solidFill>
                  <a:schemeClr val="accent1"/>
                </a:solidFill>
                <a:latin typeface="+mn-lt"/>
              </a:rPr>
              <a:t>Ekolojik denge </a:t>
            </a:r>
          </a:p>
          <a:p>
            <a:pPr lvl="0" algn="ctr"/>
            <a:r>
              <a:rPr lang="tr-TR" b="1" dirty="0" smtClean="0">
                <a:latin typeface="+mn-lt"/>
              </a:rPr>
              <a:t>Kalıp Yargı</a:t>
            </a:r>
          </a:p>
          <a:p>
            <a:pPr lvl="0" algn="ctr"/>
            <a:r>
              <a:rPr lang="tr-TR" b="1" dirty="0" smtClean="0">
                <a:latin typeface="+mn-lt"/>
              </a:rPr>
              <a:t>…….</a:t>
            </a:r>
          </a:p>
          <a:p>
            <a:pPr lvl="0" algn="ctr"/>
            <a:r>
              <a:rPr lang="tr-TR" b="1" dirty="0" smtClean="0">
                <a:latin typeface="+mn-lt"/>
              </a:rPr>
              <a:t>……..</a:t>
            </a:r>
            <a:endParaRPr lang="tr-TR"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1"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a:spLocks noChangeArrowheads="1"/>
          </p:cNvSpPr>
          <p:nvPr/>
        </p:nvSpPr>
        <p:spPr bwMode="auto">
          <a:xfrm>
            <a:off x="251520" y="188640"/>
            <a:ext cx="8892480" cy="954107"/>
          </a:xfrm>
          <a:prstGeom prst="rect">
            <a:avLst/>
          </a:prstGeom>
          <a:noFill/>
          <a:ln w="9525">
            <a:noFill/>
            <a:miter lim="800000"/>
            <a:headEnd/>
            <a:tailEnd/>
          </a:ln>
        </p:spPr>
        <p:txBody>
          <a:bodyPr wrap="square">
            <a:spAutoFit/>
          </a:bodyPr>
          <a:lstStyle/>
          <a:p>
            <a:pPr algn="ctr"/>
            <a:r>
              <a:rPr kumimoji="1" lang="tr-TR" sz="2800" b="1" dirty="0" smtClean="0">
                <a:solidFill>
                  <a:srgbClr val="FF0000"/>
                </a:solidFill>
                <a:latin typeface="+mj-lt"/>
              </a:rPr>
              <a:t>11. 1998 - 2013 Programlarında </a:t>
            </a:r>
            <a:r>
              <a:rPr lang="tr-TR" sz="2800" b="1" dirty="0" smtClean="0">
                <a:solidFill>
                  <a:srgbClr val="FF0000"/>
                </a:solidFill>
                <a:latin typeface="+mj-lt"/>
              </a:rPr>
              <a:t>genel amaçlar. </a:t>
            </a:r>
          </a:p>
          <a:p>
            <a:pPr algn="ctr"/>
            <a:r>
              <a:rPr lang="tr-TR" sz="2800" b="1" u="sng" dirty="0" smtClean="0">
                <a:latin typeface="+mj-lt"/>
              </a:rPr>
              <a:t>Hangisi 2013?</a:t>
            </a:r>
            <a:endParaRPr kumimoji="1" lang="tr-TR" sz="2800" b="1" u="sng" dirty="0">
              <a:latin typeface="+mj-lt"/>
            </a:endParaRPr>
          </a:p>
        </p:txBody>
      </p:sp>
      <p:sp>
        <p:nvSpPr>
          <p:cNvPr id="5121" name="Rectangle 1"/>
          <p:cNvSpPr>
            <a:spLocks noChangeArrowheads="1"/>
          </p:cNvSpPr>
          <p:nvPr/>
        </p:nvSpPr>
        <p:spPr bwMode="auto">
          <a:xfrm>
            <a:off x="395536" y="3231885"/>
            <a:ext cx="8568952"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8 Dikdörtgen"/>
          <p:cNvSpPr/>
          <p:nvPr/>
        </p:nvSpPr>
        <p:spPr>
          <a:xfrm>
            <a:off x="395536" y="3789040"/>
            <a:ext cx="7056784" cy="369332"/>
          </a:xfrm>
          <a:prstGeom prst="rect">
            <a:avLst/>
          </a:prstGeom>
        </p:spPr>
        <p:txBody>
          <a:bodyPr wrap="square">
            <a:spAutoFit/>
          </a:bodyPr>
          <a:lstStyle/>
          <a:p>
            <a:r>
              <a:rPr lang="tr-TR" dirty="0" smtClean="0"/>
              <a:t>.</a:t>
            </a:r>
            <a:endParaRPr lang="tr-TR" dirty="0"/>
          </a:p>
        </p:txBody>
      </p:sp>
      <p:sp>
        <p:nvSpPr>
          <p:cNvPr id="11" name="10 Dikdörtgen"/>
          <p:cNvSpPr/>
          <p:nvPr/>
        </p:nvSpPr>
        <p:spPr>
          <a:xfrm>
            <a:off x="755576" y="5517232"/>
            <a:ext cx="4572000" cy="369332"/>
          </a:xfrm>
          <a:prstGeom prst="rect">
            <a:avLst/>
          </a:prstGeom>
        </p:spPr>
        <p:txBody>
          <a:bodyPr>
            <a:spAutoFit/>
          </a:bodyPr>
          <a:lstStyle/>
          <a:p>
            <a:r>
              <a:rPr lang="tr-TR" dirty="0" smtClean="0"/>
              <a:t>.</a:t>
            </a:r>
            <a:endParaRPr lang="tr-TR" dirty="0"/>
          </a:p>
        </p:txBody>
      </p:sp>
      <p:sp>
        <p:nvSpPr>
          <p:cNvPr id="41985" name="Rectangle 1"/>
          <p:cNvSpPr>
            <a:spLocks noChangeArrowheads="1"/>
          </p:cNvSpPr>
          <p:nvPr/>
        </p:nvSpPr>
        <p:spPr bwMode="auto">
          <a:xfrm>
            <a:off x="467544" y="1166552"/>
            <a:ext cx="4464496" cy="46387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700" b="1" i="0" u="none" strike="noStrike" cap="none" normalizeH="0" baseline="0" dirty="0" smtClean="0">
                <a:ln>
                  <a:noFill/>
                </a:ln>
                <a:solidFill>
                  <a:srgbClr val="000000"/>
                </a:solidFill>
                <a:effectLst/>
                <a:latin typeface="+mj-lt"/>
                <a:ea typeface="Calibri" pitchFamily="34" charset="0"/>
                <a:cs typeface="Times New Roman" pitchFamily="18" charset="0"/>
              </a:rPr>
              <a:t>GENEL AMAÇLAR </a:t>
            </a:r>
            <a:endParaRPr kumimoji="0" lang="tr-TR" sz="17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700" b="0" i="0" u="none" strike="noStrike" cap="none" normalizeH="0" baseline="0" dirty="0" smtClean="0">
                <a:ln>
                  <a:noFill/>
                </a:ln>
                <a:solidFill>
                  <a:srgbClr val="000000"/>
                </a:solidFill>
                <a:effectLst/>
                <a:latin typeface="+mj-lt"/>
                <a:ea typeface="Calibri" pitchFamily="34" charset="0"/>
                <a:cs typeface="Times New Roman" pitchFamily="18" charset="0"/>
              </a:rPr>
              <a:t>2.</a:t>
            </a:r>
            <a:r>
              <a:rPr kumimoji="0" lang="tr-TR" sz="17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tr-TR" sz="1700" b="0" i="0" u="none" strike="noStrike" cap="none" normalizeH="0" baseline="0" dirty="0" smtClean="0">
                <a:ln>
                  <a:noFill/>
                </a:ln>
                <a:solidFill>
                  <a:srgbClr val="000000"/>
                </a:solidFill>
                <a:effectLst/>
                <a:latin typeface="+mj-lt"/>
                <a:ea typeface="Calibri" pitchFamily="34" charset="0"/>
                <a:cs typeface="Times New Roman" pitchFamily="18" charset="0"/>
              </a:rPr>
              <a:t>İnsan hak ve özgürlüklerini ve bunların demokratik yaşamdaki yerini ve önemini anlamaları, </a:t>
            </a:r>
            <a:endParaRPr kumimoji="0" lang="tr-TR" sz="17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700" b="0" i="0" u="none" strike="noStrike" cap="none" normalizeH="0" baseline="0" dirty="0" smtClean="0">
                <a:ln>
                  <a:noFill/>
                </a:ln>
                <a:solidFill>
                  <a:srgbClr val="000000"/>
                </a:solidFill>
                <a:effectLst/>
                <a:latin typeface="+mj-lt"/>
                <a:ea typeface="Calibri" pitchFamily="34" charset="0"/>
                <a:cs typeface="Times New Roman" pitchFamily="18" charset="0"/>
              </a:rPr>
              <a:t>4.</a:t>
            </a:r>
            <a:r>
              <a:rPr kumimoji="0" lang="tr-TR" sz="17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tr-TR" sz="1700" b="0" i="0" u="none" strike="noStrike" cap="none" normalizeH="0" baseline="0" dirty="0" smtClean="0">
                <a:ln>
                  <a:noFill/>
                </a:ln>
                <a:solidFill>
                  <a:srgbClr val="000000"/>
                </a:solidFill>
                <a:effectLst/>
                <a:latin typeface="+mj-lt"/>
                <a:ea typeface="Calibri" pitchFamily="34" charset="0"/>
                <a:cs typeface="Times New Roman" pitchFamily="18" charset="0"/>
              </a:rPr>
              <a:t>Ön yargıların etkisinde kalmadan demokratik kültürde bir zenginlik olarak kabul edilen çeşitliliğin yaşatılması ve geliştirilmesinde aktif rol almaları,</a:t>
            </a:r>
            <a:endParaRPr kumimoji="0" lang="tr-TR" sz="17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700" b="0" i="0" u="none" strike="noStrike" cap="none" normalizeH="0" baseline="0" dirty="0" smtClean="0">
                <a:ln>
                  <a:noFill/>
                </a:ln>
                <a:solidFill>
                  <a:srgbClr val="000000"/>
                </a:solidFill>
                <a:effectLst/>
                <a:latin typeface="+mj-lt"/>
                <a:ea typeface="Calibri" pitchFamily="34" charset="0"/>
                <a:cs typeface="Times New Roman" pitchFamily="18" charset="0"/>
              </a:rPr>
              <a:t>5.</a:t>
            </a:r>
            <a:r>
              <a:rPr kumimoji="0" lang="tr-TR" sz="17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tr-TR" sz="1700" b="0" i="0" u="none" strike="noStrike" cap="none" normalizeH="0" baseline="0" dirty="0" smtClean="0">
                <a:ln>
                  <a:noFill/>
                </a:ln>
                <a:solidFill>
                  <a:srgbClr val="000000"/>
                </a:solidFill>
                <a:effectLst/>
                <a:latin typeface="+mj-lt"/>
                <a:ea typeface="Calibri" pitchFamily="34" charset="0"/>
                <a:cs typeface="Times New Roman" pitchFamily="18" charset="0"/>
              </a:rPr>
              <a:t>Yaşamın her alanında barış ve uzlaşma</a:t>
            </a:r>
            <a:r>
              <a:rPr kumimoji="0" lang="tr-TR" sz="1700" b="0" i="0" u="none" strike="noStrike" cap="none" normalizeH="0" dirty="0" smtClean="0">
                <a:ln>
                  <a:noFill/>
                </a:ln>
                <a:solidFill>
                  <a:srgbClr val="000000"/>
                </a:solidFill>
                <a:effectLst/>
                <a:latin typeface="+mj-lt"/>
                <a:ea typeface="Calibri" pitchFamily="34" charset="0"/>
                <a:cs typeface="Times New Roman" pitchFamily="18" charset="0"/>
              </a:rPr>
              <a:t> </a:t>
            </a:r>
            <a:r>
              <a:rPr kumimoji="0" lang="tr-TR" sz="1700" b="0" i="0" u="none" strike="noStrike" cap="none" normalizeH="0" baseline="0" dirty="0" smtClean="0">
                <a:ln>
                  <a:noFill/>
                </a:ln>
                <a:solidFill>
                  <a:srgbClr val="000000"/>
                </a:solidFill>
                <a:effectLst/>
                <a:latin typeface="+mj-lt"/>
                <a:ea typeface="Calibri" pitchFamily="34" charset="0"/>
                <a:cs typeface="Times New Roman" pitchFamily="18" charset="0"/>
              </a:rPr>
              <a:t>kültürünün oluşması ve gelişmesine katkı  sağlayarak çatışmalara barışçıl çözümler aramaları, </a:t>
            </a:r>
            <a:endParaRPr kumimoji="0" lang="tr-TR" sz="17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700" b="0" i="0" u="none" strike="noStrike" cap="none" normalizeH="0" baseline="0" dirty="0" smtClean="0">
                <a:ln>
                  <a:noFill/>
                </a:ln>
                <a:solidFill>
                  <a:srgbClr val="000000"/>
                </a:solidFill>
                <a:effectLst/>
                <a:latin typeface="+mj-lt"/>
                <a:ea typeface="Calibri" pitchFamily="34" charset="0"/>
                <a:cs typeface="Times New Roman" pitchFamily="18" charset="0"/>
              </a:rPr>
              <a:t>7.</a:t>
            </a:r>
            <a:r>
              <a:rPr kumimoji="0" lang="tr-TR" sz="17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tr-TR" sz="1700" b="0" i="0" u="none" strike="noStrike" cap="none" normalizeH="0" baseline="0" dirty="0" smtClean="0">
                <a:ln>
                  <a:noFill/>
                </a:ln>
                <a:solidFill>
                  <a:srgbClr val="000000"/>
                </a:solidFill>
                <a:effectLst/>
                <a:latin typeface="+mj-lt"/>
                <a:ea typeface="Calibri" pitchFamily="34" charset="0"/>
                <a:cs typeface="Times New Roman" pitchFamily="18" charset="0"/>
              </a:rPr>
              <a:t>Özgür ve özerk bireyler olarak toplumsal yaşama aktif olarak katılmaya istekli olmaları, </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700" b="0" i="0" u="none" strike="noStrike" cap="none" normalizeH="0" baseline="0" dirty="0" smtClean="0">
                <a:ln>
                  <a:noFill/>
                </a:ln>
                <a:solidFill>
                  <a:srgbClr val="000000"/>
                </a:solidFill>
                <a:effectLst/>
                <a:latin typeface="+mj-lt"/>
                <a:ea typeface="Calibri" pitchFamily="34" charset="0"/>
                <a:cs typeface="Times New Roman" pitchFamily="18" charset="0"/>
              </a:rPr>
              <a:t>8.</a:t>
            </a:r>
            <a:r>
              <a:rPr kumimoji="0" lang="tr-TR" sz="17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tr-TR" sz="1700" b="0" i="0" u="none" strike="noStrike" cap="none" normalizeH="0" baseline="0" dirty="0" smtClean="0">
                <a:ln>
                  <a:noFill/>
                </a:ln>
                <a:solidFill>
                  <a:srgbClr val="000000"/>
                </a:solidFill>
                <a:effectLst/>
                <a:latin typeface="+mj-lt"/>
                <a:ea typeface="Calibri" pitchFamily="34" charset="0"/>
                <a:cs typeface="Times New Roman" pitchFamily="18" charset="0"/>
              </a:rPr>
              <a:t>Çeşitliliği kültürel bir zenginlik kabul ederek toplumun bir arada barış ve uzlaşı içinde yaşamasını istemeleri amaçlanmaktadır</a:t>
            </a:r>
            <a:r>
              <a:rPr kumimoji="0" lang="tr-TR" sz="1700" b="0" i="0" u="none" strike="noStrike" cap="none" normalizeH="0" baseline="0" dirty="0" smtClean="0">
                <a:ln>
                  <a:noFill/>
                </a:ln>
                <a:solidFill>
                  <a:schemeClr val="tx1"/>
                </a:solidFill>
                <a:effectLst/>
                <a:latin typeface="+mj-lt"/>
                <a:cs typeface="Arial" pitchFamily="34" charset="0"/>
              </a:rPr>
              <a:t> </a:t>
            </a:r>
          </a:p>
        </p:txBody>
      </p:sp>
      <p:sp>
        <p:nvSpPr>
          <p:cNvPr id="41986" name="Rectangle 2"/>
          <p:cNvSpPr>
            <a:spLocks noChangeArrowheads="1"/>
          </p:cNvSpPr>
          <p:nvPr/>
        </p:nvSpPr>
        <p:spPr bwMode="auto">
          <a:xfrm>
            <a:off x="4788024" y="1215111"/>
            <a:ext cx="4176464" cy="45397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700" b="1" i="0" u="none" strike="noStrike" cap="none" normalizeH="0" baseline="0" dirty="0" smtClean="0">
                <a:ln>
                  <a:noFill/>
                </a:ln>
                <a:solidFill>
                  <a:srgbClr val="0000FF"/>
                </a:solidFill>
                <a:effectLst/>
                <a:latin typeface="+mj-lt"/>
                <a:ea typeface="Times New Roman" pitchFamily="18" charset="0"/>
                <a:cs typeface="Times New Roman" pitchFamily="18" charset="0"/>
              </a:rPr>
              <a:t>GENEL AMAÇLAR</a:t>
            </a:r>
            <a:endParaRPr kumimoji="0" lang="tr-TR" sz="1700" b="0" i="0" u="none" strike="noStrike" cap="none" normalizeH="0" baseline="0" dirty="0" smtClean="0">
              <a:ln>
                <a:noFill/>
              </a:ln>
              <a:solidFill>
                <a:schemeClr val="tx1"/>
              </a:solidFill>
              <a:effectLst/>
              <a:latin typeface="+mj-lt"/>
              <a:cs typeface="Arial" pitchFamily="34" charset="0"/>
            </a:endParaRPr>
          </a:p>
          <a:p>
            <a:pPr marL="179388" marR="0" lvl="0" algn="l" defTabSz="914400" rtl="0" eaLnBrk="0" fontAlgn="base" latinLnBrk="0" hangingPunct="0">
              <a:lnSpc>
                <a:spcPct val="100000"/>
              </a:lnSpc>
              <a:spcBef>
                <a:spcPct val="0"/>
              </a:spcBef>
              <a:spcAft>
                <a:spcPct val="0"/>
              </a:spcAft>
              <a:buClrTx/>
              <a:buSzTx/>
              <a:buFontTx/>
              <a:buAutoNum type="arabicPeriod"/>
              <a:tabLst/>
            </a:pPr>
            <a:r>
              <a:rPr kumimoji="0" lang="tr-TR" sz="1700" b="0" i="0" u="none" strike="noStrike" cap="none" normalizeH="0" baseline="0" dirty="0" smtClean="0">
                <a:ln>
                  <a:noFill/>
                </a:ln>
                <a:solidFill>
                  <a:srgbClr val="0000CC"/>
                </a:solidFill>
                <a:effectLst/>
                <a:latin typeface="+mj-lt"/>
                <a:ea typeface="Times New Roman" pitchFamily="18" charset="0"/>
                <a:cs typeface="Times New Roman" pitchFamily="18" charset="0"/>
              </a:rPr>
              <a:t>Uyum ve barış içinde bir arada yaşamanın gereği olarak demokrasinin temel ilkelerini kavrayabilme ve bu ilkelerin insan haklarıyla ilişkisini kurabilme </a:t>
            </a:r>
            <a:endParaRPr kumimoji="0" lang="tr-TR" sz="1700" b="0" i="0" u="none" strike="noStrike" cap="none" normalizeH="0" baseline="0" dirty="0" smtClean="0">
              <a:ln>
                <a:noFill/>
              </a:ln>
              <a:solidFill>
                <a:srgbClr val="0000CC"/>
              </a:solidFill>
              <a:effectLst/>
              <a:latin typeface="+mj-lt"/>
              <a:cs typeface="Arial" pitchFamily="34" charset="0"/>
            </a:endParaRPr>
          </a:p>
          <a:p>
            <a:pPr marL="179388" marR="0" lvl="0" algn="l" defTabSz="914400" rtl="0" eaLnBrk="0" fontAlgn="base" latinLnBrk="0" hangingPunct="0">
              <a:lnSpc>
                <a:spcPct val="100000"/>
              </a:lnSpc>
              <a:spcBef>
                <a:spcPct val="0"/>
              </a:spcBef>
              <a:spcAft>
                <a:spcPct val="0"/>
              </a:spcAft>
              <a:buClrTx/>
              <a:buSzTx/>
              <a:tabLst/>
            </a:pPr>
            <a:r>
              <a:rPr kumimoji="0" lang="tr-TR" sz="1700" b="0" i="0" u="none" strike="noStrike" cap="none" normalizeH="0" baseline="0" dirty="0" smtClean="0">
                <a:ln>
                  <a:noFill/>
                </a:ln>
                <a:solidFill>
                  <a:srgbClr val="0000CC"/>
                </a:solidFill>
                <a:effectLst/>
                <a:latin typeface="+mj-lt"/>
                <a:ea typeface="Times New Roman" pitchFamily="18" charset="0"/>
                <a:cs typeface="Times New Roman" pitchFamily="18" charset="0"/>
              </a:rPr>
              <a:t>5. İnsan haklarını ve demokrasiyi koruma ve geliştirmenin bütün insanlar için ortak bir sorumluluk olduğu bilinciyle, özgür, etkin ve katılımcı yurttaş olabilme </a:t>
            </a:r>
            <a:endParaRPr kumimoji="0" lang="tr-TR" sz="1700" b="0" i="0" u="none" strike="noStrike" cap="none" normalizeH="0" baseline="0" dirty="0" smtClean="0">
              <a:ln>
                <a:noFill/>
              </a:ln>
              <a:solidFill>
                <a:srgbClr val="0000CC"/>
              </a:solidFill>
              <a:effectLst/>
              <a:latin typeface="+mj-lt"/>
              <a:cs typeface="Arial" pitchFamily="34" charset="0"/>
            </a:endParaRPr>
          </a:p>
          <a:p>
            <a:pPr marL="179388" marR="0" lvl="0" algn="l" defTabSz="914400" rtl="0" eaLnBrk="0" fontAlgn="base" latinLnBrk="0" hangingPunct="0">
              <a:lnSpc>
                <a:spcPct val="100000"/>
              </a:lnSpc>
              <a:spcBef>
                <a:spcPct val="0"/>
              </a:spcBef>
              <a:spcAft>
                <a:spcPct val="0"/>
              </a:spcAft>
              <a:buClrTx/>
              <a:buSzTx/>
              <a:buFontTx/>
              <a:buNone/>
              <a:tabLst/>
            </a:pPr>
            <a:r>
              <a:rPr kumimoji="0" lang="tr-TR" sz="1700" b="0" i="0" u="none" strike="noStrike" cap="none" normalizeH="0" baseline="0" dirty="0" smtClean="0">
                <a:ln>
                  <a:noFill/>
                </a:ln>
                <a:solidFill>
                  <a:srgbClr val="0000CC"/>
                </a:solidFill>
                <a:effectLst/>
                <a:latin typeface="+mj-lt"/>
                <a:ea typeface="Times New Roman" pitchFamily="18" charset="0"/>
                <a:cs typeface="Times New Roman" pitchFamily="18" charset="0"/>
              </a:rPr>
              <a:t>6. Demokrasinin tarihsel süreç içindeki gelişimini, ekonomik ve toplumsal boyutlarıyla kavrayabilme </a:t>
            </a:r>
            <a:endParaRPr kumimoji="0" lang="tr-TR" sz="1700" b="0" i="0" u="none" strike="noStrike" cap="none" normalizeH="0" baseline="0" dirty="0" smtClean="0">
              <a:ln>
                <a:noFill/>
              </a:ln>
              <a:solidFill>
                <a:srgbClr val="0000CC"/>
              </a:solidFill>
              <a:effectLst/>
              <a:latin typeface="+mj-lt"/>
              <a:cs typeface="Arial" pitchFamily="34" charset="0"/>
            </a:endParaRPr>
          </a:p>
          <a:p>
            <a:pPr marL="179388" marR="0" lvl="0" algn="l" defTabSz="914400" rtl="0" eaLnBrk="0" fontAlgn="base" latinLnBrk="0" hangingPunct="0">
              <a:lnSpc>
                <a:spcPct val="100000"/>
              </a:lnSpc>
              <a:spcBef>
                <a:spcPct val="0"/>
              </a:spcBef>
              <a:spcAft>
                <a:spcPct val="0"/>
              </a:spcAft>
              <a:buClrTx/>
              <a:buSzTx/>
              <a:buFontTx/>
              <a:buNone/>
              <a:tabLst/>
            </a:pPr>
            <a:r>
              <a:rPr kumimoji="0" lang="tr-TR" sz="1700" b="0" i="0" u="none" strike="noStrike" cap="none" normalizeH="0" baseline="0" dirty="0" smtClean="0">
                <a:ln>
                  <a:noFill/>
                </a:ln>
                <a:solidFill>
                  <a:srgbClr val="0000CC"/>
                </a:solidFill>
                <a:effectLst/>
                <a:latin typeface="+mj-lt"/>
                <a:ea typeface="Times New Roman" pitchFamily="18" charset="0"/>
                <a:cs typeface="Times New Roman" pitchFamily="18" charset="0"/>
              </a:rPr>
              <a:t>7. Türkiye’deki demokratikleşme hareketlerini, demokrasi ve insan haklarının ilkelerine uygunluğu açısından değerlendirme ve diğer ülkelerdeki uygulamalarla karşılaştırabilme </a:t>
            </a:r>
            <a:endParaRPr kumimoji="0" lang="tr-TR" sz="1700" b="0" i="0" u="none" strike="noStrike" cap="none" normalizeH="0" baseline="0" dirty="0" smtClean="0">
              <a:ln>
                <a:noFill/>
              </a:ln>
              <a:solidFill>
                <a:srgbClr val="0000CC"/>
              </a:solidFill>
              <a:effectLst/>
              <a:latin typeface="+mj-lt"/>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1"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a:spLocks noChangeArrowheads="1"/>
          </p:cNvSpPr>
          <p:nvPr/>
        </p:nvSpPr>
        <p:spPr bwMode="auto">
          <a:xfrm>
            <a:off x="251520" y="188640"/>
            <a:ext cx="8892480" cy="523220"/>
          </a:xfrm>
          <a:prstGeom prst="rect">
            <a:avLst/>
          </a:prstGeom>
          <a:noFill/>
          <a:ln w="9525">
            <a:noFill/>
            <a:miter lim="800000"/>
            <a:headEnd/>
            <a:tailEnd/>
          </a:ln>
        </p:spPr>
        <p:txBody>
          <a:bodyPr wrap="square">
            <a:spAutoFit/>
          </a:bodyPr>
          <a:lstStyle/>
          <a:p>
            <a:pPr algn="ctr"/>
            <a:r>
              <a:rPr lang="tr-TR" sz="2800" b="1" dirty="0" smtClean="0">
                <a:solidFill>
                  <a:srgbClr val="FF0000"/>
                </a:solidFill>
                <a:latin typeface="+mj-lt"/>
              </a:rPr>
              <a:t>12. Öğretim programının Temel Unsuru olarak Etkinlik</a:t>
            </a:r>
            <a:endParaRPr kumimoji="1" lang="tr-TR" sz="2800" dirty="0">
              <a:solidFill>
                <a:srgbClr val="FF0000"/>
              </a:solidFill>
              <a:latin typeface="+mj-lt"/>
            </a:endParaRPr>
          </a:p>
        </p:txBody>
      </p:sp>
      <p:sp>
        <p:nvSpPr>
          <p:cNvPr id="9" name="8 Dikdörtgen"/>
          <p:cNvSpPr/>
          <p:nvPr/>
        </p:nvSpPr>
        <p:spPr>
          <a:xfrm>
            <a:off x="395536" y="3789040"/>
            <a:ext cx="7056784" cy="369332"/>
          </a:xfrm>
          <a:prstGeom prst="rect">
            <a:avLst/>
          </a:prstGeom>
        </p:spPr>
        <p:txBody>
          <a:bodyPr wrap="square">
            <a:spAutoFit/>
          </a:bodyPr>
          <a:lstStyle/>
          <a:p>
            <a:r>
              <a:rPr lang="tr-TR" dirty="0" smtClean="0"/>
              <a:t>.</a:t>
            </a:r>
            <a:endParaRPr lang="tr-TR" dirty="0"/>
          </a:p>
        </p:txBody>
      </p:sp>
      <p:sp>
        <p:nvSpPr>
          <p:cNvPr id="11" name="10 Dikdörtgen"/>
          <p:cNvSpPr/>
          <p:nvPr/>
        </p:nvSpPr>
        <p:spPr>
          <a:xfrm>
            <a:off x="755576" y="5517232"/>
            <a:ext cx="4572000" cy="369332"/>
          </a:xfrm>
          <a:prstGeom prst="rect">
            <a:avLst/>
          </a:prstGeom>
        </p:spPr>
        <p:txBody>
          <a:bodyPr>
            <a:spAutoFit/>
          </a:bodyPr>
          <a:lstStyle/>
          <a:p>
            <a:r>
              <a:rPr lang="tr-TR" dirty="0" smtClean="0"/>
              <a:t>.</a:t>
            </a:r>
            <a:endParaRPr lang="tr-TR" dirty="0"/>
          </a:p>
        </p:txBody>
      </p:sp>
      <p:pic>
        <p:nvPicPr>
          <p:cNvPr id="10242" name="Picture 2"/>
          <p:cNvPicPr>
            <a:picLocks noChangeAspect="1" noChangeArrowheads="1"/>
          </p:cNvPicPr>
          <p:nvPr/>
        </p:nvPicPr>
        <p:blipFill>
          <a:blip r:embed="rId2" cstate="print"/>
          <a:srcRect/>
          <a:stretch>
            <a:fillRect/>
          </a:stretch>
        </p:blipFill>
        <p:spPr bwMode="auto">
          <a:xfrm>
            <a:off x="827584" y="1340768"/>
            <a:ext cx="7848944" cy="369185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1"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a:spLocks noChangeArrowheads="1"/>
          </p:cNvSpPr>
          <p:nvPr/>
        </p:nvSpPr>
        <p:spPr bwMode="auto">
          <a:xfrm>
            <a:off x="251520" y="188640"/>
            <a:ext cx="8892480" cy="523220"/>
          </a:xfrm>
          <a:prstGeom prst="rect">
            <a:avLst/>
          </a:prstGeom>
          <a:noFill/>
          <a:ln w="9525">
            <a:noFill/>
            <a:miter lim="800000"/>
            <a:headEnd/>
            <a:tailEnd/>
          </a:ln>
        </p:spPr>
        <p:txBody>
          <a:bodyPr wrap="square">
            <a:spAutoFit/>
          </a:bodyPr>
          <a:lstStyle/>
          <a:p>
            <a:pPr algn="ctr"/>
            <a:r>
              <a:rPr lang="tr-TR" sz="2800" b="1" dirty="0" smtClean="0">
                <a:solidFill>
                  <a:srgbClr val="FF0000"/>
                </a:solidFill>
                <a:latin typeface="+mj-lt"/>
              </a:rPr>
              <a:t>12. Etkinlik Hazırlama</a:t>
            </a:r>
            <a:endParaRPr kumimoji="1" lang="tr-TR" sz="2800" dirty="0">
              <a:solidFill>
                <a:srgbClr val="FF0000"/>
              </a:solidFill>
              <a:latin typeface="+mj-lt"/>
            </a:endParaRPr>
          </a:p>
        </p:txBody>
      </p:sp>
      <p:sp>
        <p:nvSpPr>
          <p:cNvPr id="9" name="8 Dikdörtgen"/>
          <p:cNvSpPr/>
          <p:nvPr/>
        </p:nvSpPr>
        <p:spPr>
          <a:xfrm>
            <a:off x="395536" y="3789040"/>
            <a:ext cx="7056784" cy="369332"/>
          </a:xfrm>
          <a:prstGeom prst="rect">
            <a:avLst/>
          </a:prstGeom>
        </p:spPr>
        <p:txBody>
          <a:bodyPr wrap="square">
            <a:spAutoFit/>
          </a:bodyPr>
          <a:lstStyle/>
          <a:p>
            <a:r>
              <a:rPr lang="tr-TR" dirty="0" smtClean="0"/>
              <a:t>.</a:t>
            </a:r>
            <a:endParaRPr lang="tr-TR" dirty="0"/>
          </a:p>
        </p:txBody>
      </p:sp>
      <p:sp>
        <p:nvSpPr>
          <p:cNvPr id="11" name="10 Dikdörtgen"/>
          <p:cNvSpPr/>
          <p:nvPr/>
        </p:nvSpPr>
        <p:spPr>
          <a:xfrm>
            <a:off x="755576" y="5517232"/>
            <a:ext cx="4572000" cy="369332"/>
          </a:xfrm>
          <a:prstGeom prst="rect">
            <a:avLst/>
          </a:prstGeom>
        </p:spPr>
        <p:txBody>
          <a:bodyPr>
            <a:spAutoFit/>
          </a:bodyPr>
          <a:lstStyle/>
          <a:p>
            <a:r>
              <a:rPr lang="tr-TR" dirty="0" smtClean="0"/>
              <a:t>.</a:t>
            </a:r>
            <a:endParaRPr lang="tr-TR" dirty="0"/>
          </a:p>
        </p:txBody>
      </p:sp>
      <p:sp>
        <p:nvSpPr>
          <p:cNvPr id="8" name="7 Dikdörtgen"/>
          <p:cNvSpPr/>
          <p:nvPr/>
        </p:nvSpPr>
        <p:spPr>
          <a:xfrm>
            <a:off x="827584" y="1124744"/>
            <a:ext cx="7416824" cy="4912114"/>
          </a:xfrm>
          <a:prstGeom prst="rect">
            <a:avLst/>
          </a:prstGeom>
        </p:spPr>
        <p:txBody>
          <a:bodyPr wrap="square">
            <a:spAutoFit/>
          </a:bodyPr>
          <a:lstStyle/>
          <a:p>
            <a:pPr>
              <a:spcBef>
                <a:spcPts val="600"/>
              </a:spcBef>
              <a:spcAft>
                <a:spcPts val="600"/>
              </a:spcAft>
              <a:buNone/>
            </a:pPr>
            <a:r>
              <a:rPr lang="tr-TR" dirty="0" smtClean="0">
                <a:latin typeface="+mj-lt"/>
              </a:rPr>
              <a:t>2013 öğretim programı </a:t>
            </a:r>
            <a:r>
              <a:rPr lang="tr-TR" dirty="0" smtClean="0">
                <a:solidFill>
                  <a:srgbClr val="FF0000"/>
                </a:solidFill>
                <a:latin typeface="+mj-lt"/>
              </a:rPr>
              <a:t>aktif vatandaşlığı </a:t>
            </a:r>
            <a:r>
              <a:rPr lang="tr-TR" dirty="0" smtClean="0">
                <a:latin typeface="+mj-lt"/>
              </a:rPr>
              <a:t>öncelediği için </a:t>
            </a:r>
            <a:r>
              <a:rPr lang="tr-TR" dirty="0" smtClean="0">
                <a:solidFill>
                  <a:srgbClr val="FF0000"/>
                </a:solidFill>
                <a:latin typeface="+mj-lt"/>
              </a:rPr>
              <a:t>etkinlik temelli </a:t>
            </a:r>
            <a:r>
              <a:rPr lang="tr-TR" dirty="0" smtClean="0">
                <a:latin typeface="+mj-lt"/>
              </a:rPr>
              <a:t>ve </a:t>
            </a:r>
            <a:r>
              <a:rPr lang="tr-TR" dirty="0" smtClean="0">
                <a:solidFill>
                  <a:srgbClr val="FF0000"/>
                </a:solidFill>
                <a:latin typeface="+mj-lt"/>
              </a:rPr>
              <a:t>katılımcı </a:t>
            </a:r>
            <a:r>
              <a:rPr lang="tr-TR" dirty="0" smtClean="0">
                <a:latin typeface="+mj-lt"/>
              </a:rPr>
              <a:t>bir anlayışı öngörür. </a:t>
            </a:r>
          </a:p>
          <a:p>
            <a:pPr>
              <a:spcBef>
                <a:spcPts val="600"/>
              </a:spcBef>
              <a:spcAft>
                <a:spcPts val="600"/>
              </a:spcAft>
              <a:buNone/>
            </a:pPr>
            <a:r>
              <a:rPr lang="tr-TR" dirty="0" smtClean="0">
                <a:latin typeface="+mj-lt"/>
              </a:rPr>
              <a:t>Bu nedenle öğretmenlerden ders kitabındaki etkinlikleri kullanmaları yanında bu etkinlikleri </a:t>
            </a:r>
            <a:r>
              <a:rPr lang="tr-TR" b="1" i="1" dirty="0" smtClean="0">
                <a:latin typeface="+mj-lt"/>
              </a:rPr>
              <a:t>kendi koşullarına uygun olarak revize etmeleri </a:t>
            </a:r>
            <a:r>
              <a:rPr lang="tr-TR" dirty="0" smtClean="0">
                <a:latin typeface="+mj-lt"/>
              </a:rPr>
              <a:t>yada </a:t>
            </a:r>
            <a:r>
              <a:rPr lang="tr-TR" b="1" i="1" dirty="0" smtClean="0">
                <a:latin typeface="+mj-lt"/>
              </a:rPr>
              <a:t>yeni etkinlikler geliştirmeleri </a:t>
            </a:r>
            <a:r>
              <a:rPr lang="tr-TR" dirty="0" smtClean="0">
                <a:latin typeface="+mj-lt"/>
              </a:rPr>
              <a:t>beklenmektedir. </a:t>
            </a:r>
          </a:p>
          <a:p>
            <a:pPr>
              <a:spcBef>
                <a:spcPts val="600"/>
              </a:spcBef>
              <a:spcAft>
                <a:spcPts val="600"/>
              </a:spcAft>
              <a:buNone/>
            </a:pPr>
            <a:r>
              <a:rPr lang="tr-TR" b="1" u="sng" dirty="0" smtClean="0">
                <a:latin typeface="+mj-lt"/>
              </a:rPr>
              <a:t>Bu amaçla geliştirilecek etkinliklerde şu hususlara dikkat edilmesi gerekir:</a:t>
            </a:r>
          </a:p>
          <a:p>
            <a:pPr>
              <a:lnSpc>
                <a:spcPct val="80000"/>
              </a:lnSpc>
              <a:spcBef>
                <a:spcPts val="600"/>
              </a:spcBef>
              <a:spcAft>
                <a:spcPts val="600"/>
              </a:spcAft>
              <a:buFont typeface="Arial" pitchFamily="34" charset="0"/>
              <a:buChar char="•"/>
            </a:pPr>
            <a:r>
              <a:rPr lang="tr-TR" sz="1600" b="1" dirty="0" smtClean="0">
                <a:latin typeface="+mj-lt"/>
              </a:rPr>
              <a:t>Kazanımları gerçekleştirme</a:t>
            </a:r>
            <a:r>
              <a:rPr lang="tr-TR" sz="1600" dirty="0" smtClean="0">
                <a:latin typeface="+mj-lt"/>
              </a:rPr>
              <a:t>ye dönük olmalı</a:t>
            </a:r>
          </a:p>
          <a:p>
            <a:pPr>
              <a:lnSpc>
                <a:spcPct val="80000"/>
              </a:lnSpc>
              <a:spcBef>
                <a:spcPts val="600"/>
              </a:spcBef>
              <a:spcAft>
                <a:spcPts val="600"/>
              </a:spcAft>
              <a:buFont typeface="Arial" pitchFamily="34" charset="0"/>
              <a:buChar char="•"/>
            </a:pPr>
            <a:r>
              <a:rPr lang="tr-TR" sz="1600" dirty="0" smtClean="0">
                <a:latin typeface="+mj-lt"/>
              </a:rPr>
              <a:t>Bilgi, değer  ve becerileri </a:t>
            </a:r>
            <a:r>
              <a:rPr lang="tr-TR" sz="1600" b="1" dirty="0" smtClean="0">
                <a:latin typeface="+mj-lt"/>
              </a:rPr>
              <a:t>birlikte </a:t>
            </a:r>
            <a:r>
              <a:rPr lang="tr-TR" sz="1600" dirty="0" smtClean="0">
                <a:latin typeface="+mj-lt"/>
              </a:rPr>
              <a:t>kazandırmaya dönük olmalı</a:t>
            </a:r>
          </a:p>
          <a:p>
            <a:pPr>
              <a:lnSpc>
                <a:spcPct val="80000"/>
              </a:lnSpc>
              <a:spcBef>
                <a:spcPts val="600"/>
              </a:spcBef>
              <a:spcAft>
                <a:spcPts val="600"/>
              </a:spcAft>
              <a:buFont typeface="Arial" pitchFamily="34" charset="0"/>
              <a:buChar char="•"/>
            </a:pPr>
            <a:r>
              <a:rPr lang="tr-TR" sz="1600" dirty="0" smtClean="0">
                <a:latin typeface="+mj-lt"/>
              </a:rPr>
              <a:t>Öğrenenlerin öğrenme sürecine </a:t>
            </a:r>
            <a:r>
              <a:rPr lang="tr-TR" sz="1600" b="1" dirty="0" smtClean="0">
                <a:latin typeface="+mj-lt"/>
              </a:rPr>
              <a:t>aktif katılımını</a:t>
            </a:r>
            <a:r>
              <a:rPr lang="tr-TR" sz="1600" dirty="0" smtClean="0">
                <a:latin typeface="+mj-lt"/>
              </a:rPr>
              <a:t> gerektirmeli</a:t>
            </a:r>
          </a:p>
          <a:p>
            <a:pPr>
              <a:lnSpc>
                <a:spcPct val="80000"/>
              </a:lnSpc>
              <a:spcBef>
                <a:spcPts val="600"/>
              </a:spcBef>
              <a:spcAft>
                <a:spcPts val="600"/>
              </a:spcAft>
              <a:buFont typeface="Arial" pitchFamily="34" charset="0"/>
              <a:buChar char="•"/>
            </a:pPr>
            <a:r>
              <a:rPr lang="tr-TR" sz="1600" b="1" dirty="0" smtClean="0">
                <a:latin typeface="+mj-lt"/>
              </a:rPr>
              <a:t>Yapılandırmacı</a:t>
            </a:r>
            <a:r>
              <a:rPr lang="tr-TR" sz="1600" dirty="0" smtClean="0">
                <a:latin typeface="+mj-lt"/>
              </a:rPr>
              <a:t> bir anlayışla oluşturulmalı</a:t>
            </a:r>
          </a:p>
          <a:p>
            <a:pPr>
              <a:lnSpc>
                <a:spcPct val="80000"/>
              </a:lnSpc>
              <a:spcBef>
                <a:spcPts val="600"/>
              </a:spcBef>
              <a:spcAft>
                <a:spcPts val="600"/>
              </a:spcAft>
              <a:buFont typeface="Arial" pitchFamily="34" charset="0"/>
              <a:buChar char="•"/>
            </a:pPr>
            <a:r>
              <a:rPr lang="tr-TR" sz="1600" dirty="0" smtClean="0">
                <a:latin typeface="+mj-lt"/>
              </a:rPr>
              <a:t>Öğrencilerin </a:t>
            </a:r>
            <a:r>
              <a:rPr lang="tr-TR" sz="1600" b="1" dirty="0" smtClean="0">
                <a:latin typeface="+mj-lt"/>
              </a:rPr>
              <a:t>vatandaşlık becerilerini </a:t>
            </a:r>
            <a:r>
              <a:rPr lang="tr-TR" sz="1600" dirty="0" smtClean="0">
                <a:latin typeface="+mj-lt"/>
              </a:rPr>
              <a:t>kendi bulundukları ortamlarda </a:t>
            </a:r>
            <a:r>
              <a:rPr lang="tr-TR" sz="1600" b="1" dirty="0" smtClean="0">
                <a:latin typeface="+mj-lt"/>
              </a:rPr>
              <a:t>kullanabilme fırsatları</a:t>
            </a:r>
            <a:r>
              <a:rPr lang="tr-TR" sz="1600" dirty="0" smtClean="0">
                <a:latin typeface="+mj-lt"/>
              </a:rPr>
              <a:t> sağlamalı</a:t>
            </a:r>
          </a:p>
          <a:p>
            <a:pPr>
              <a:lnSpc>
                <a:spcPct val="80000"/>
              </a:lnSpc>
              <a:spcBef>
                <a:spcPts val="600"/>
              </a:spcBef>
              <a:spcAft>
                <a:spcPts val="600"/>
              </a:spcAft>
              <a:buFont typeface="Arial" pitchFamily="34" charset="0"/>
              <a:buChar char="•"/>
            </a:pPr>
            <a:r>
              <a:rPr lang="tr-TR" sz="1600" dirty="0" smtClean="0">
                <a:latin typeface="+mj-lt"/>
              </a:rPr>
              <a:t>Öğrencilerin </a:t>
            </a:r>
            <a:r>
              <a:rPr lang="tr-TR" sz="1600" b="1" dirty="0" smtClean="0">
                <a:latin typeface="+mj-lt"/>
              </a:rPr>
              <a:t>düşünme ve akıl yürütmeye </a:t>
            </a:r>
            <a:r>
              <a:rPr lang="tr-TR" sz="1600" dirty="0" smtClean="0">
                <a:latin typeface="+mj-lt"/>
              </a:rPr>
              <a:t>dayalı olarak eylemde bulunmalarına dönük olmalı</a:t>
            </a:r>
          </a:p>
          <a:p>
            <a:pPr>
              <a:lnSpc>
                <a:spcPct val="80000"/>
              </a:lnSpc>
              <a:spcBef>
                <a:spcPts val="600"/>
              </a:spcBef>
              <a:spcAft>
                <a:spcPts val="600"/>
              </a:spcAft>
              <a:buFont typeface="Arial" pitchFamily="34" charset="0"/>
              <a:buChar char="•"/>
            </a:pPr>
            <a:r>
              <a:rPr lang="tr-TR" sz="1600" dirty="0" smtClean="0">
                <a:latin typeface="+mj-lt"/>
              </a:rPr>
              <a:t>Öğrencilerin </a:t>
            </a:r>
            <a:r>
              <a:rPr lang="tr-TR" sz="1600" b="1" dirty="0" smtClean="0">
                <a:latin typeface="+mj-lt"/>
              </a:rPr>
              <a:t>birlikte çalışmalarına </a:t>
            </a:r>
            <a:r>
              <a:rPr lang="tr-TR" sz="1600" dirty="0" smtClean="0">
                <a:latin typeface="+mj-lt"/>
              </a:rPr>
              <a:t>fırsat vermeli</a:t>
            </a:r>
            <a:endParaRPr lang="tr-TR" sz="1600" dirty="0">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1"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a:spLocks noChangeArrowheads="1"/>
          </p:cNvSpPr>
          <p:nvPr/>
        </p:nvSpPr>
        <p:spPr bwMode="auto">
          <a:xfrm>
            <a:off x="251520" y="188640"/>
            <a:ext cx="8892480" cy="1323439"/>
          </a:xfrm>
          <a:prstGeom prst="rect">
            <a:avLst/>
          </a:prstGeom>
          <a:noFill/>
          <a:ln w="9525">
            <a:noFill/>
            <a:miter lim="800000"/>
            <a:headEnd/>
            <a:tailEnd/>
          </a:ln>
        </p:spPr>
        <p:txBody>
          <a:bodyPr wrap="square">
            <a:spAutoFit/>
          </a:bodyPr>
          <a:lstStyle/>
          <a:p>
            <a:pPr algn="ctr"/>
            <a:r>
              <a:rPr lang="tr-TR" sz="2800" b="1" dirty="0" smtClean="0">
                <a:solidFill>
                  <a:srgbClr val="FF0000"/>
                </a:solidFill>
                <a:latin typeface="+mj-lt"/>
              </a:rPr>
              <a:t>13. Demokrasi ve İnsan Hakları Dersinde Ölçme ve Değerlendirmenin Temel İlkeleri</a:t>
            </a:r>
          </a:p>
          <a:p>
            <a:pPr algn="ctr"/>
            <a:endParaRPr kumimoji="1" lang="tr-TR" sz="2400" dirty="0">
              <a:solidFill>
                <a:srgbClr val="FF0000"/>
              </a:solidFill>
              <a:latin typeface="+mj-lt"/>
            </a:endParaRPr>
          </a:p>
        </p:txBody>
      </p:sp>
      <p:sp>
        <p:nvSpPr>
          <p:cNvPr id="9" name="8 Dikdörtgen"/>
          <p:cNvSpPr/>
          <p:nvPr/>
        </p:nvSpPr>
        <p:spPr>
          <a:xfrm>
            <a:off x="395536" y="3789040"/>
            <a:ext cx="7056784" cy="369332"/>
          </a:xfrm>
          <a:prstGeom prst="rect">
            <a:avLst/>
          </a:prstGeom>
        </p:spPr>
        <p:txBody>
          <a:bodyPr wrap="square">
            <a:spAutoFit/>
          </a:bodyPr>
          <a:lstStyle/>
          <a:p>
            <a:r>
              <a:rPr lang="tr-TR" dirty="0" smtClean="0"/>
              <a:t>.</a:t>
            </a:r>
            <a:endParaRPr lang="tr-TR" dirty="0"/>
          </a:p>
        </p:txBody>
      </p:sp>
      <p:sp>
        <p:nvSpPr>
          <p:cNvPr id="11" name="10 Dikdörtgen"/>
          <p:cNvSpPr/>
          <p:nvPr/>
        </p:nvSpPr>
        <p:spPr>
          <a:xfrm>
            <a:off x="755576" y="5517232"/>
            <a:ext cx="4572000" cy="369332"/>
          </a:xfrm>
          <a:prstGeom prst="rect">
            <a:avLst/>
          </a:prstGeom>
        </p:spPr>
        <p:txBody>
          <a:bodyPr>
            <a:spAutoFit/>
          </a:bodyPr>
          <a:lstStyle/>
          <a:p>
            <a:r>
              <a:rPr lang="tr-TR" dirty="0" smtClean="0"/>
              <a:t>.</a:t>
            </a:r>
            <a:endParaRPr lang="tr-TR" dirty="0"/>
          </a:p>
        </p:txBody>
      </p:sp>
      <p:sp>
        <p:nvSpPr>
          <p:cNvPr id="8" name="7 Dikdörtgen"/>
          <p:cNvSpPr/>
          <p:nvPr/>
        </p:nvSpPr>
        <p:spPr>
          <a:xfrm>
            <a:off x="827584" y="1124744"/>
            <a:ext cx="7416824" cy="338554"/>
          </a:xfrm>
          <a:prstGeom prst="rect">
            <a:avLst/>
          </a:prstGeom>
        </p:spPr>
        <p:txBody>
          <a:bodyPr wrap="square">
            <a:spAutoFit/>
          </a:bodyPr>
          <a:lstStyle/>
          <a:p>
            <a:pPr>
              <a:spcBef>
                <a:spcPts val="600"/>
              </a:spcBef>
              <a:spcAft>
                <a:spcPts val="600"/>
              </a:spcAft>
              <a:buNone/>
            </a:pPr>
            <a:endParaRPr lang="tr-TR" sz="1600" dirty="0">
              <a:latin typeface="+mj-lt"/>
            </a:endParaRPr>
          </a:p>
        </p:txBody>
      </p:sp>
      <p:sp>
        <p:nvSpPr>
          <p:cNvPr id="44033" name="Rectangle 1"/>
          <p:cNvSpPr>
            <a:spLocks noChangeArrowheads="1"/>
          </p:cNvSpPr>
          <p:nvPr/>
        </p:nvSpPr>
        <p:spPr bwMode="auto">
          <a:xfrm>
            <a:off x="5292080" y="1489093"/>
            <a:ext cx="36004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endParaRPr kumimoji="0" lang="tr-TR" b="0" i="0" u="none" strike="noStrike" cap="none" normalizeH="0" baseline="0" dirty="0" smtClean="0">
              <a:ln>
                <a:noFill/>
              </a:ln>
              <a:solidFill>
                <a:srgbClr val="0000CC"/>
              </a:solidFill>
              <a:effectLst/>
              <a:latin typeface="+mj-lt"/>
              <a:cs typeface="Arial" pitchFamily="34" charset="0"/>
            </a:endParaRPr>
          </a:p>
          <a:p>
            <a:pPr marL="342900" marR="0" lvl="0" indent="-342900" defTabSz="914400" rtl="0" eaLnBrk="0" fontAlgn="base" latinLnBrk="0" hangingPunct="0">
              <a:lnSpc>
                <a:spcPct val="100000"/>
              </a:lnSpc>
              <a:spcBef>
                <a:spcPct val="0"/>
              </a:spcBef>
              <a:spcAft>
                <a:spcPct val="0"/>
              </a:spcAft>
              <a:buClrTx/>
              <a:buSzTx/>
              <a:tabLst/>
            </a:pPr>
            <a:r>
              <a:rPr kumimoji="0" lang="tr-TR" i="0" u="none" strike="noStrike" cap="none" normalizeH="0" baseline="0" dirty="0" smtClean="0">
                <a:ln>
                  <a:noFill/>
                </a:ln>
                <a:solidFill>
                  <a:srgbClr val="0000CC"/>
                </a:solidFill>
                <a:effectLst/>
                <a:latin typeface="+mj-lt"/>
                <a:cs typeface="Arial" pitchFamily="34" charset="0"/>
              </a:rPr>
              <a:t>1. Amaç ve Kazanımlarla Uyumlu Olma</a:t>
            </a:r>
          </a:p>
          <a:p>
            <a:pPr marL="228600" marR="0" lvl="0" indent="-228600" defTabSz="914400" rtl="0" eaLnBrk="0" fontAlgn="base" latinLnBrk="0" hangingPunct="0">
              <a:lnSpc>
                <a:spcPct val="100000"/>
              </a:lnSpc>
              <a:spcBef>
                <a:spcPct val="0"/>
              </a:spcBef>
              <a:spcAft>
                <a:spcPct val="0"/>
              </a:spcAft>
              <a:buClrTx/>
              <a:buSzTx/>
              <a:tabLst/>
            </a:pPr>
            <a:r>
              <a:rPr kumimoji="0" lang="tr-TR" i="0" u="none" strike="noStrike" cap="none" normalizeH="0" baseline="0" dirty="0" smtClean="0">
                <a:ln>
                  <a:noFill/>
                </a:ln>
                <a:solidFill>
                  <a:srgbClr val="0000CC"/>
                </a:solidFill>
                <a:effectLst/>
                <a:latin typeface="+mj-lt"/>
                <a:ea typeface="Calibri" pitchFamily="34" charset="0"/>
                <a:cs typeface="Times New Roman" pitchFamily="18" charset="0"/>
              </a:rPr>
              <a:t>2. Öğrenme – Öğretme Süreciyle Bütünlük</a:t>
            </a:r>
            <a:br>
              <a:rPr kumimoji="0" lang="tr-TR" i="0" u="none" strike="noStrike" cap="none" normalizeH="0" baseline="0" dirty="0" smtClean="0">
                <a:ln>
                  <a:noFill/>
                </a:ln>
                <a:solidFill>
                  <a:srgbClr val="0000CC"/>
                </a:solidFill>
                <a:effectLst/>
                <a:latin typeface="+mj-lt"/>
                <a:ea typeface="Calibri" pitchFamily="34" charset="0"/>
                <a:cs typeface="Times New Roman" pitchFamily="18" charset="0"/>
              </a:rPr>
            </a:br>
            <a:r>
              <a:rPr kumimoji="0" lang="tr-TR" i="0" u="none" strike="noStrike" cap="none" normalizeH="0" baseline="0" dirty="0" smtClean="0">
                <a:ln>
                  <a:noFill/>
                </a:ln>
                <a:solidFill>
                  <a:srgbClr val="0000CC"/>
                </a:solidFill>
                <a:effectLst/>
                <a:latin typeface="+mj-lt"/>
                <a:ea typeface="Calibri" pitchFamily="34" charset="0"/>
                <a:cs typeface="Times New Roman" pitchFamily="18" charset="0"/>
              </a:rPr>
              <a:t>(Süreci de Değerlendirme)</a:t>
            </a:r>
            <a:endParaRPr kumimoji="0" lang="tr-TR" i="0" u="none" strike="noStrike" cap="none" normalizeH="0" baseline="0" dirty="0" smtClean="0">
              <a:ln>
                <a:noFill/>
              </a:ln>
              <a:solidFill>
                <a:srgbClr val="0000CC"/>
              </a:solidFill>
              <a:effectLst/>
              <a:latin typeface="+mj-lt"/>
              <a:cs typeface="Arial" pitchFamily="34" charset="0"/>
            </a:endParaRPr>
          </a:p>
          <a:p>
            <a:pPr marL="228600" marR="0" lvl="0" indent="-228600" defTabSz="914400" rtl="0" eaLnBrk="0" fontAlgn="base" latinLnBrk="0" hangingPunct="0">
              <a:lnSpc>
                <a:spcPct val="100000"/>
              </a:lnSpc>
              <a:spcBef>
                <a:spcPct val="0"/>
              </a:spcBef>
              <a:spcAft>
                <a:spcPct val="0"/>
              </a:spcAft>
              <a:buClrTx/>
              <a:buSzTx/>
              <a:tabLst/>
            </a:pPr>
            <a:r>
              <a:rPr kumimoji="0" lang="tr-TR" i="0" u="none" strike="noStrike" cap="none" normalizeH="0" baseline="0" dirty="0" smtClean="0">
                <a:ln>
                  <a:noFill/>
                </a:ln>
                <a:solidFill>
                  <a:srgbClr val="0000CC"/>
                </a:solidFill>
                <a:effectLst/>
                <a:latin typeface="+mj-lt"/>
                <a:ea typeface="Calibri" pitchFamily="34" charset="0"/>
                <a:cs typeface="Times New Roman" pitchFamily="18" charset="0"/>
              </a:rPr>
              <a:t>3. Otantik Olma</a:t>
            </a:r>
            <a:endParaRPr kumimoji="0" lang="tr-TR" i="0" u="none" strike="noStrike" cap="none" normalizeH="0" baseline="0" dirty="0" smtClean="0">
              <a:ln>
                <a:noFill/>
              </a:ln>
              <a:solidFill>
                <a:srgbClr val="0000CC"/>
              </a:solidFill>
              <a:effectLst/>
              <a:latin typeface="+mj-lt"/>
              <a:cs typeface="Arial" pitchFamily="34" charset="0"/>
            </a:endParaRPr>
          </a:p>
          <a:p>
            <a:pPr marL="228600" marR="0" lvl="0" indent="-228600" defTabSz="914400" rtl="0" eaLnBrk="0" fontAlgn="base" latinLnBrk="0" hangingPunct="0">
              <a:lnSpc>
                <a:spcPct val="100000"/>
              </a:lnSpc>
              <a:spcBef>
                <a:spcPct val="0"/>
              </a:spcBef>
              <a:spcAft>
                <a:spcPct val="0"/>
              </a:spcAft>
              <a:buClrTx/>
              <a:buSzTx/>
              <a:tabLst/>
            </a:pPr>
            <a:r>
              <a:rPr kumimoji="0" lang="tr-TR" i="0" u="none" strike="noStrike" cap="none" normalizeH="0" baseline="0" dirty="0" smtClean="0">
                <a:ln>
                  <a:noFill/>
                </a:ln>
                <a:solidFill>
                  <a:srgbClr val="0000CC"/>
                </a:solidFill>
                <a:effectLst/>
                <a:latin typeface="+mj-lt"/>
                <a:ea typeface="Calibri" pitchFamily="34" charset="0"/>
                <a:cs typeface="Times New Roman" pitchFamily="18" charset="0"/>
              </a:rPr>
              <a:t>4. Ölçme Araçlarında Çeşitlilik</a:t>
            </a:r>
            <a:endParaRPr kumimoji="0" lang="tr-TR" i="0" u="none" strike="noStrike" cap="none" normalizeH="0" baseline="0" dirty="0" smtClean="0">
              <a:ln>
                <a:noFill/>
              </a:ln>
              <a:solidFill>
                <a:srgbClr val="0000CC"/>
              </a:solidFill>
              <a:effectLst/>
              <a:latin typeface="+mj-lt"/>
              <a:cs typeface="Arial" pitchFamily="34" charset="0"/>
            </a:endParaRPr>
          </a:p>
          <a:p>
            <a:pPr marL="228600" marR="0" lvl="0" indent="-228600" defTabSz="914400" rtl="0" eaLnBrk="0" fontAlgn="base" latinLnBrk="0" hangingPunct="0">
              <a:lnSpc>
                <a:spcPct val="100000"/>
              </a:lnSpc>
              <a:spcBef>
                <a:spcPct val="0"/>
              </a:spcBef>
              <a:spcAft>
                <a:spcPct val="0"/>
              </a:spcAft>
              <a:buClrTx/>
              <a:buSzTx/>
              <a:tabLst/>
            </a:pPr>
            <a:r>
              <a:rPr kumimoji="0" lang="tr-TR" i="0" u="none" strike="noStrike" cap="none" normalizeH="0" baseline="0" dirty="0" smtClean="0">
                <a:ln>
                  <a:noFill/>
                </a:ln>
                <a:solidFill>
                  <a:srgbClr val="0000CC"/>
                </a:solidFill>
                <a:effectLst/>
                <a:latin typeface="+mj-lt"/>
                <a:ea typeface="Calibri" pitchFamily="34" charset="0"/>
                <a:cs typeface="Times New Roman" pitchFamily="18" charset="0"/>
              </a:rPr>
              <a:t>5. Kendini Değerlendirme</a:t>
            </a:r>
            <a:endParaRPr kumimoji="0" lang="tr-TR" i="0" u="none" strike="noStrike" cap="none" normalizeH="0" baseline="0" dirty="0" smtClean="0">
              <a:ln>
                <a:noFill/>
              </a:ln>
              <a:solidFill>
                <a:srgbClr val="0000CC"/>
              </a:solidFill>
              <a:effectLst/>
              <a:latin typeface="+mj-lt"/>
              <a:cs typeface="Arial" pitchFamily="34" charset="0"/>
            </a:endParaRPr>
          </a:p>
          <a:p>
            <a:pPr marL="228600" marR="0" lvl="0" indent="-228600" defTabSz="914400" rtl="0" eaLnBrk="0" fontAlgn="base" latinLnBrk="0" hangingPunct="0">
              <a:lnSpc>
                <a:spcPct val="100000"/>
              </a:lnSpc>
              <a:spcBef>
                <a:spcPct val="0"/>
              </a:spcBef>
              <a:spcAft>
                <a:spcPct val="0"/>
              </a:spcAft>
              <a:buClrTx/>
              <a:buSzTx/>
              <a:tabLst/>
            </a:pPr>
            <a:r>
              <a:rPr kumimoji="0" lang="tr-TR" i="0" u="none" strike="noStrike" cap="none" normalizeH="0" baseline="0" dirty="0" smtClean="0">
                <a:ln>
                  <a:noFill/>
                </a:ln>
                <a:solidFill>
                  <a:srgbClr val="0000CC"/>
                </a:solidFill>
                <a:effectLst/>
                <a:latin typeface="+mj-lt"/>
                <a:ea typeface="Calibri" pitchFamily="34" charset="0"/>
                <a:cs typeface="Times New Roman" pitchFamily="18" charset="0"/>
              </a:rPr>
              <a:t>6. Bireysel Farklılıklar</a:t>
            </a:r>
            <a:endParaRPr kumimoji="0" lang="tr-TR" i="0" u="none" strike="noStrike" cap="none" normalizeH="0" baseline="0" dirty="0" smtClean="0">
              <a:ln>
                <a:noFill/>
              </a:ln>
              <a:solidFill>
                <a:srgbClr val="0000CC"/>
              </a:solidFill>
              <a:effectLst/>
              <a:latin typeface="+mj-lt"/>
              <a:cs typeface="Arial" pitchFamily="34" charset="0"/>
            </a:endParaRPr>
          </a:p>
          <a:p>
            <a:pPr marL="228600" marR="0" lvl="0" indent="-228600" defTabSz="914400" rtl="0" eaLnBrk="0" fontAlgn="base" latinLnBrk="0" hangingPunct="0">
              <a:lnSpc>
                <a:spcPct val="100000"/>
              </a:lnSpc>
              <a:spcBef>
                <a:spcPct val="0"/>
              </a:spcBef>
              <a:spcAft>
                <a:spcPct val="0"/>
              </a:spcAft>
              <a:buClrTx/>
              <a:buSzTx/>
              <a:tabLst/>
            </a:pPr>
            <a:r>
              <a:rPr kumimoji="0" lang="tr-TR" i="0" u="none" strike="noStrike" cap="none" normalizeH="0" baseline="0" dirty="0" smtClean="0">
                <a:ln>
                  <a:noFill/>
                </a:ln>
                <a:solidFill>
                  <a:srgbClr val="0000CC"/>
                </a:solidFill>
                <a:effectLst/>
                <a:latin typeface="+mj-lt"/>
                <a:ea typeface="Calibri" pitchFamily="34" charset="0"/>
                <a:cs typeface="Times New Roman" pitchFamily="18" charset="0"/>
              </a:rPr>
              <a:t>7. Yazılı İfade</a:t>
            </a:r>
            <a:endParaRPr kumimoji="0" lang="tr-TR" i="0" u="none" strike="noStrike" cap="none" normalizeH="0" baseline="0" dirty="0" smtClean="0">
              <a:ln>
                <a:noFill/>
              </a:ln>
              <a:solidFill>
                <a:srgbClr val="0000CC"/>
              </a:solidFill>
              <a:effectLst/>
              <a:latin typeface="+mj-lt"/>
              <a:cs typeface="Arial" pitchFamily="34" charset="0"/>
            </a:endParaRPr>
          </a:p>
          <a:p>
            <a:pPr marL="228600" marR="0" lvl="0" indent="-228600" defTabSz="914400" rtl="0" eaLnBrk="0" fontAlgn="base" latinLnBrk="0" hangingPunct="0">
              <a:lnSpc>
                <a:spcPct val="100000"/>
              </a:lnSpc>
              <a:spcBef>
                <a:spcPct val="0"/>
              </a:spcBef>
              <a:spcAft>
                <a:spcPct val="0"/>
              </a:spcAft>
              <a:buClrTx/>
              <a:buSzTx/>
              <a:tabLst/>
            </a:pPr>
            <a:r>
              <a:rPr kumimoji="0" lang="tr-TR" i="0" u="none" strike="noStrike" cap="none" normalizeH="0" baseline="0" dirty="0" smtClean="0">
                <a:ln>
                  <a:noFill/>
                </a:ln>
                <a:solidFill>
                  <a:srgbClr val="0000CC"/>
                </a:solidFill>
                <a:effectLst/>
                <a:latin typeface="+mj-lt"/>
                <a:ea typeface="Calibri" pitchFamily="34" charset="0"/>
                <a:cs typeface="Times New Roman" pitchFamily="18" charset="0"/>
              </a:rPr>
              <a:t>8. İşbirliği</a:t>
            </a:r>
            <a:endParaRPr kumimoji="0" lang="tr-TR" i="0" u="none" strike="noStrike" cap="none" normalizeH="0" baseline="0" dirty="0" smtClean="0">
              <a:ln>
                <a:noFill/>
              </a:ln>
              <a:solidFill>
                <a:srgbClr val="0000CC"/>
              </a:solidFill>
              <a:effectLst/>
              <a:latin typeface="+mj-lt"/>
              <a:cs typeface="Arial" pitchFamily="34" charset="0"/>
            </a:endParaRPr>
          </a:p>
        </p:txBody>
      </p:sp>
      <p:sp>
        <p:nvSpPr>
          <p:cNvPr id="44034" name="Rectangle 2"/>
          <p:cNvSpPr>
            <a:spLocks noChangeArrowheads="1"/>
          </p:cNvSpPr>
          <p:nvPr/>
        </p:nvSpPr>
        <p:spPr bwMode="auto">
          <a:xfrm>
            <a:off x="395536" y="1757811"/>
            <a:ext cx="4752528" cy="38472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mj-lt"/>
                <a:ea typeface="Times New Roman" pitchFamily="18" charset="0"/>
                <a:cs typeface="Times New Roman" pitchFamily="18" charset="0"/>
              </a:rPr>
              <a:t>1. Verilen bir örnek olay ya da durumda devletin amacının ne olduğunu bulunuz. </a:t>
            </a:r>
            <a:endParaRPr kumimoji="0" lang="tr-TR" sz="16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mj-lt"/>
                <a:ea typeface="Times New Roman" pitchFamily="18" charset="0"/>
                <a:cs typeface="Times New Roman" pitchFamily="18" charset="0"/>
              </a:rPr>
              <a:t>2. Devlet ile adalet arasındaki ilişkiyi anlatan bir kompozisyon (deneme, yazı) yazınız. </a:t>
            </a:r>
            <a:endParaRPr kumimoji="0" lang="tr-TR" sz="16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mj-lt"/>
                <a:ea typeface="Times New Roman" pitchFamily="18" charset="0"/>
                <a:cs typeface="Times New Roman" pitchFamily="18" charset="0"/>
              </a:rPr>
              <a:t>3. Devletin ana işlevinin, Anayasa çerçevesinde nasıl belirlendiğini açıklayınız. </a:t>
            </a:r>
            <a:endParaRPr kumimoji="0" lang="tr-TR" sz="16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mj-lt"/>
                <a:ea typeface="Times New Roman" pitchFamily="18" charset="0"/>
                <a:cs typeface="Times New Roman" pitchFamily="18" charset="0"/>
              </a:rPr>
              <a:t>4. Lâik devlet, hukuk devleti ve sosyal devlet ile insan hakları arasında nasıl bir ilişki olduğunu çevrenizden örnekler vererek yorumlayınız. </a:t>
            </a:r>
            <a:endParaRPr kumimoji="0" lang="tr-TR" sz="16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mj-lt"/>
                <a:ea typeface="Times New Roman" pitchFamily="18" charset="0"/>
                <a:cs typeface="Times New Roman" pitchFamily="18" charset="0"/>
              </a:rPr>
              <a:t>6. Devletin yasama, yürütme ve yargı organlarının insan haklarının sağlanması ile nasıl ilişkili olduğunu örneklerle açıklayınız. </a:t>
            </a:r>
            <a:br>
              <a:rPr kumimoji="0" lang="tr-TR" sz="1600" b="0" i="0" u="none" strike="noStrike" cap="none" normalizeH="0" baseline="0" dirty="0" smtClean="0">
                <a:ln>
                  <a:noFill/>
                </a:ln>
                <a:solidFill>
                  <a:schemeClr val="tx1"/>
                </a:solidFill>
                <a:effectLst/>
                <a:latin typeface="+mj-lt"/>
                <a:ea typeface="Times New Roman" pitchFamily="18" charset="0"/>
                <a:cs typeface="Times New Roman" pitchFamily="18" charset="0"/>
              </a:rPr>
            </a:br>
            <a:r>
              <a:rPr kumimoji="0" lang="tr-TR" sz="16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br>
              <a:rPr kumimoji="0" lang="tr-TR" sz="1600" b="0" i="0" u="none" strike="noStrike" cap="none" normalizeH="0" baseline="0" dirty="0" smtClean="0">
                <a:ln>
                  <a:noFill/>
                </a:ln>
                <a:solidFill>
                  <a:schemeClr val="tx1"/>
                </a:solidFill>
                <a:effectLst/>
                <a:latin typeface="+mj-lt"/>
                <a:ea typeface="Times New Roman" pitchFamily="18" charset="0"/>
                <a:cs typeface="Times New Roman" pitchFamily="18" charset="0"/>
              </a:rPr>
            </a:br>
            <a:r>
              <a:rPr kumimoji="0" lang="tr-TR" sz="1600" b="1" i="1" u="none" strike="noStrike" cap="none" normalizeH="0" baseline="0" dirty="0" smtClean="0">
                <a:ln>
                  <a:noFill/>
                </a:ln>
                <a:solidFill>
                  <a:schemeClr val="tx1"/>
                </a:solidFill>
                <a:effectLst/>
                <a:latin typeface="+mj-lt"/>
                <a:ea typeface="Times New Roman" pitchFamily="18" charset="0"/>
                <a:cs typeface="Arial" pitchFamily="34" charset="0"/>
              </a:rPr>
              <a:t>Öğretmen, ölçme sonuçlarına göre öğrencilerin başarıları hakkında karar verir</a:t>
            </a:r>
            <a:r>
              <a:rPr kumimoji="0" lang="tr-TR" sz="2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tr-TR" sz="2000" b="1" i="1" u="none" strike="noStrike" cap="none" normalizeH="0" baseline="0" dirty="0" smtClean="0">
              <a:ln>
                <a:noFill/>
              </a:ln>
              <a:solidFill>
                <a:schemeClr val="tx1"/>
              </a:solidFill>
              <a:effectLst/>
              <a:latin typeface="Arial" pitchFamily="34" charset="0"/>
              <a:cs typeface="Arial" pitchFamily="34" charset="0"/>
            </a:endParaRPr>
          </a:p>
        </p:txBody>
      </p:sp>
      <p:sp>
        <p:nvSpPr>
          <p:cNvPr id="10" name="9 Dikdörtgen"/>
          <p:cNvSpPr/>
          <p:nvPr/>
        </p:nvSpPr>
        <p:spPr>
          <a:xfrm>
            <a:off x="2843808" y="1196752"/>
            <a:ext cx="3240360" cy="369332"/>
          </a:xfrm>
          <a:prstGeom prst="rect">
            <a:avLst/>
          </a:prstGeom>
        </p:spPr>
        <p:txBody>
          <a:bodyPr wrap="square">
            <a:spAutoFit/>
          </a:bodyPr>
          <a:lstStyle/>
          <a:p>
            <a:pPr algn="ctr"/>
            <a:r>
              <a:rPr lang="tr-TR" b="1" u="sng" dirty="0" smtClean="0"/>
              <a:t>HANGİSİ 2013? OLABİLİR </a:t>
            </a:r>
            <a:endParaRPr lang="tr-TR" u="sng"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1"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a:spLocks noChangeArrowheads="1"/>
          </p:cNvSpPr>
          <p:nvPr/>
        </p:nvSpPr>
        <p:spPr bwMode="auto">
          <a:xfrm>
            <a:off x="251520" y="188640"/>
            <a:ext cx="8892480" cy="523220"/>
          </a:xfrm>
          <a:prstGeom prst="rect">
            <a:avLst/>
          </a:prstGeom>
          <a:noFill/>
          <a:ln w="9525">
            <a:noFill/>
            <a:miter lim="800000"/>
            <a:headEnd/>
            <a:tailEnd/>
          </a:ln>
        </p:spPr>
        <p:txBody>
          <a:bodyPr wrap="square">
            <a:spAutoFit/>
          </a:bodyPr>
          <a:lstStyle/>
          <a:p>
            <a:pPr algn="ctr"/>
            <a:r>
              <a:rPr lang="tr-TR" sz="2800" b="1" dirty="0" smtClean="0">
                <a:solidFill>
                  <a:srgbClr val="FF0000"/>
                </a:solidFill>
                <a:latin typeface="+mj-lt"/>
              </a:rPr>
              <a:t>14. Program Okuryazarlığı Sorunu</a:t>
            </a:r>
            <a:endParaRPr kumimoji="1" lang="tr-TR" sz="2800" dirty="0">
              <a:solidFill>
                <a:srgbClr val="FF0000"/>
              </a:solidFill>
              <a:latin typeface="+mj-lt"/>
            </a:endParaRPr>
          </a:p>
        </p:txBody>
      </p:sp>
      <p:sp>
        <p:nvSpPr>
          <p:cNvPr id="9" name="8 Dikdörtgen"/>
          <p:cNvSpPr/>
          <p:nvPr/>
        </p:nvSpPr>
        <p:spPr>
          <a:xfrm>
            <a:off x="395536" y="3789040"/>
            <a:ext cx="7056784" cy="369332"/>
          </a:xfrm>
          <a:prstGeom prst="rect">
            <a:avLst/>
          </a:prstGeom>
        </p:spPr>
        <p:txBody>
          <a:bodyPr wrap="square">
            <a:spAutoFit/>
          </a:bodyPr>
          <a:lstStyle/>
          <a:p>
            <a:r>
              <a:rPr lang="tr-TR" dirty="0" smtClean="0"/>
              <a:t>.</a:t>
            </a:r>
            <a:endParaRPr lang="tr-TR" dirty="0"/>
          </a:p>
        </p:txBody>
      </p:sp>
      <p:sp>
        <p:nvSpPr>
          <p:cNvPr id="11" name="10 Dikdörtgen"/>
          <p:cNvSpPr/>
          <p:nvPr/>
        </p:nvSpPr>
        <p:spPr>
          <a:xfrm>
            <a:off x="755576" y="5517232"/>
            <a:ext cx="4572000" cy="369332"/>
          </a:xfrm>
          <a:prstGeom prst="rect">
            <a:avLst/>
          </a:prstGeom>
        </p:spPr>
        <p:txBody>
          <a:bodyPr>
            <a:spAutoFit/>
          </a:bodyPr>
          <a:lstStyle/>
          <a:p>
            <a:r>
              <a:rPr lang="tr-TR" dirty="0" smtClean="0"/>
              <a:t>.</a:t>
            </a:r>
            <a:endParaRPr lang="tr-TR" dirty="0"/>
          </a:p>
        </p:txBody>
      </p:sp>
      <p:pic>
        <p:nvPicPr>
          <p:cNvPr id="1026" name="Picture 2" descr="C:\Users\toshiba\Desktop\YeniBelge 51_1.jpg"/>
          <p:cNvPicPr>
            <a:picLocks noChangeAspect="1" noChangeArrowheads="1"/>
          </p:cNvPicPr>
          <p:nvPr/>
        </p:nvPicPr>
        <p:blipFill>
          <a:blip r:embed="rId2" cstate="print"/>
          <a:srcRect/>
          <a:stretch>
            <a:fillRect/>
          </a:stretch>
        </p:blipFill>
        <p:spPr bwMode="auto">
          <a:xfrm>
            <a:off x="683568" y="980728"/>
            <a:ext cx="7652792" cy="4698814"/>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1"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a:spLocks noChangeArrowheads="1"/>
          </p:cNvSpPr>
          <p:nvPr/>
        </p:nvSpPr>
        <p:spPr bwMode="auto">
          <a:xfrm>
            <a:off x="251520" y="188640"/>
            <a:ext cx="8892480" cy="523220"/>
          </a:xfrm>
          <a:prstGeom prst="rect">
            <a:avLst/>
          </a:prstGeom>
          <a:noFill/>
          <a:ln w="9525">
            <a:noFill/>
            <a:miter lim="800000"/>
            <a:headEnd/>
            <a:tailEnd/>
          </a:ln>
        </p:spPr>
        <p:txBody>
          <a:bodyPr wrap="square">
            <a:spAutoFit/>
          </a:bodyPr>
          <a:lstStyle/>
          <a:p>
            <a:pPr algn="ctr"/>
            <a:r>
              <a:rPr lang="tr-TR" sz="2800" b="1" dirty="0" smtClean="0">
                <a:solidFill>
                  <a:srgbClr val="FF0000"/>
                </a:solidFill>
                <a:latin typeface="+mj-lt"/>
              </a:rPr>
              <a:t>15. Programla İlgili Doğru Bilinen Yanlışlar</a:t>
            </a:r>
            <a:endParaRPr kumimoji="1" lang="tr-TR" sz="2800" dirty="0">
              <a:solidFill>
                <a:srgbClr val="FF0000"/>
              </a:solidFill>
              <a:latin typeface="+mj-lt"/>
            </a:endParaRPr>
          </a:p>
        </p:txBody>
      </p:sp>
      <p:sp>
        <p:nvSpPr>
          <p:cNvPr id="9" name="8 Dikdörtgen"/>
          <p:cNvSpPr/>
          <p:nvPr/>
        </p:nvSpPr>
        <p:spPr>
          <a:xfrm>
            <a:off x="395536" y="3789040"/>
            <a:ext cx="7056784" cy="369332"/>
          </a:xfrm>
          <a:prstGeom prst="rect">
            <a:avLst/>
          </a:prstGeom>
        </p:spPr>
        <p:txBody>
          <a:bodyPr wrap="square">
            <a:spAutoFit/>
          </a:bodyPr>
          <a:lstStyle/>
          <a:p>
            <a:r>
              <a:rPr lang="tr-TR" dirty="0" smtClean="0"/>
              <a:t>.</a:t>
            </a:r>
            <a:endParaRPr lang="tr-TR" dirty="0"/>
          </a:p>
        </p:txBody>
      </p:sp>
      <p:sp>
        <p:nvSpPr>
          <p:cNvPr id="11" name="10 Dikdörtgen"/>
          <p:cNvSpPr/>
          <p:nvPr/>
        </p:nvSpPr>
        <p:spPr>
          <a:xfrm>
            <a:off x="755576" y="5517232"/>
            <a:ext cx="4572000" cy="369332"/>
          </a:xfrm>
          <a:prstGeom prst="rect">
            <a:avLst/>
          </a:prstGeom>
        </p:spPr>
        <p:txBody>
          <a:bodyPr>
            <a:spAutoFit/>
          </a:bodyPr>
          <a:lstStyle/>
          <a:p>
            <a:r>
              <a:rPr lang="tr-TR" dirty="0" smtClean="0"/>
              <a:t>.</a:t>
            </a:r>
            <a:endParaRPr lang="tr-TR" dirty="0"/>
          </a:p>
        </p:txBody>
      </p:sp>
      <p:pic>
        <p:nvPicPr>
          <p:cNvPr id="2054" name="Picture 6"/>
          <p:cNvPicPr>
            <a:picLocks noChangeAspect="1" noChangeArrowheads="1"/>
          </p:cNvPicPr>
          <p:nvPr/>
        </p:nvPicPr>
        <p:blipFill>
          <a:blip r:embed="rId2" cstate="print"/>
          <a:srcRect/>
          <a:stretch>
            <a:fillRect/>
          </a:stretch>
        </p:blipFill>
        <p:spPr bwMode="auto">
          <a:xfrm>
            <a:off x="1115616" y="1556792"/>
            <a:ext cx="3038475" cy="4238625"/>
          </a:xfrm>
          <a:prstGeom prst="rect">
            <a:avLst/>
          </a:prstGeom>
          <a:noFill/>
          <a:ln w="9525">
            <a:noFill/>
            <a:miter lim="800000"/>
            <a:headEnd/>
            <a:tailEnd/>
          </a:ln>
        </p:spPr>
      </p:pic>
      <p:pic>
        <p:nvPicPr>
          <p:cNvPr id="2055" name="Picture 7" descr="C:\Users\toshiba\Desktop\imagesCAYQ5O9C.jpg"/>
          <p:cNvPicPr>
            <a:picLocks noChangeAspect="1" noChangeArrowheads="1"/>
          </p:cNvPicPr>
          <p:nvPr/>
        </p:nvPicPr>
        <p:blipFill>
          <a:blip r:embed="rId3" cstate="print"/>
          <a:srcRect/>
          <a:stretch>
            <a:fillRect/>
          </a:stretch>
        </p:blipFill>
        <p:spPr bwMode="auto">
          <a:xfrm>
            <a:off x="4716016" y="1556792"/>
            <a:ext cx="3744416" cy="3744416"/>
          </a:xfrm>
          <a:prstGeom prst="rect">
            <a:avLst/>
          </a:prstGeom>
          <a:noFill/>
        </p:spPr>
      </p:pic>
      <p:sp>
        <p:nvSpPr>
          <p:cNvPr id="13" name="12 Dikdörtgen"/>
          <p:cNvSpPr/>
          <p:nvPr/>
        </p:nvSpPr>
        <p:spPr>
          <a:xfrm>
            <a:off x="4427984" y="2996952"/>
            <a:ext cx="432048"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13 Dikdörtgen"/>
          <p:cNvSpPr/>
          <p:nvPr/>
        </p:nvSpPr>
        <p:spPr>
          <a:xfrm>
            <a:off x="4427984" y="3356992"/>
            <a:ext cx="432048"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1"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a:spLocks noChangeArrowheads="1"/>
          </p:cNvSpPr>
          <p:nvPr/>
        </p:nvSpPr>
        <p:spPr bwMode="auto">
          <a:xfrm>
            <a:off x="251520" y="188640"/>
            <a:ext cx="8892480" cy="523220"/>
          </a:xfrm>
          <a:prstGeom prst="rect">
            <a:avLst/>
          </a:prstGeom>
          <a:noFill/>
          <a:ln w="9525">
            <a:noFill/>
            <a:miter lim="800000"/>
            <a:headEnd/>
            <a:tailEnd/>
          </a:ln>
        </p:spPr>
        <p:txBody>
          <a:bodyPr wrap="square">
            <a:spAutoFit/>
          </a:bodyPr>
          <a:lstStyle/>
          <a:p>
            <a:pPr algn="ctr"/>
            <a:r>
              <a:rPr lang="tr-TR" sz="2800" b="1" dirty="0" smtClean="0">
                <a:solidFill>
                  <a:srgbClr val="FF0000"/>
                </a:solidFill>
                <a:latin typeface="+mj-lt"/>
              </a:rPr>
              <a:t>15. </a:t>
            </a:r>
            <a:r>
              <a:rPr lang="tr-TR" sz="2800" b="1" dirty="0" smtClean="0">
                <a:solidFill>
                  <a:srgbClr val="FF0000"/>
                </a:solidFill>
              </a:rPr>
              <a:t>Programla İlgili Doğru Bilinen Yanlışlar</a:t>
            </a:r>
            <a:endParaRPr kumimoji="1" lang="tr-TR" sz="2800" dirty="0">
              <a:solidFill>
                <a:srgbClr val="FF0000"/>
              </a:solidFill>
              <a:latin typeface="+mj-lt"/>
            </a:endParaRPr>
          </a:p>
        </p:txBody>
      </p:sp>
      <p:sp>
        <p:nvSpPr>
          <p:cNvPr id="9" name="8 Dikdörtgen"/>
          <p:cNvSpPr/>
          <p:nvPr/>
        </p:nvSpPr>
        <p:spPr>
          <a:xfrm>
            <a:off x="395536" y="3789040"/>
            <a:ext cx="7056784" cy="369332"/>
          </a:xfrm>
          <a:prstGeom prst="rect">
            <a:avLst/>
          </a:prstGeom>
        </p:spPr>
        <p:txBody>
          <a:bodyPr wrap="square">
            <a:spAutoFit/>
          </a:bodyPr>
          <a:lstStyle/>
          <a:p>
            <a:r>
              <a:rPr lang="tr-TR" dirty="0" smtClean="0"/>
              <a:t>.</a:t>
            </a:r>
            <a:endParaRPr lang="tr-TR" dirty="0"/>
          </a:p>
        </p:txBody>
      </p:sp>
      <p:sp>
        <p:nvSpPr>
          <p:cNvPr id="11" name="10 Dikdörtgen"/>
          <p:cNvSpPr/>
          <p:nvPr/>
        </p:nvSpPr>
        <p:spPr>
          <a:xfrm>
            <a:off x="755576" y="5517232"/>
            <a:ext cx="4572000" cy="369332"/>
          </a:xfrm>
          <a:prstGeom prst="rect">
            <a:avLst/>
          </a:prstGeom>
        </p:spPr>
        <p:txBody>
          <a:bodyPr>
            <a:spAutoFit/>
          </a:bodyPr>
          <a:lstStyle/>
          <a:p>
            <a:r>
              <a:rPr lang="tr-TR" dirty="0" smtClean="0"/>
              <a:t>.</a:t>
            </a:r>
            <a:endParaRPr lang="tr-TR" dirty="0"/>
          </a:p>
        </p:txBody>
      </p:sp>
      <p:pic>
        <p:nvPicPr>
          <p:cNvPr id="3074" name="Picture 2"/>
          <p:cNvPicPr>
            <a:picLocks noChangeAspect="1" noChangeArrowheads="1"/>
          </p:cNvPicPr>
          <p:nvPr/>
        </p:nvPicPr>
        <p:blipFill>
          <a:blip r:embed="rId2" cstate="print"/>
          <a:srcRect/>
          <a:stretch>
            <a:fillRect/>
          </a:stretch>
        </p:blipFill>
        <p:spPr bwMode="auto">
          <a:xfrm>
            <a:off x="827584" y="764704"/>
            <a:ext cx="7147682" cy="4896544"/>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1"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a:spLocks noChangeArrowheads="1"/>
          </p:cNvSpPr>
          <p:nvPr/>
        </p:nvSpPr>
        <p:spPr bwMode="auto">
          <a:xfrm>
            <a:off x="251520" y="188640"/>
            <a:ext cx="8892480" cy="523220"/>
          </a:xfrm>
          <a:prstGeom prst="rect">
            <a:avLst/>
          </a:prstGeom>
          <a:noFill/>
          <a:ln w="9525">
            <a:noFill/>
            <a:miter lim="800000"/>
            <a:headEnd/>
            <a:tailEnd/>
          </a:ln>
        </p:spPr>
        <p:txBody>
          <a:bodyPr wrap="square">
            <a:spAutoFit/>
          </a:bodyPr>
          <a:lstStyle/>
          <a:p>
            <a:pPr algn="ctr"/>
            <a:r>
              <a:rPr lang="tr-TR" sz="2800" b="1" dirty="0" smtClean="0">
                <a:solidFill>
                  <a:srgbClr val="FF0000"/>
                </a:solidFill>
                <a:latin typeface="+mj-lt"/>
              </a:rPr>
              <a:t>15. </a:t>
            </a:r>
            <a:r>
              <a:rPr lang="tr-TR" sz="2800" b="1" dirty="0" smtClean="0">
                <a:solidFill>
                  <a:srgbClr val="FF0000"/>
                </a:solidFill>
              </a:rPr>
              <a:t>Programla İlgili Doğru Bilinen Yanlışlar</a:t>
            </a:r>
            <a:endParaRPr kumimoji="1" lang="tr-TR" sz="2800" dirty="0">
              <a:solidFill>
                <a:srgbClr val="FF0000"/>
              </a:solidFill>
              <a:latin typeface="+mj-lt"/>
            </a:endParaRPr>
          </a:p>
        </p:txBody>
      </p:sp>
      <p:sp>
        <p:nvSpPr>
          <p:cNvPr id="9" name="8 Dikdörtgen"/>
          <p:cNvSpPr/>
          <p:nvPr/>
        </p:nvSpPr>
        <p:spPr>
          <a:xfrm>
            <a:off x="395536" y="3789040"/>
            <a:ext cx="7056784" cy="369332"/>
          </a:xfrm>
          <a:prstGeom prst="rect">
            <a:avLst/>
          </a:prstGeom>
        </p:spPr>
        <p:txBody>
          <a:bodyPr wrap="square">
            <a:spAutoFit/>
          </a:bodyPr>
          <a:lstStyle/>
          <a:p>
            <a:r>
              <a:rPr lang="tr-TR" dirty="0" smtClean="0"/>
              <a:t>.</a:t>
            </a:r>
            <a:endParaRPr lang="tr-TR" dirty="0"/>
          </a:p>
        </p:txBody>
      </p:sp>
      <p:sp>
        <p:nvSpPr>
          <p:cNvPr id="11" name="10 Dikdörtgen"/>
          <p:cNvSpPr/>
          <p:nvPr/>
        </p:nvSpPr>
        <p:spPr>
          <a:xfrm>
            <a:off x="755576" y="5517232"/>
            <a:ext cx="4572000" cy="369332"/>
          </a:xfrm>
          <a:prstGeom prst="rect">
            <a:avLst/>
          </a:prstGeom>
        </p:spPr>
        <p:txBody>
          <a:bodyPr>
            <a:spAutoFit/>
          </a:bodyPr>
          <a:lstStyle/>
          <a:p>
            <a:r>
              <a:rPr lang="tr-TR" dirty="0" smtClean="0"/>
              <a:t>.</a:t>
            </a:r>
            <a:endParaRPr lang="tr-TR" dirty="0"/>
          </a:p>
        </p:txBody>
      </p:sp>
      <p:pic>
        <p:nvPicPr>
          <p:cNvPr id="4098" name="Picture 2"/>
          <p:cNvPicPr>
            <a:picLocks noChangeAspect="1" noChangeArrowheads="1"/>
          </p:cNvPicPr>
          <p:nvPr/>
        </p:nvPicPr>
        <p:blipFill>
          <a:blip r:embed="rId2" cstate="print"/>
          <a:srcRect/>
          <a:stretch>
            <a:fillRect/>
          </a:stretch>
        </p:blipFill>
        <p:spPr bwMode="auto">
          <a:xfrm>
            <a:off x="1403648" y="908720"/>
            <a:ext cx="6637189" cy="496855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1"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a:spLocks noChangeArrowheads="1"/>
          </p:cNvSpPr>
          <p:nvPr/>
        </p:nvSpPr>
        <p:spPr bwMode="auto">
          <a:xfrm>
            <a:off x="251520" y="188640"/>
            <a:ext cx="8892480" cy="523220"/>
          </a:xfrm>
          <a:prstGeom prst="rect">
            <a:avLst/>
          </a:prstGeom>
          <a:noFill/>
          <a:ln w="9525">
            <a:noFill/>
            <a:miter lim="800000"/>
            <a:headEnd/>
            <a:tailEnd/>
          </a:ln>
        </p:spPr>
        <p:txBody>
          <a:bodyPr wrap="square">
            <a:spAutoFit/>
          </a:bodyPr>
          <a:lstStyle/>
          <a:p>
            <a:pPr algn="ctr"/>
            <a:r>
              <a:rPr lang="tr-TR" sz="2800" b="1" dirty="0" smtClean="0">
                <a:solidFill>
                  <a:srgbClr val="FF0000"/>
                </a:solidFill>
                <a:latin typeface="+mj-lt"/>
              </a:rPr>
              <a:t>15. </a:t>
            </a:r>
            <a:r>
              <a:rPr lang="tr-TR" sz="2800" b="1" dirty="0" smtClean="0">
                <a:solidFill>
                  <a:srgbClr val="FF0000"/>
                </a:solidFill>
              </a:rPr>
              <a:t>Programla İlgili Doğru Bilinen Yanlışlar</a:t>
            </a:r>
            <a:endParaRPr kumimoji="1" lang="tr-TR" sz="2800" dirty="0">
              <a:solidFill>
                <a:srgbClr val="FF0000"/>
              </a:solidFill>
              <a:latin typeface="+mj-lt"/>
            </a:endParaRPr>
          </a:p>
        </p:txBody>
      </p:sp>
      <p:sp>
        <p:nvSpPr>
          <p:cNvPr id="9" name="8 Dikdörtgen"/>
          <p:cNvSpPr/>
          <p:nvPr/>
        </p:nvSpPr>
        <p:spPr>
          <a:xfrm>
            <a:off x="395536" y="3789040"/>
            <a:ext cx="7056784" cy="369332"/>
          </a:xfrm>
          <a:prstGeom prst="rect">
            <a:avLst/>
          </a:prstGeom>
        </p:spPr>
        <p:txBody>
          <a:bodyPr wrap="square">
            <a:spAutoFit/>
          </a:bodyPr>
          <a:lstStyle/>
          <a:p>
            <a:r>
              <a:rPr lang="tr-TR" dirty="0" smtClean="0"/>
              <a:t>.</a:t>
            </a:r>
            <a:endParaRPr lang="tr-TR" dirty="0"/>
          </a:p>
        </p:txBody>
      </p:sp>
      <p:sp>
        <p:nvSpPr>
          <p:cNvPr id="11" name="10 Dikdörtgen"/>
          <p:cNvSpPr/>
          <p:nvPr/>
        </p:nvSpPr>
        <p:spPr>
          <a:xfrm>
            <a:off x="755576" y="5517232"/>
            <a:ext cx="4572000" cy="369332"/>
          </a:xfrm>
          <a:prstGeom prst="rect">
            <a:avLst/>
          </a:prstGeom>
        </p:spPr>
        <p:txBody>
          <a:bodyPr>
            <a:spAutoFit/>
          </a:bodyPr>
          <a:lstStyle/>
          <a:p>
            <a:r>
              <a:rPr lang="tr-TR" dirty="0" smtClean="0"/>
              <a:t>.</a:t>
            </a:r>
            <a:endParaRPr lang="tr-TR" dirty="0"/>
          </a:p>
        </p:txBody>
      </p:sp>
      <p:pic>
        <p:nvPicPr>
          <p:cNvPr id="5122" name="Picture 2"/>
          <p:cNvPicPr>
            <a:picLocks noChangeAspect="1" noChangeArrowheads="1"/>
          </p:cNvPicPr>
          <p:nvPr/>
        </p:nvPicPr>
        <p:blipFill>
          <a:blip r:embed="rId2" cstate="print"/>
          <a:srcRect/>
          <a:stretch>
            <a:fillRect/>
          </a:stretch>
        </p:blipFill>
        <p:spPr bwMode="auto">
          <a:xfrm>
            <a:off x="1403648" y="1124744"/>
            <a:ext cx="6391434" cy="4522241"/>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1"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2 Alt Başlık"/>
          <p:cNvSpPr>
            <a:spLocks/>
          </p:cNvSpPr>
          <p:nvPr/>
        </p:nvSpPr>
        <p:spPr bwMode="auto">
          <a:xfrm>
            <a:off x="755650" y="836712"/>
            <a:ext cx="8001000" cy="792087"/>
          </a:xfrm>
          <a:prstGeom prst="rect">
            <a:avLst/>
          </a:prstGeom>
          <a:ln w="9525">
            <a:noFill/>
            <a:miter lim="800000"/>
            <a:headEnd/>
            <a:tailEnd/>
          </a:ln>
        </p:spPr>
        <p:txBody>
          <a:bodyPr/>
          <a:lstStyle/>
          <a:p>
            <a:pPr algn="ctr">
              <a:spcBef>
                <a:spcPct val="20000"/>
              </a:spcBef>
              <a:buClr>
                <a:schemeClr val="accent1"/>
              </a:buClr>
              <a:buSzPct val="65000"/>
              <a:buFont typeface="Wingdings" pitchFamily="2" charset="2"/>
              <a:buNone/>
            </a:pPr>
            <a:r>
              <a:rPr lang="tr-TR" sz="2800" b="1" dirty="0" smtClean="0">
                <a:solidFill>
                  <a:srgbClr val="FF3300"/>
                </a:solidFill>
                <a:latin typeface="+mj-lt"/>
              </a:rPr>
              <a:t>2. PROGRAM </a:t>
            </a:r>
            <a:r>
              <a:rPr lang="tr-TR" sz="2800" b="1" dirty="0">
                <a:solidFill>
                  <a:srgbClr val="FF3300"/>
                </a:solidFill>
                <a:latin typeface="+mj-lt"/>
              </a:rPr>
              <a:t>EĞİTİMİN ANAYASASIDIR</a:t>
            </a:r>
            <a:r>
              <a:rPr lang="tr-TR" sz="2800" b="1" dirty="0">
                <a:solidFill>
                  <a:srgbClr val="FF3300"/>
                </a:solidFill>
              </a:rPr>
              <a:t>.</a:t>
            </a:r>
          </a:p>
        </p:txBody>
      </p:sp>
      <p:sp>
        <p:nvSpPr>
          <p:cNvPr id="2" name="2 Alt Başlık"/>
          <p:cNvSpPr>
            <a:spLocks/>
          </p:cNvSpPr>
          <p:nvPr/>
        </p:nvSpPr>
        <p:spPr bwMode="auto">
          <a:xfrm>
            <a:off x="684213" y="1031874"/>
            <a:ext cx="8001000" cy="1461021"/>
          </a:xfrm>
          <a:prstGeom prst="rect">
            <a:avLst/>
          </a:prstGeom>
          <a:noFill/>
          <a:ln w="9525">
            <a:noFill/>
            <a:miter lim="800000"/>
            <a:headEnd/>
            <a:tailEnd/>
          </a:ln>
        </p:spPr>
        <p:txBody>
          <a:bodyPr/>
          <a:lstStyle/>
          <a:p>
            <a:pPr>
              <a:spcBef>
                <a:spcPct val="20000"/>
              </a:spcBef>
              <a:buClr>
                <a:schemeClr val="accent1"/>
              </a:buClr>
              <a:buSzPct val="65000"/>
              <a:buFont typeface="Wingdings" pitchFamily="2" charset="2"/>
              <a:buNone/>
            </a:pPr>
            <a:endParaRPr lang="tr-TR" sz="2800" b="1" dirty="0" smtClean="0"/>
          </a:p>
          <a:p>
            <a:pPr>
              <a:spcBef>
                <a:spcPct val="20000"/>
              </a:spcBef>
              <a:buClr>
                <a:schemeClr val="accent1"/>
              </a:buClr>
              <a:buSzPct val="65000"/>
            </a:pPr>
            <a:r>
              <a:rPr lang="tr-TR" sz="2400" dirty="0" smtClean="0"/>
              <a:t>• </a:t>
            </a:r>
            <a:r>
              <a:rPr lang="tr-TR" sz="2400" dirty="0" smtClean="0">
                <a:latin typeface="+mj-lt"/>
              </a:rPr>
              <a:t>Öğretmen Yetiştirme, </a:t>
            </a:r>
          </a:p>
          <a:p>
            <a:pPr>
              <a:spcBef>
                <a:spcPct val="20000"/>
              </a:spcBef>
              <a:buClr>
                <a:schemeClr val="accent1"/>
              </a:buClr>
              <a:buSzPct val="65000"/>
              <a:buFont typeface="Wingdings" pitchFamily="2" charset="2"/>
              <a:buNone/>
            </a:pPr>
            <a:r>
              <a:rPr lang="tr-TR" sz="2400" dirty="0" smtClean="0">
                <a:latin typeface="+mj-lt"/>
              </a:rPr>
              <a:t>•Ders Kitabı, </a:t>
            </a:r>
          </a:p>
          <a:p>
            <a:pPr>
              <a:spcBef>
                <a:spcPct val="20000"/>
              </a:spcBef>
              <a:buClr>
                <a:schemeClr val="accent1"/>
              </a:buClr>
              <a:buSzPct val="65000"/>
              <a:buFont typeface="Wingdings" pitchFamily="2" charset="2"/>
              <a:buNone/>
            </a:pPr>
            <a:r>
              <a:rPr lang="tr-TR" sz="2400" dirty="0" smtClean="0">
                <a:latin typeface="+mj-lt"/>
              </a:rPr>
              <a:t>•Materyal,  </a:t>
            </a:r>
          </a:p>
          <a:p>
            <a:pPr>
              <a:spcBef>
                <a:spcPct val="20000"/>
              </a:spcBef>
              <a:buClr>
                <a:schemeClr val="accent1"/>
              </a:buClr>
              <a:buSzPct val="65000"/>
              <a:buFont typeface="Wingdings" pitchFamily="2" charset="2"/>
              <a:buNone/>
            </a:pPr>
            <a:r>
              <a:rPr lang="tr-TR" sz="2400" dirty="0" smtClean="0">
                <a:latin typeface="+mj-lt"/>
              </a:rPr>
              <a:t>•Eğitim Ortamının Düzenlenmesi,</a:t>
            </a:r>
          </a:p>
          <a:p>
            <a:pPr>
              <a:spcBef>
                <a:spcPct val="20000"/>
              </a:spcBef>
              <a:buClr>
                <a:schemeClr val="accent1"/>
              </a:buClr>
              <a:buSzPct val="65000"/>
              <a:buFont typeface="Wingdings" pitchFamily="2" charset="2"/>
              <a:buNone/>
            </a:pPr>
            <a:r>
              <a:rPr lang="tr-TR" sz="2400" dirty="0" smtClean="0">
                <a:latin typeface="+mj-lt"/>
              </a:rPr>
              <a:t>•İdareci, </a:t>
            </a:r>
          </a:p>
          <a:p>
            <a:pPr>
              <a:spcBef>
                <a:spcPct val="20000"/>
              </a:spcBef>
              <a:buClr>
                <a:schemeClr val="accent1"/>
              </a:buClr>
              <a:buSzPct val="65000"/>
              <a:buFont typeface="Wingdings" pitchFamily="2" charset="2"/>
              <a:buNone/>
            </a:pPr>
            <a:r>
              <a:rPr lang="tr-TR" sz="2400" dirty="0" smtClean="0">
                <a:latin typeface="+mj-lt"/>
              </a:rPr>
              <a:t>•Müfettişler, </a:t>
            </a:r>
          </a:p>
          <a:p>
            <a:pPr>
              <a:spcBef>
                <a:spcPct val="20000"/>
              </a:spcBef>
              <a:buClr>
                <a:schemeClr val="accent1"/>
              </a:buClr>
              <a:buSzPct val="65000"/>
              <a:buFont typeface="Wingdings" pitchFamily="2" charset="2"/>
              <a:buNone/>
            </a:pPr>
            <a:r>
              <a:rPr lang="tr-TR" sz="2400" dirty="0" smtClean="0">
                <a:latin typeface="+mj-lt"/>
              </a:rPr>
              <a:t>•Tüm Eğitim Paydaşları (Kitap Yazarı, Yayıncılar Vb...) </a:t>
            </a:r>
          </a:p>
          <a:p>
            <a:pPr algn="ctr">
              <a:spcBef>
                <a:spcPct val="20000"/>
              </a:spcBef>
              <a:buClr>
                <a:schemeClr val="accent1"/>
              </a:buClr>
              <a:buSzPct val="65000"/>
              <a:buFont typeface="Wingdings" pitchFamily="2" charset="2"/>
              <a:buNone/>
            </a:pPr>
            <a:r>
              <a:rPr lang="tr-TR" sz="2400" b="1" dirty="0" smtClean="0">
                <a:solidFill>
                  <a:schemeClr val="tx2">
                    <a:lumMod val="60000"/>
                    <a:lumOff val="40000"/>
                  </a:schemeClr>
                </a:solidFill>
                <a:latin typeface="+mj-lt"/>
              </a:rPr>
              <a:t>Programa Göre </a:t>
            </a:r>
          </a:p>
          <a:p>
            <a:pPr algn="ctr">
              <a:spcBef>
                <a:spcPct val="20000"/>
              </a:spcBef>
              <a:buClr>
                <a:schemeClr val="accent1"/>
              </a:buClr>
              <a:buSzPct val="65000"/>
              <a:buFont typeface="Wingdings" pitchFamily="2" charset="2"/>
              <a:buNone/>
            </a:pPr>
            <a:r>
              <a:rPr lang="tr-TR" sz="2400" dirty="0" smtClean="0">
                <a:latin typeface="+mj-lt"/>
              </a:rPr>
              <a:t>Şekillenmek / Şekillendirilmek Durumundadır</a:t>
            </a:r>
            <a:r>
              <a:rPr lang="tr-TR" sz="2800" dirty="0" smtClean="0">
                <a:latin typeface="+mj-lt"/>
              </a:rPr>
              <a:t>. </a:t>
            </a:r>
            <a:endParaRPr lang="tr-TR" sz="28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Vertical)">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outVertical)">
                                      <p:cBhvr>
                                        <p:cTn id="12" dur="1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outVertical)">
                                      <p:cBhvr>
                                        <p:cTn id="17" dur="1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outVertical)">
                                      <p:cBhvr>
                                        <p:cTn id="22" dur="1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outVertical)">
                                      <p:cBhvr>
                                        <p:cTn id="27" dur="10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outVertical)">
                                      <p:cBhvr>
                                        <p:cTn id="32" dur="10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outVertical)">
                                      <p:cBhvr>
                                        <p:cTn id="37" dur="10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37"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barn(outVertical)">
                                      <p:cBhvr>
                                        <p:cTn id="42" dur="10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37"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barn(outVertical)">
                                      <p:cBhvr>
                                        <p:cTn id="47" dur="10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37" fill="hold" grpId="0"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barn(outVertical)">
                                      <p:cBhvr>
                                        <p:cTn id="52" dur="10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a:spLocks noChangeArrowheads="1"/>
          </p:cNvSpPr>
          <p:nvPr/>
        </p:nvSpPr>
        <p:spPr bwMode="auto">
          <a:xfrm>
            <a:off x="251520" y="188640"/>
            <a:ext cx="8892480" cy="523220"/>
          </a:xfrm>
          <a:prstGeom prst="rect">
            <a:avLst/>
          </a:prstGeom>
          <a:noFill/>
          <a:ln w="9525">
            <a:noFill/>
            <a:miter lim="800000"/>
            <a:headEnd/>
            <a:tailEnd/>
          </a:ln>
        </p:spPr>
        <p:txBody>
          <a:bodyPr wrap="square">
            <a:spAutoFit/>
          </a:bodyPr>
          <a:lstStyle/>
          <a:p>
            <a:pPr algn="ctr"/>
            <a:r>
              <a:rPr lang="tr-TR" sz="2800" b="1" dirty="0" smtClean="0">
                <a:solidFill>
                  <a:srgbClr val="FF0000"/>
                </a:solidFill>
                <a:latin typeface="+mj-lt"/>
              </a:rPr>
              <a:t>15. </a:t>
            </a:r>
            <a:r>
              <a:rPr lang="tr-TR" sz="2800" b="1" dirty="0" smtClean="0">
                <a:solidFill>
                  <a:srgbClr val="FF0000"/>
                </a:solidFill>
              </a:rPr>
              <a:t>Programla İlgili Doğru Bilinen Yanlışlar</a:t>
            </a:r>
            <a:endParaRPr kumimoji="1" lang="tr-TR" sz="2800" dirty="0">
              <a:solidFill>
                <a:srgbClr val="FF0000"/>
              </a:solidFill>
              <a:latin typeface="+mj-lt"/>
            </a:endParaRPr>
          </a:p>
        </p:txBody>
      </p:sp>
      <p:sp>
        <p:nvSpPr>
          <p:cNvPr id="9" name="8 Dikdörtgen"/>
          <p:cNvSpPr/>
          <p:nvPr/>
        </p:nvSpPr>
        <p:spPr>
          <a:xfrm>
            <a:off x="395536" y="3789040"/>
            <a:ext cx="7056784" cy="369332"/>
          </a:xfrm>
          <a:prstGeom prst="rect">
            <a:avLst/>
          </a:prstGeom>
        </p:spPr>
        <p:txBody>
          <a:bodyPr wrap="square">
            <a:spAutoFit/>
          </a:bodyPr>
          <a:lstStyle/>
          <a:p>
            <a:r>
              <a:rPr lang="tr-TR" dirty="0" smtClean="0"/>
              <a:t>.</a:t>
            </a:r>
            <a:endParaRPr lang="tr-TR" dirty="0"/>
          </a:p>
        </p:txBody>
      </p:sp>
      <p:sp>
        <p:nvSpPr>
          <p:cNvPr id="11" name="10 Dikdörtgen"/>
          <p:cNvSpPr/>
          <p:nvPr/>
        </p:nvSpPr>
        <p:spPr>
          <a:xfrm>
            <a:off x="755576" y="5517232"/>
            <a:ext cx="4572000" cy="369332"/>
          </a:xfrm>
          <a:prstGeom prst="rect">
            <a:avLst/>
          </a:prstGeom>
        </p:spPr>
        <p:txBody>
          <a:bodyPr>
            <a:spAutoFit/>
          </a:bodyPr>
          <a:lstStyle/>
          <a:p>
            <a:r>
              <a:rPr lang="tr-TR" dirty="0" smtClean="0"/>
              <a:t>.</a:t>
            </a:r>
            <a:endParaRPr lang="tr-TR" dirty="0"/>
          </a:p>
        </p:txBody>
      </p:sp>
      <p:pic>
        <p:nvPicPr>
          <p:cNvPr id="6146" name="Picture 2"/>
          <p:cNvPicPr>
            <a:picLocks noChangeAspect="1" noChangeArrowheads="1"/>
          </p:cNvPicPr>
          <p:nvPr/>
        </p:nvPicPr>
        <p:blipFill>
          <a:blip r:embed="rId2" cstate="print"/>
          <a:srcRect/>
          <a:stretch>
            <a:fillRect/>
          </a:stretch>
        </p:blipFill>
        <p:spPr bwMode="auto">
          <a:xfrm>
            <a:off x="1187624" y="836712"/>
            <a:ext cx="7141404" cy="4824536"/>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1"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a:spLocks noChangeArrowheads="1"/>
          </p:cNvSpPr>
          <p:nvPr/>
        </p:nvSpPr>
        <p:spPr bwMode="auto">
          <a:xfrm>
            <a:off x="251520" y="188640"/>
            <a:ext cx="8892480" cy="523220"/>
          </a:xfrm>
          <a:prstGeom prst="rect">
            <a:avLst/>
          </a:prstGeom>
          <a:noFill/>
          <a:ln w="9525">
            <a:noFill/>
            <a:miter lim="800000"/>
            <a:headEnd/>
            <a:tailEnd/>
          </a:ln>
        </p:spPr>
        <p:txBody>
          <a:bodyPr wrap="square">
            <a:spAutoFit/>
          </a:bodyPr>
          <a:lstStyle/>
          <a:p>
            <a:pPr algn="ctr"/>
            <a:r>
              <a:rPr lang="tr-TR" sz="2800" b="1" dirty="0" smtClean="0">
                <a:solidFill>
                  <a:srgbClr val="FF0000"/>
                </a:solidFill>
                <a:latin typeface="+mj-lt"/>
              </a:rPr>
              <a:t>15. </a:t>
            </a:r>
            <a:r>
              <a:rPr lang="tr-TR" sz="2800" b="1" dirty="0" smtClean="0">
                <a:solidFill>
                  <a:srgbClr val="FF0000"/>
                </a:solidFill>
              </a:rPr>
              <a:t>Programla İlgili Doğru Bilinen Yanlışlar</a:t>
            </a:r>
            <a:endParaRPr kumimoji="1" lang="tr-TR" sz="2800" dirty="0">
              <a:solidFill>
                <a:srgbClr val="FF0000"/>
              </a:solidFill>
              <a:latin typeface="+mj-lt"/>
            </a:endParaRPr>
          </a:p>
        </p:txBody>
      </p:sp>
      <p:sp>
        <p:nvSpPr>
          <p:cNvPr id="9" name="8 Dikdörtgen"/>
          <p:cNvSpPr/>
          <p:nvPr/>
        </p:nvSpPr>
        <p:spPr>
          <a:xfrm>
            <a:off x="395536" y="3789040"/>
            <a:ext cx="7056784" cy="369332"/>
          </a:xfrm>
          <a:prstGeom prst="rect">
            <a:avLst/>
          </a:prstGeom>
        </p:spPr>
        <p:txBody>
          <a:bodyPr wrap="square">
            <a:spAutoFit/>
          </a:bodyPr>
          <a:lstStyle/>
          <a:p>
            <a:r>
              <a:rPr lang="tr-TR" dirty="0" smtClean="0"/>
              <a:t>.</a:t>
            </a:r>
            <a:endParaRPr lang="tr-TR" dirty="0"/>
          </a:p>
        </p:txBody>
      </p:sp>
      <p:sp>
        <p:nvSpPr>
          <p:cNvPr id="11" name="10 Dikdörtgen"/>
          <p:cNvSpPr/>
          <p:nvPr/>
        </p:nvSpPr>
        <p:spPr>
          <a:xfrm>
            <a:off x="755576" y="5517232"/>
            <a:ext cx="4572000" cy="369332"/>
          </a:xfrm>
          <a:prstGeom prst="rect">
            <a:avLst/>
          </a:prstGeom>
        </p:spPr>
        <p:txBody>
          <a:bodyPr>
            <a:spAutoFit/>
          </a:bodyPr>
          <a:lstStyle/>
          <a:p>
            <a:r>
              <a:rPr lang="tr-TR" dirty="0" smtClean="0"/>
              <a:t>.</a:t>
            </a:r>
            <a:endParaRPr lang="tr-TR" dirty="0"/>
          </a:p>
        </p:txBody>
      </p:sp>
      <p:pic>
        <p:nvPicPr>
          <p:cNvPr id="7170" name="Picture 2"/>
          <p:cNvPicPr>
            <a:picLocks noChangeAspect="1" noChangeArrowheads="1"/>
          </p:cNvPicPr>
          <p:nvPr/>
        </p:nvPicPr>
        <p:blipFill>
          <a:blip r:embed="rId2" cstate="print"/>
          <a:srcRect/>
          <a:stretch>
            <a:fillRect/>
          </a:stretch>
        </p:blipFill>
        <p:spPr bwMode="auto">
          <a:xfrm>
            <a:off x="1547664" y="980728"/>
            <a:ext cx="5832648" cy="497703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1"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a:spLocks noChangeArrowheads="1"/>
          </p:cNvSpPr>
          <p:nvPr/>
        </p:nvSpPr>
        <p:spPr bwMode="auto">
          <a:xfrm>
            <a:off x="251520" y="188640"/>
            <a:ext cx="8892480" cy="523220"/>
          </a:xfrm>
          <a:prstGeom prst="rect">
            <a:avLst/>
          </a:prstGeom>
          <a:noFill/>
          <a:ln w="9525">
            <a:noFill/>
            <a:miter lim="800000"/>
            <a:headEnd/>
            <a:tailEnd/>
          </a:ln>
        </p:spPr>
        <p:txBody>
          <a:bodyPr wrap="square">
            <a:spAutoFit/>
          </a:bodyPr>
          <a:lstStyle/>
          <a:p>
            <a:pPr algn="ctr"/>
            <a:r>
              <a:rPr lang="tr-TR" sz="2800" b="1" dirty="0" smtClean="0">
                <a:solidFill>
                  <a:srgbClr val="FF0000"/>
                </a:solidFill>
                <a:latin typeface="+mj-lt"/>
              </a:rPr>
              <a:t>15. </a:t>
            </a:r>
            <a:r>
              <a:rPr lang="tr-TR" sz="2800" b="1" dirty="0" smtClean="0">
                <a:solidFill>
                  <a:srgbClr val="FF0000"/>
                </a:solidFill>
              </a:rPr>
              <a:t>Programla İlgili Doğru Bilinen Yanlışlar</a:t>
            </a:r>
            <a:endParaRPr kumimoji="1" lang="tr-TR" sz="2800" dirty="0">
              <a:solidFill>
                <a:srgbClr val="FF0000"/>
              </a:solidFill>
              <a:latin typeface="+mj-lt"/>
            </a:endParaRPr>
          </a:p>
        </p:txBody>
      </p:sp>
      <p:sp>
        <p:nvSpPr>
          <p:cNvPr id="9" name="8 Dikdörtgen"/>
          <p:cNvSpPr/>
          <p:nvPr/>
        </p:nvSpPr>
        <p:spPr>
          <a:xfrm>
            <a:off x="395536" y="3789040"/>
            <a:ext cx="7056784" cy="369332"/>
          </a:xfrm>
          <a:prstGeom prst="rect">
            <a:avLst/>
          </a:prstGeom>
        </p:spPr>
        <p:txBody>
          <a:bodyPr wrap="square">
            <a:spAutoFit/>
          </a:bodyPr>
          <a:lstStyle/>
          <a:p>
            <a:r>
              <a:rPr lang="tr-TR" dirty="0" smtClean="0"/>
              <a:t>.</a:t>
            </a:r>
            <a:endParaRPr lang="tr-TR" dirty="0"/>
          </a:p>
        </p:txBody>
      </p:sp>
      <p:sp>
        <p:nvSpPr>
          <p:cNvPr id="11" name="10 Dikdörtgen"/>
          <p:cNvSpPr/>
          <p:nvPr/>
        </p:nvSpPr>
        <p:spPr>
          <a:xfrm>
            <a:off x="755576" y="5517232"/>
            <a:ext cx="4572000" cy="369332"/>
          </a:xfrm>
          <a:prstGeom prst="rect">
            <a:avLst/>
          </a:prstGeom>
        </p:spPr>
        <p:txBody>
          <a:bodyPr>
            <a:spAutoFit/>
          </a:bodyPr>
          <a:lstStyle/>
          <a:p>
            <a:r>
              <a:rPr lang="tr-TR" dirty="0" smtClean="0"/>
              <a:t>.</a:t>
            </a:r>
            <a:endParaRPr lang="tr-TR" dirty="0"/>
          </a:p>
        </p:txBody>
      </p:sp>
      <p:pic>
        <p:nvPicPr>
          <p:cNvPr id="9218" name="Picture 2"/>
          <p:cNvPicPr>
            <a:picLocks noChangeAspect="1" noChangeArrowheads="1"/>
          </p:cNvPicPr>
          <p:nvPr/>
        </p:nvPicPr>
        <p:blipFill>
          <a:blip r:embed="rId2" cstate="print"/>
          <a:srcRect/>
          <a:stretch>
            <a:fillRect/>
          </a:stretch>
        </p:blipFill>
        <p:spPr bwMode="auto">
          <a:xfrm>
            <a:off x="323528" y="908720"/>
            <a:ext cx="4036426" cy="2736304"/>
          </a:xfrm>
          <a:prstGeom prst="rect">
            <a:avLst/>
          </a:prstGeom>
          <a:noFill/>
          <a:ln w="9525">
            <a:noFill/>
            <a:miter lim="800000"/>
            <a:headEnd/>
            <a:tailEnd/>
          </a:ln>
        </p:spPr>
      </p:pic>
      <p:pic>
        <p:nvPicPr>
          <p:cNvPr id="9219" name="Picture 3"/>
          <p:cNvPicPr>
            <a:picLocks noChangeAspect="1" noChangeArrowheads="1"/>
          </p:cNvPicPr>
          <p:nvPr/>
        </p:nvPicPr>
        <p:blipFill>
          <a:blip r:embed="rId3" cstate="print"/>
          <a:srcRect/>
          <a:stretch>
            <a:fillRect/>
          </a:stretch>
        </p:blipFill>
        <p:spPr bwMode="auto">
          <a:xfrm>
            <a:off x="4355976" y="2564904"/>
            <a:ext cx="4587176" cy="3096344"/>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1"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a:spLocks noChangeArrowheads="1"/>
          </p:cNvSpPr>
          <p:nvPr/>
        </p:nvSpPr>
        <p:spPr bwMode="auto">
          <a:xfrm>
            <a:off x="251520" y="188640"/>
            <a:ext cx="8892480" cy="523220"/>
          </a:xfrm>
          <a:prstGeom prst="rect">
            <a:avLst/>
          </a:prstGeom>
          <a:noFill/>
          <a:ln w="9525">
            <a:noFill/>
            <a:miter lim="800000"/>
            <a:headEnd/>
            <a:tailEnd/>
          </a:ln>
        </p:spPr>
        <p:txBody>
          <a:bodyPr wrap="square">
            <a:spAutoFit/>
          </a:bodyPr>
          <a:lstStyle/>
          <a:p>
            <a:pPr algn="ctr"/>
            <a:r>
              <a:rPr lang="tr-TR" sz="2800" b="1" dirty="0" smtClean="0">
                <a:solidFill>
                  <a:srgbClr val="FF0000"/>
                </a:solidFill>
                <a:latin typeface="+mj-lt"/>
              </a:rPr>
              <a:t>15. </a:t>
            </a:r>
            <a:r>
              <a:rPr lang="tr-TR" sz="2800" b="1" dirty="0" smtClean="0">
                <a:solidFill>
                  <a:srgbClr val="FF0000"/>
                </a:solidFill>
              </a:rPr>
              <a:t>Programla İlgili Doğru Bilinen Yanlışlar</a:t>
            </a:r>
            <a:endParaRPr kumimoji="1" lang="tr-TR" sz="2800" dirty="0">
              <a:solidFill>
                <a:srgbClr val="FF0000"/>
              </a:solidFill>
              <a:latin typeface="+mj-lt"/>
            </a:endParaRPr>
          </a:p>
        </p:txBody>
      </p:sp>
      <p:sp>
        <p:nvSpPr>
          <p:cNvPr id="9" name="8 Dikdörtgen"/>
          <p:cNvSpPr/>
          <p:nvPr/>
        </p:nvSpPr>
        <p:spPr>
          <a:xfrm>
            <a:off x="395536" y="3789040"/>
            <a:ext cx="7056784" cy="369332"/>
          </a:xfrm>
          <a:prstGeom prst="rect">
            <a:avLst/>
          </a:prstGeom>
        </p:spPr>
        <p:txBody>
          <a:bodyPr wrap="square">
            <a:spAutoFit/>
          </a:bodyPr>
          <a:lstStyle/>
          <a:p>
            <a:r>
              <a:rPr lang="tr-TR" dirty="0" smtClean="0"/>
              <a:t>.</a:t>
            </a:r>
            <a:endParaRPr lang="tr-TR" dirty="0"/>
          </a:p>
        </p:txBody>
      </p:sp>
      <p:sp>
        <p:nvSpPr>
          <p:cNvPr id="11" name="10 Dikdörtgen"/>
          <p:cNvSpPr/>
          <p:nvPr/>
        </p:nvSpPr>
        <p:spPr>
          <a:xfrm>
            <a:off x="755576" y="5517232"/>
            <a:ext cx="4572000" cy="369332"/>
          </a:xfrm>
          <a:prstGeom prst="rect">
            <a:avLst/>
          </a:prstGeom>
        </p:spPr>
        <p:txBody>
          <a:bodyPr>
            <a:spAutoFit/>
          </a:bodyPr>
          <a:lstStyle/>
          <a:p>
            <a:r>
              <a:rPr lang="tr-TR" dirty="0" smtClean="0"/>
              <a:t>.</a:t>
            </a:r>
            <a:endParaRPr lang="tr-TR" dirty="0"/>
          </a:p>
        </p:txBody>
      </p:sp>
      <p:pic>
        <p:nvPicPr>
          <p:cNvPr id="8194" name="Picture 2"/>
          <p:cNvPicPr>
            <a:picLocks noChangeAspect="1" noChangeArrowheads="1"/>
          </p:cNvPicPr>
          <p:nvPr/>
        </p:nvPicPr>
        <p:blipFill>
          <a:blip r:embed="rId2" cstate="print"/>
          <a:srcRect/>
          <a:stretch>
            <a:fillRect/>
          </a:stretch>
        </p:blipFill>
        <p:spPr bwMode="auto">
          <a:xfrm>
            <a:off x="1403648" y="836712"/>
            <a:ext cx="6061297" cy="4824536"/>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1"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Başlık 1"/>
          <p:cNvSpPr>
            <a:spLocks noGrp="1"/>
          </p:cNvSpPr>
          <p:nvPr>
            <p:ph type="ctrTitle" idx="4294967295"/>
          </p:nvPr>
        </p:nvSpPr>
        <p:spPr>
          <a:xfrm>
            <a:off x="685800" y="1484785"/>
            <a:ext cx="7772400" cy="3312368"/>
          </a:xfrm>
        </p:spPr>
        <p:txBody>
          <a:bodyPr/>
          <a:lstStyle/>
          <a:p>
            <a:r>
              <a:rPr lang="tr-TR" b="1" dirty="0" smtClean="0">
                <a:solidFill>
                  <a:srgbClr val="FF0000"/>
                </a:solidFill>
              </a:rPr>
              <a:t>Teşekkürler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2 Alt Başlık"/>
          <p:cNvSpPr>
            <a:spLocks/>
          </p:cNvSpPr>
          <p:nvPr/>
        </p:nvSpPr>
        <p:spPr bwMode="auto">
          <a:xfrm>
            <a:off x="827088" y="764704"/>
            <a:ext cx="8001000" cy="1080120"/>
          </a:xfrm>
          <a:prstGeom prst="rect">
            <a:avLst/>
          </a:prstGeom>
          <a:ln w="9525">
            <a:noFill/>
            <a:miter lim="800000"/>
            <a:headEnd/>
            <a:tailEnd/>
          </a:ln>
        </p:spPr>
        <p:txBody>
          <a:bodyPr/>
          <a:lstStyle/>
          <a:p>
            <a:pPr algn="ctr">
              <a:spcBef>
                <a:spcPct val="20000"/>
              </a:spcBef>
              <a:buClr>
                <a:schemeClr val="accent1"/>
              </a:buClr>
              <a:buSzPct val="65000"/>
              <a:buFont typeface="Wingdings" pitchFamily="2" charset="2"/>
              <a:buNone/>
            </a:pPr>
            <a:r>
              <a:rPr lang="tr-TR" sz="2800" b="1" dirty="0" smtClean="0">
                <a:solidFill>
                  <a:srgbClr val="FF3300"/>
                </a:solidFill>
              </a:rPr>
              <a:t>3. </a:t>
            </a:r>
            <a:r>
              <a:rPr lang="tr-TR" sz="2800" b="1" dirty="0" smtClean="0">
                <a:solidFill>
                  <a:srgbClr val="FF3300"/>
                </a:solidFill>
                <a:latin typeface="+mj-lt"/>
              </a:rPr>
              <a:t>ÖĞRETİM </a:t>
            </a:r>
            <a:r>
              <a:rPr lang="tr-TR" sz="2800" b="1" dirty="0">
                <a:solidFill>
                  <a:srgbClr val="FF3300"/>
                </a:solidFill>
                <a:latin typeface="+mj-lt"/>
              </a:rPr>
              <a:t>PROGRAMININ TEMEL </a:t>
            </a:r>
            <a:br>
              <a:rPr lang="tr-TR" sz="2800" b="1" dirty="0">
                <a:solidFill>
                  <a:srgbClr val="FF3300"/>
                </a:solidFill>
                <a:latin typeface="+mj-lt"/>
              </a:rPr>
            </a:br>
            <a:r>
              <a:rPr lang="tr-TR" sz="2800" b="1" dirty="0">
                <a:solidFill>
                  <a:srgbClr val="FF3300"/>
                </a:solidFill>
                <a:latin typeface="+mj-lt"/>
              </a:rPr>
              <a:t>UNSURLARI</a:t>
            </a:r>
            <a:r>
              <a:rPr lang="tr-TR" sz="2800" dirty="0">
                <a:latin typeface="+mj-lt"/>
              </a:rPr>
              <a:t> </a:t>
            </a:r>
          </a:p>
        </p:txBody>
      </p:sp>
      <p:sp useBgFill="1">
        <p:nvSpPr>
          <p:cNvPr id="2" name="2 Alt Başlık"/>
          <p:cNvSpPr>
            <a:spLocks/>
          </p:cNvSpPr>
          <p:nvPr/>
        </p:nvSpPr>
        <p:spPr bwMode="auto">
          <a:xfrm>
            <a:off x="1691680" y="2616200"/>
            <a:ext cx="6048672" cy="1820863"/>
          </a:xfrm>
          <a:prstGeom prst="rect">
            <a:avLst/>
          </a:prstGeom>
          <a:ln w="9525">
            <a:noFill/>
            <a:miter lim="800000"/>
            <a:headEnd/>
            <a:tailEnd/>
          </a:ln>
        </p:spPr>
        <p:txBody>
          <a:bodyPr/>
          <a:lstStyle/>
          <a:p>
            <a:pPr>
              <a:spcBef>
                <a:spcPct val="20000"/>
              </a:spcBef>
              <a:buClr>
                <a:schemeClr val="accent1"/>
              </a:buClr>
              <a:buSzPct val="65000"/>
              <a:buFont typeface="Wingdings" pitchFamily="2" charset="2"/>
              <a:buNone/>
            </a:pPr>
            <a:r>
              <a:rPr lang="tr-TR" sz="2400" dirty="0" smtClean="0">
                <a:latin typeface="+mj-lt"/>
              </a:rPr>
              <a:t>Bir Öğretim Programında Sırasıyla Şu </a:t>
            </a:r>
            <a:r>
              <a:rPr lang="tr-TR" sz="2400" b="1" dirty="0" smtClean="0">
                <a:latin typeface="+mj-lt"/>
              </a:rPr>
              <a:t>Sorular</a:t>
            </a:r>
            <a:r>
              <a:rPr lang="tr-TR" sz="2400" dirty="0" smtClean="0">
                <a:latin typeface="+mj-lt"/>
              </a:rPr>
              <a:t>ın Cevapları Aranır. </a:t>
            </a:r>
          </a:p>
          <a:p>
            <a:pPr>
              <a:spcBef>
                <a:spcPct val="20000"/>
              </a:spcBef>
              <a:buClr>
                <a:schemeClr val="accent1"/>
              </a:buClr>
              <a:buSzPct val="65000"/>
              <a:buFont typeface="Wingdings" pitchFamily="2" charset="2"/>
              <a:buNone/>
            </a:pPr>
            <a:endParaRPr lang="tr-TR" sz="2400" dirty="0" smtClean="0">
              <a:latin typeface="+mj-lt"/>
            </a:endParaRPr>
          </a:p>
          <a:p>
            <a:pPr>
              <a:spcBef>
                <a:spcPct val="20000"/>
              </a:spcBef>
              <a:buClr>
                <a:schemeClr val="accent1"/>
              </a:buClr>
              <a:buSzPct val="65000"/>
              <a:buFont typeface="Wingdings" pitchFamily="2" charset="2"/>
              <a:buNone/>
            </a:pPr>
            <a:r>
              <a:rPr lang="tr-TR" sz="2400" dirty="0" smtClean="0">
                <a:latin typeface="+mj-lt"/>
              </a:rPr>
              <a:t>Soruların Cevapları Aynı Zamanda </a:t>
            </a:r>
            <a:r>
              <a:rPr lang="tr-TR" sz="2400" b="1" dirty="0" smtClean="0">
                <a:latin typeface="+mj-lt"/>
              </a:rPr>
              <a:t>Bizim Yol Haritamız</a:t>
            </a:r>
            <a:r>
              <a:rPr lang="tr-TR" sz="2400" dirty="0" smtClean="0">
                <a:latin typeface="+mj-lt"/>
              </a:rPr>
              <a:t>dır</a:t>
            </a:r>
            <a:r>
              <a:rPr lang="tr-TR" sz="3600" dirty="0" smtClean="0">
                <a:latin typeface="+mj-lt"/>
              </a:rPr>
              <a:t>. </a:t>
            </a:r>
            <a:endParaRPr lang="tr-TR" sz="36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Vertical)">
                                      <p:cBhvr>
                                        <p:cTn id="7" dur="1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outVertical)">
                                      <p:cBhvr>
                                        <p:cTn id="12" dur="1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outVertical)">
                                      <p:cBhvr>
                                        <p:cTn id="17"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457200" y="1176338"/>
            <a:ext cx="8229600" cy="1139825"/>
          </a:xfrm>
        </p:spPr>
        <p:txBody>
          <a:bodyPr/>
          <a:lstStyle/>
          <a:p>
            <a:pPr fontAlgn="auto">
              <a:spcAft>
                <a:spcPts val="0"/>
              </a:spcAft>
              <a:defRPr/>
            </a:pPr>
            <a:r>
              <a:rPr lang="tr-TR" sz="3600" b="1" dirty="0" smtClean="0"/>
              <a:t>1.</a:t>
            </a:r>
            <a:r>
              <a:rPr lang="tr-TR" sz="3600" b="1" dirty="0" smtClean="0">
                <a:solidFill>
                  <a:srgbClr val="FF0000"/>
                </a:solidFill>
              </a:rPr>
              <a:t>Niçin </a:t>
            </a:r>
            <a:r>
              <a:rPr lang="tr-TR" sz="3600" b="1" dirty="0" smtClean="0"/>
              <a:t>Öğreteceğiz?</a:t>
            </a:r>
            <a:r>
              <a:rPr lang="tr-TR" sz="3600" dirty="0" smtClean="0"/>
              <a:t> </a:t>
            </a:r>
          </a:p>
        </p:txBody>
      </p:sp>
      <p:sp>
        <p:nvSpPr>
          <p:cNvPr id="129027" name="Rectangle 3"/>
          <p:cNvSpPr>
            <a:spLocks noGrp="1" noChangeArrowheads="1"/>
          </p:cNvSpPr>
          <p:nvPr>
            <p:ph type="body" idx="4294967295"/>
          </p:nvPr>
        </p:nvSpPr>
        <p:spPr>
          <a:xfrm>
            <a:off x="1907704" y="3140968"/>
            <a:ext cx="5544616" cy="1435100"/>
          </a:xfrm>
        </p:spPr>
        <p:txBody>
          <a:bodyPr/>
          <a:lstStyle/>
          <a:p>
            <a:pPr marL="0" indent="0" algn="ctr" fontAlgn="auto">
              <a:buFont typeface="Wingdings" pitchFamily="2" charset="2"/>
              <a:buNone/>
              <a:defRPr/>
            </a:pPr>
            <a:r>
              <a:rPr lang="tr-TR" sz="2800" dirty="0" smtClean="0"/>
              <a:t>Bu Sorunun Cevabı Bizim </a:t>
            </a:r>
            <a:r>
              <a:rPr lang="tr-TR" sz="2800" dirty="0" smtClean="0">
                <a:solidFill>
                  <a:srgbClr val="FF3300"/>
                </a:solidFill>
              </a:rPr>
              <a:t>Amac</a:t>
            </a:r>
            <a:r>
              <a:rPr lang="tr-TR" sz="2800" dirty="0" smtClean="0"/>
              <a:t>ımızı Ortaya Koyar</a:t>
            </a:r>
            <a:r>
              <a:rPr lang="tr-TR" sz="4400"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9026"/>
                                        </p:tgtEl>
                                        <p:attrNameLst>
                                          <p:attrName>style.visibility</p:attrName>
                                        </p:attrNameLst>
                                      </p:cBhvr>
                                      <p:to>
                                        <p:strVal val="visible"/>
                                      </p:to>
                                    </p:set>
                                    <p:animEffect transition="in" filter="box(in)">
                                      <p:cBhvr>
                                        <p:cTn id="7" dur="500"/>
                                        <p:tgtEl>
                                          <p:spTgt spid="129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29027">
                                            <p:txEl>
                                              <p:pRg st="0" end="0"/>
                                            </p:txEl>
                                          </p:spTgt>
                                        </p:tgtEl>
                                        <p:attrNameLst>
                                          <p:attrName>style.visibility</p:attrName>
                                        </p:attrNameLst>
                                      </p:cBhvr>
                                      <p:to>
                                        <p:strVal val="visible"/>
                                      </p:to>
                                    </p:set>
                                    <p:animEffect transition="in" filter="diamond(in)">
                                      <p:cBhvr>
                                        <p:cTn id="12" dur="2000"/>
                                        <p:tgtEl>
                                          <p:spTgt spid="1290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6" grpId="0"/>
      <p:bldP spid="12902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395288" y="476250"/>
            <a:ext cx="8291512" cy="2540000"/>
          </a:xfrm>
        </p:spPr>
        <p:txBody>
          <a:bodyPr>
            <a:normAutofit/>
          </a:bodyPr>
          <a:lstStyle/>
          <a:p>
            <a:pPr fontAlgn="auto">
              <a:spcAft>
                <a:spcPts val="0"/>
              </a:spcAft>
              <a:defRPr/>
            </a:pPr>
            <a:r>
              <a:rPr lang="tr-TR" sz="3600" b="1" dirty="0" smtClean="0"/>
              <a:t>2.Amacımızı ne ile, hangi muhteva ile gerçekleştireceğiz, yani </a:t>
            </a:r>
            <a:r>
              <a:rPr lang="tr-TR" sz="3600" b="1" dirty="0" smtClean="0">
                <a:solidFill>
                  <a:srgbClr val="FF0000"/>
                </a:solidFill>
              </a:rPr>
              <a:t>neyi</a:t>
            </a:r>
            <a:r>
              <a:rPr lang="tr-TR" sz="3600" b="1" dirty="0" smtClean="0"/>
              <a:t> öğreteceğiz?</a:t>
            </a:r>
            <a:r>
              <a:rPr lang="tr-TR" sz="3600" dirty="0" smtClean="0"/>
              <a:t> </a:t>
            </a:r>
          </a:p>
        </p:txBody>
      </p:sp>
      <p:sp>
        <p:nvSpPr>
          <p:cNvPr id="130051" name="Rectangle 3"/>
          <p:cNvSpPr>
            <a:spLocks noGrp="1" noChangeArrowheads="1"/>
          </p:cNvSpPr>
          <p:nvPr>
            <p:ph type="body" idx="4294967295"/>
          </p:nvPr>
        </p:nvSpPr>
        <p:spPr>
          <a:xfrm>
            <a:off x="1691680" y="3501008"/>
            <a:ext cx="5904656" cy="1368152"/>
          </a:xfrm>
        </p:spPr>
        <p:txBody>
          <a:bodyPr>
            <a:normAutofit/>
          </a:bodyPr>
          <a:lstStyle/>
          <a:p>
            <a:pPr marL="0" indent="0" algn="ctr" fontAlgn="auto">
              <a:buFont typeface="Wingdings" pitchFamily="2" charset="2"/>
              <a:buNone/>
              <a:defRPr/>
            </a:pPr>
            <a:r>
              <a:rPr lang="tr-TR" sz="2800" dirty="0" smtClean="0"/>
              <a:t>Bu Sorunun Cevabı </a:t>
            </a:r>
            <a:r>
              <a:rPr lang="tr-TR" sz="2800" dirty="0" smtClean="0">
                <a:solidFill>
                  <a:srgbClr val="FF3300"/>
                </a:solidFill>
              </a:rPr>
              <a:t>İçeriği </a:t>
            </a:r>
            <a:r>
              <a:rPr lang="tr-TR" sz="2800" dirty="0" smtClean="0"/>
              <a:t>Belirlememiz Demektir.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0050"/>
                                        </p:tgtEl>
                                        <p:attrNameLst>
                                          <p:attrName>style.visibility</p:attrName>
                                        </p:attrNameLst>
                                      </p:cBhvr>
                                      <p:to>
                                        <p:strVal val="visible"/>
                                      </p:to>
                                    </p:set>
                                    <p:animEffect transition="in" filter="checkerboard(across)">
                                      <p:cBhvr>
                                        <p:cTn id="7" dur="500"/>
                                        <p:tgtEl>
                                          <p:spTgt spid="1300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30051">
                                            <p:txEl>
                                              <p:pRg st="0" end="0"/>
                                            </p:txEl>
                                          </p:spTgt>
                                        </p:tgtEl>
                                        <p:attrNameLst>
                                          <p:attrName>style.visibility</p:attrName>
                                        </p:attrNameLst>
                                      </p:cBhvr>
                                      <p:to>
                                        <p:strVal val="visible"/>
                                      </p:to>
                                    </p:set>
                                    <p:animEffect transition="in" filter="diamond(in)">
                                      <p:cBhvr>
                                        <p:cTn id="12" dur="2000"/>
                                        <p:tgtEl>
                                          <p:spTgt spid="130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p:bldP spid="13005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395288" y="1176338"/>
            <a:ext cx="8291512" cy="2036638"/>
          </a:xfrm>
        </p:spPr>
        <p:txBody>
          <a:bodyPr/>
          <a:lstStyle/>
          <a:p>
            <a:pPr fontAlgn="auto">
              <a:spcAft>
                <a:spcPts val="0"/>
              </a:spcAft>
              <a:defRPr/>
            </a:pPr>
            <a:r>
              <a:rPr lang="tr-TR" sz="3600" b="1" dirty="0" smtClean="0"/>
              <a:t>3.Amacımızı Gerçekleştirmek İçin Belirlediğimiz İçeriği </a:t>
            </a:r>
            <a:r>
              <a:rPr lang="tr-TR" sz="3600" b="1" dirty="0" smtClean="0">
                <a:solidFill>
                  <a:srgbClr val="FF0000"/>
                </a:solidFill>
              </a:rPr>
              <a:t>Nasıl</a:t>
            </a:r>
            <a:r>
              <a:rPr lang="tr-TR" sz="3600" b="1" dirty="0" smtClean="0"/>
              <a:t> Vereceğiz?</a:t>
            </a:r>
            <a:r>
              <a:rPr lang="tr-TR" sz="3600" dirty="0" smtClean="0"/>
              <a:t> </a:t>
            </a:r>
          </a:p>
        </p:txBody>
      </p:sp>
      <p:sp>
        <p:nvSpPr>
          <p:cNvPr id="131075" name="Rectangle 3"/>
          <p:cNvSpPr>
            <a:spLocks noGrp="1" noChangeArrowheads="1"/>
          </p:cNvSpPr>
          <p:nvPr>
            <p:ph type="body" idx="4294967295"/>
          </p:nvPr>
        </p:nvSpPr>
        <p:spPr>
          <a:xfrm>
            <a:off x="1691679" y="4005263"/>
            <a:ext cx="5328593" cy="1217612"/>
          </a:xfrm>
        </p:spPr>
        <p:txBody>
          <a:bodyPr>
            <a:normAutofit/>
          </a:bodyPr>
          <a:lstStyle/>
          <a:p>
            <a:pPr marL="0" indent="0" algn="ctr" fontAlgn="auto">
              <a:buFont typeface="Wingdings" pitchFamily="2" charset="2"/>
              <a:buNone/>
              <a:defRPr/>
            </a:pPr>
            <a:r>
              <a:rPr lang="tr-TR" sz="2800" dirty="0" smtClean="0"/>
              <a:t>Soruya Verilecek Cevap </a:t>
            </a:r>
            <a:r>
              <a:rPr lang="tr-TR" sz="2800" dirty="0" smtClean="0">
                <a:solidFill>
                  <a:srgbClr val="FF3300"/>
                </a:solidFill>
              </a:rPr>
              <a:t>Öğretim Yöntem ve Teknikleri</a:t>
            </a:r>
            <a:r>
              <a:rPr lang="tr-TR" sz="2800" dirty="0" smtClean="0"/>
              <a:t>dir.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1074"/>
                                        </p:tgtEl>
                                        <p:attrNameLst>
                                          <p:attrName>style.visibility</p:attrName>
                                        </p:attrNameLst>
                                      </p:cBhvr>
                                      <p:to>
                                        <p:strVal val="visible"/>
                                      </p:to>
                                    </p:set>
                                    <p:animEffect transition="in" filter="checkerboard(across)">
                                      <p:cBhvr>
                                        <p:cTn id="7" dur="500"/>
                                        <p:tgtEl>
                                          <p:spTgt spid="1310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31075">
                                            <p:txEl>
                                              <p:pRg st="0" end="0"/>
                                            </p:txEl>
                                          </p:spTgt>
                                        </p:tgtEl>
                                        <p:attrNameLst>
                                          <p:attrName>style.visibility</p:attrName>
                                        </p:attrNameLst>
                                      </p:cBhvr>
                                      <p:to>
                                        <p:strVal val="visible"/>
                                      </p:to>
                                    </p:set>
                                    <p:animEffect transition="in" filter="diamond(in)">
                                      <p:cBhvr>
                                        <p:cTn id="12" dur="2000"/>
                                        <p:tgtEl>
                                          <p:spTgt spid="1310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4" grpId="0"/>
      <p:bldP spid="13107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395288" y="404813"/>
            <a:ext cx="8291512" cy="2880171"/>
          </a:xfrm>
        </p:spPr>
        <p:txBody>
          <a:bodyPr>
            <a:normAutofit/>
          </a:bodyPr>
          <a:lstStyle/>
          <a:p>
            <a:pPr fontAlgn="auto">
              <a:spcAft>
                <a:spcPts val="0"/>
              </a:spcAft>
              <a:defRPr/>
            </a:pPr>
            <a:r>
              <a:rPr lang="tr-TR" sz="3600" b="1" dirty="0" smtClean="0"/>
              <a:t>4. Öğretip-öğretemediğimizi </a:t>
            </a:r>
            <a:r>
              <a:rPr lang="tr-TR" sz="3600" b="1" dirty="0" smtClean="0">
                <a:solidFill>
                  <a:srgbClr val="FF0000"/>
                </a:solidFill>
              </a:rPr>
              <a:t>nereden </a:t>
            </a:r>
            <a:r>
              <a:rPr lang="tr-TR" sz="3600" b="1" dirty="0" smtClean="0"/>
              <a:t>anlayacağız?</a:t>
            </a:r>
            <a:r>
              <a:rPr lang="tr-TR" sz="3600" dirty="0" smtClean="0"/>
              <a:t> </a:t>
            </a:r>
          </a:p>
        </p:txBody>
      </p:sp>
      <p:sp>
        <p:nvSpPr>
          <p:cNvPr id="132099" name="Rectangle 3"/>
          <p:cNvSpPr>
            <a:spLocks noGrp="1" noChangeArrowheads="1"/>
          </p:cNvSpPr>
          <p:nvPr>
            <p:ph type="body" idx="4294967295"/>
          </p:nvPr>
        </p:nvSpPr>
        <p:spPr>
          <a:xfrm>
            <a:off x="1691679" y="3933056"/>
            <a:ext cx="6336705" cy="1512069"/>
          </a:xfrm>
        </p:spPr>
        <p:txBody>
          <a:bodyPr/>
          <a:lstStyle/>
          <a:p>
            <a:pPr marL="0" indent="0" algn="ctr" fontAlgn="auto">
              <a:buFont typeface="Wingdings" pitchFamily="2" charset="2"/>
              <a:buNone/>
              <a:defRPr/>
            </a:pPr>
            <a:r>
              <a:rPr lang="tr-TR" sz="2800" dirty="0" smtClean="0"/>
              <a:t>Bu Soru Da Bizi </a:t>
            </a:r>
            <a:r>
              <a:rPr lang="tr-TR" sz="2800" dirty="0" smtClean="0">
                <a:solidFill>
                  <a:srgbClr val="FF3300"/>
                </a:solidFill>
              </a:rPr>
              <a:t>Ölçme ve Değerlendirme</a:t>
            </a:r>
            <a:r>
              <a:rPr lang="tr-TR" sz="2800" dirty="0" smtClean="0"/>
              <a:t> Boyutuna Götürür.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2098"/>
                                        </p:tgtEl>
                                        <p:attrNameLst>
                                          <p:attrName>style.visibility</p:attrName>
                                        </p:attrNameLst>
                                      </p:cBhvr>
                                      <p:to>
                                        <p:strVal val="visible"/>
                                      </p:to>
                                    </p:set>
                                    <p:animEffect transition="in" filter="checkerboard(across)">
                                      <p:cBhvr>
                                        <p:cTn id="7" dur="500"/>
                                        <p:tgtEl>
                                          <p:spTgt spid="1320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32099">
                                            <p:txEl>
                                              <p:pRg st="0" end="0"/>
                                            </p:txEl>
                                          </p:spTgt>
                                        </p:tgtEl>
                                        <p:attrNameLst>
                                          <p:attrName>style.visibility</p:attrName>
                                        </p:attrNameLst>
                                      </p:cBhvr>
                                      <p:to>
                                        <p:strVal val="visible"/>
                                      </p:to>
                                    </p:set>
                                    <p:animEffect transition="in" filter="diamond(in)">
                                      <p:cBhvr>
                                        <p:cTn id="12" dur="2000"/>
                                        <p:tgtEl>
                                          <p:spTgt spid="132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8" grpId="0"/>
      <p:bldP spid="13209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3"/>
          <p:cNvSpPr>
            <a:spLocks noGrp="1" noChangeArrowheads="1"/>
          </p:cNvSpPr>
          <p:nvPr>
            <p:ph type="body" idx="4294967295"/>
          </p:nvPr>
        </p:nvSpPr>
        <p:spPr>
          <a:xfrm>
            <a:off x="468313" y="2492897"/>
            <a:ext cx="8229600" cy="1224136"/>
          </a:xfrm>
        </p:spPr>
        <p:txBody>
          <a:bodyPr/>
          <a:lstStyle/>
          <a:p>
            <a:pPr marL="0" indent="0" algn="ctr" fontAlgn="auto">
              <a:buFont typeface="Wingdings" pitchFamily="2" charset="2"/>
              <a:buNone/>
              <a:defRPr/>
            </a:pPr>
            <a:r>
              <a:rPr lang="tr-TR" sz="4000" b="1" dirty="0" smtClean="0">
                <a:solidFill>
                  <a:srgbClr val="FF0000"/>
                </a:solidFill>
              </a:rPr>
              <a:t>4. PROGRAMLAR NEDEN DEĞİŞİR?</a:t>
            </a:r>
            <a:endParaRPr lang="tr-TR" sz="4000"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Effect transition="in" filter="diamond(in)">
                                      <p:cBhvr>
                                        <p:cTn id="7" dur="2000"/>
                                        <p:tgtEl>
                                          <p:spTgt spid="132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701</TotalTime>
  <Words>1070</Words>
  <Application>Microsoft Office PowerPoint</Application>
  <PresentationFormat>On-screen Show (4:3)</PresentationFormat>
  <Paragraphs>171</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Ofis Teması</vt:lpstr>
      <vt:lpstr>PowerPoint Presentation</vt:lpstr>
      <vt:lpstr>PowerPoint Presentation</vt:lpstr>
      <vt:lpstr>PowerPoint Presentation</vt:lpstr>
      <vt:lpstr>PowerPoint Presentation</vt:lpstr>
      <vt:lpstr>1.Niçin Öğreteceğiz? </vt:lpstr>
      <vt:lpstr>2.Amacımızı ne ile, hangi muhteva ile gerçekleştireceğiz, yani neyi öğreteceğiz? </vt:lpstr>
      <vt:lpstr>3.Amacımızı Gerçekleştirmek İçin Belirlediğimiz İçeriği Nasıl Vereceğiz? </vt:lpstr>
      <vt:lpstr>4. Öğretip-öğretemediğimizi nereden anlayacağız? </vt:lpstr>
      <vt:lpstr>PowerPoint Presentation</vt:lpstr>
      <vt:lpstr>Çünkü Zaman Değişiyor…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Teşekkürler</vt:lpstr>
    </vt:vector>
  </TitlesOfParts>
  <Company>Katilimsiz.Com @ necooy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FSMazlum</dc:creator>
  <cp:lastModifiedBy>TUNER-DEDEOGLU Arzu-Burcu</cp:lastModifiedBy>
  <cp:revision>59</cp:revision>
  <dcterms:created xsi:type="dcterms:W3CDTF">2012-08-24T19:02:15Z</dcterms:created>
  <dcterms:modified xsi:type="dcterms:W3CDTF">2014-12-23T09:43:02Z</dcterms:modified>
</cp:coreProperties>
</file>