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11" r:id="rId2"/>
    <p:sldId id="328" r:id="rId3"/>
    <p:sldId id="312" r:id="rId4"/>
    <p:sldId id="314" r:id="rId5"/>
    <p:sldId id="316" r:id="rId6"/>
    <p:sldId id="318" r:id="rId7"/>
    <p:sldId id="319" r:id="rId8"/>
    <p:sldId id="322" r:id="rId9"/>
    <p:sldId id="323" r:id="rId10"/>
    <p:sldId id="325" r:id="rId11"/>
    <p:sldId id="326" r:id="rId12"/>
    <p:sldId id="327" r:id="rId13"/>
    <p:sldId id="330" r:id="rId14"/>
    <p:sldId id="331" r:id="rId15"/>
    <p:sldId id="332" r:id="rId16"/>
    <p:sldId id="333" r:id="rId17"/>
    <p:sldId id="334" r:id="rId18"/>
    <p:sldId id="335" r:id="rId19"/>
    <p:sldId id="352" r:id="rId20"/>
    <p:sldId id="336" r:id="rId21"/>
    <p:sldId id="354" r:id="rId22"/>
    <p:sldId id="337" r:id="rId23"/>
    <p:sldId id="355" r:id="rId24"/>
    <p:sldId id="357" r:id="rId25"/>
    <p:sldId id="338" r:id="rId26"/>
    <p:sldId id="356" r:id="rId27"/>
    <p:sldId id="339" r:id="rId28"/>
    <p:sldId id="358" r:id="rId29"/>
    <p:sldId id="350" r:id="rId30"/>
    <p:sldId id="360" r:id="rId31"/>
    <p:sldId id="361" r:id="rId32"/>
    <p:sldId id="362" r:id="rId33"/>
    <p:sldId id="363" r:id="rId34"/>
    <p:sldId id="364"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9" r:id="rId48"/>
    <p:sldId id="380" r:id="rId49"/>
    <p:sldId id="381" r:id="rId50"/>
    <p:sldId id="383" r:id="rId51"/>
    <p:sldId id="384" r:id="rId52"/>
    <p:sldId id="385" r:id="rId53"/>
    <p:sldId id="386" r:id="rId54"/>
    <p:sldId id="387" r:id="rId55"/>
    <p:sldId id="389" r:id="rId56"/>
    <p:sldId id="391" r:id="rId57"/>
    <p:sldId id="393" r:id="rId58"/>
    <p:sldId id="394" r:id="rId59"/>
    <p:sldId id="396" r:id="rId60"/>
    <p:sldId id="398" r:id="rId61"/>
    <p:sldId id="399" r:id="rId62"/>
    <p:sldId id="400" r:id="rId63"/>
    <p:sldId id="401" r:id="rId64"/>
    <p:sldId id="402" r:id="rId65"/>
    <p:sldId id="403" r:id="rId66"/>
    <p:sldId id="404" r:id="rId67"/>
    <p:sldId id="405" r:id="rId68"/>
    <p:sldId id="408" r:id="rId69"/>
    <p:sldId id="410" r:id="rId70"/>
    <p:sldId id="411" r:id="rId7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65" d="100"/>
          <a:sy n="65" d="100"/>
        </p:scale>
        <p:origin x="-145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0C1B6-9F9F-4618-B571-4DC33759609D}" type="datetimeFigureOut">
              <a:rPr lang="en-GB" smtClean="0"/>
              <a:pPr/>
              <a:t>21/12/2013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33456-DAA7-4E85-834D-1D43D057DE61}" type="slidenum">
              <a:rPr lang="en-GB" smtClean="0"/>
              <a:pPr/>
              <a:t>‹#›</a:t>
            </a:fld>
            <a:endParaRPr lang="en-GB"/>
          </a:p>
        </p:txBody>
      </p:sp>
    </p:spTree>
    <p:extLst>
      <p:ext uri="{BB962C8B-B14F-4D97-AF65-F5344CB8AC3E}">
        <p14:creationId xmlns="" xmlns:p14="http://schemas.microsoft.com/office/powerpoint/2010/main" val="132043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a:ln/>
        </p:spPr>
      </p:sp>
      <p:sp>
        <p:nvSpPr>
          <p:cNvPr id="37891" name="Not Yer Tutucusu 2"/>
          <p:cNvSpPr>
            <a:spLocks noGrp="1"/>
          </p:cNvSpPr>
          <p:nvPr>
            <p:ph type="body" idx="1"/>
          </p:nvPr>
        </p:nvSpPr>
        <p:spPr/>
        <p:txBody>
          <a:bodyPr/>
          <a:lstStyle/>
          <a:p>
            <a:pPr>
              <a:spcBef>
                <a:spcPct val="0"/>
              </a:spcBef>
            </a:pPr>
            <a:r>
              <a:rPr lang="tr-TR"/>
              <a:t>DEMOKRASİ VE DEMOKRATİKLEŞME: HALKIN YÖNETİMİ, HALKIN KATILIMI</a:t>
            </a:r>
          </a:p>
          <a:p>
            <a:pPr>
              <a:spcBef>
                <a:spcPct val="0"/>
              </a:spcBef>
            </a:pPr>
            <a:endParaRPr lang="tr-TR"/>
          </a:p>
          <a:p>
            <a:pPr>
              <a:spcBef>
                <a:spcPct val="0"/>
              </a:spcBef>
            </a:pPr>
            <a:endParaRPr lang="tr-TR"/>
          </a:p>
        </p:txBody>
      </p:sp>
      <p:sp>
        <p:nvSpPr>
          <p:cNvPr id="37892" name="Slayt Numarası Yer Tutucus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A31A4F-3F6C-490F-B65A-AED452BD3F6B}" type="slidenum">
              <a:rPr lang="tr-TR" sz="1200">
                <a:solidFill>
                  <a:prstClr val="black"/>
                </a:solidFill>
              </a:rPr>
              <a:pPr algn="r"/>
              <a:t>2</a:t>
            </a:fld>
            <a:endParaRPr lang="tr-TR"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a:ln/>
        </p:spPr>
      </p:sp>
      <p:sp>
        <p:nvSpPr>
          <p:cNvPr id="37891" name="Not Yer Tutucusu 2"/>
          <p:cNvSpPr>
            <a:spLocks noGrp="1"/>
          </p:cNvSpPr>
          <p:nvPr>
            <p:ph type="body" idx="1"/>
          </p:nvPr>
        </p:nvSpPr>
        <p:spPr/>
        <p:txBody>
          <a:bodyPr/>
          <a:lstStyle/>
          <a:p>
            <a:pPr>
              <a:spcBef>
                <a:spcPct val="0"/>
              </a:spcBef>
            </a:pPr>
            <a:r>
              <a:rPr lang="tr-TR"/>
              <a:t>DEMOKRASİ VE DEMOKRATİKLEŞME: HALKIN YÖNETİMİ, HALKIN KATILIMI</a:t>
            </a:r>
          </a:p>
          <a:p>
            <a:pPr>
              <a:spcBef>
                <a:spcPct val="0"/>
              </a:spcBef>
            </a:pPr>
            <a:endParaRPr lang="tr-TR"/>
          </a:p>
          <a:p>
            <a:pPr>
              <a:spcBef>
                <a:spcPct val="0"/>
              </a:spcBef>
            </a:pPr>
            <a:endParaRPr lang="tr-TR"/>
          </a:p>
        </p:txBody>
      </p:sp>
      <p:sp>
        <p:nvSpPr>
          <p:cNvPr id="37892" name="Slayt Numarası Yer Tutucus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A31A4F-3F6C-490F-B65A-AED452BD3F6B}" type="slidenum">
              <a:rPr lang="tr-TR" sz="1200">
                <a:solidFill>
                  <a:prstClr val="black"/>
                </a:solidFill>
              </a:rPr>
              <a:pPr algn="r"/>
              <a:t>3</a:t>
            </a:fld>
            <a:endParaRPr lang="tr-TR"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0963"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DEMOKRASİ VE DEMOKRATİKLEŞME: HALKIN YÖNETİMİ, HALKIN KATILIMI</a:t>
            </a:r>
          </a:p>
          <a:p>
            <a:pPr>
              <a:spcBef>
                <a:spcPct val="0"/>
              </a:spcBef>
            </a:pPr>
            <a:endParaRPr lang="tr-TR" smtClean="0"/>
          </a:p>
          <a:p>
            <a:pPr>
              <a:spcBef>
                <a:spcPct val="0"/>
              </a:spcBef>
            </a:pPr>
            <a:endParaRPr lang="tr-TR" smtClean="0"/>
          </a:p>
        </p:txBody>
      </p:sp>
      <p:sp>
        <p:nvSpPr>
          <p:cNvPr id="40964" name="Slayt Numarası Yer Tutucus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66FD4C9-65A3-46F4-8901-8CBC7C312D93}" type="slidenum">
              <a:rPr lang="tr-TR" sz="1200"/>
              <a:pPr algn="r"/>
              <a:t>13</a:t>
            </a:fld>
            <a:endParaRPr lang="tr-T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a:ln/>
        </p:spPr>
      </p:sp>
      <p:sp>
        <p:nvSpPr>
          <p:cNvPr id="37891" name="Not Yer Tutucusu 2"/>
          <p:cNvSpPr>
            <a:spLocks noGrp="1"/>
          </p:cNvSpPr>
          <p:nvPr>
            <p:ph type="body" idx="1"/>
          </p:nvPr>
        </p:nvSpPr>
        <p:spPr/>
        <p:txBody>
          <a:bodyPr/>
          <a:lstStyle/>
          <a:p>
            <a:pPr>
              <a:spcBef>
                <a:spcPct val="0"/>
              </a:spcBef>
            </a:pPr>
            <a:r>
              <a:rPr lang="tr-TR"/>
              <a:t>DEMOKRASİ VE DEMOKRATİKLEŞME: HALKIN YÖNETİMİ, HALKIN KATILIMI</a:t>
            </a:r>
          </a:p>
          <a:p>
            <a:pPr>
              <a:spcBef>
                <a:spcPct val="0"/>
              </a:spcBef>
            </a:pPr>
            <a:endParaRPr lang="tr-TR"/>
          </a:p>
          <a:p>
            <a:pPr>
              <a:spcBef>
                <a:spcPct val="0"/>
              </a:spcBef>
            </a:pPr>
            <a:endParaRPr lang="tr-TR"/>
          </a:p>
        </p:txBody>
      </p:sp>
      <p:sp>
        <p:nvSpPr>
          <p:cNvPr id="37892" name="Slayt Numarası Yer Tutucus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A31A4F-3F6C-490F-B65A-AED452BD3F6B}" type="slidenum">
              <a:rPr lang="tr-TR" sz="1200">
                <a:solidFill>
                  <a:prstClr val="black"/>
                </a:solidFill>
                <a:latin typeface="Arial" charset="0"/>
              </a:rPr>
              <a:pPr algn="r"/>
              <a:t>30</a:t>
            </a:fld>
            <a:endParaRPr lang="tr-TR" sz="1200">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a:ln/>
        </p:spPr>
      </p:sp>
      <p:sp>
        <p:nvSpPr>
          <p:cNvPr id="37891" name="Not Yer Tutucusu 2"/>
          <p:cNvSpPr>
            <a:spLocks noGrp="1"/>
          </p:cNvSpPr>
          <p:nvPr>
            <p:ph type="body" idx="1"/>
          </p:nvPr>
        </p:nvSpPr>
        <p:spPr/>
        <p:txBody>
          <a:bodyPr/>
          <a:lstStyle/>
          <a:p>
            <a:pPr>
              <a:spcBef>
                <a:spcPct val="0"/>
              </a:spcBef>
            </a:pPr>
            <a:r>
              <a:rPr lang="tr-TR"/>
              <a:t>DEMOKRASİ VE DEMOKRATİKLEŞME: HALKIN YÖNETİMİ, HALKIN KATILIMI</a:t>
            </a:r>
          </a:p>
          <a:p>
            <a:pPr>
              <a:spcBef>
                <a:spcPct val="0"/>
              </a:spcBef>
            </a:pPr>
            <a:endParaRPr lang="tr-TR"/>
          </a:p>
          <a:p>
            <a:pPr>
              <a:spcBef>
                <a:spcPct val="0"/>
              </a:spcBef>
            </a:pPr>
            <a:endParaRPr lang="tr-TR"/>
          </a:p>
        </p:txBody>
      </p:sp>
      <p:sp>
        <p:nvSpPr>
          <p:cNvPr id="37892" name="Slayt Numarası Yer Tutucus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A31A4F-3F6C-490F-B65A-AED452BD3F6B}" type="slidenum">
              <a:rPr lang="tr-TR" sz="1200">
                <a:solidFill>
                  <a:prstClr val="black"/>
                </a:solidFill>
                <a:latin typeface="Arial" charset="0"/>
              </a:rPr>
              <a:pPr algn="r"/>
              <a:t>45</a:t>
            </a:fld>
            <a:endParaRPr lang="tr-TR" sz="1200">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a:ln/>
        </p:spPr>
      </p:sp>
      <p:sp>
        <p:nvSpPr>
          <p:cNvPr id="37891" name="Not Yer Tutucusu 2"/>
          <p:cNvSpPr>
            <a:spLocks noGrp="1"/>
          </p:cNvSpPr>
          <p:nvPr>
            <p:ph type="body" idx="1"/>
          </p:nvPr>
        </p:nvSpPr>
        <p:spPr/>
        <p:txBody>
          <a:bodyPr/>
          <a:lstStyle/>
          <a:p>
            <a:pPr>
              <a:spcBef>
                <a:spcPct val="0"/>
              </a:spcBef>
            </a:pPr>
            <a:r>
              <a:rPr lang="tr-TR"/>
              <a:t>DEMOKRASİ VE DEMOKRATİKLEŞME: HALKIN YÖNETİMİ, HALKIN KATILIMI</a:t>
            </a:r>
          </a:p>
          <a:p>
            <a:pPr>
              <a:spcBef>
                <a:spcPct val="0"/>
              </a:spcBef>
            </a:pPr>
            <a:endParaRPr lang="tr-TR"/>
          </a:p>
          <a:p>
            <a:pPr>
              <a:spcBef>
                <a:spcPct val="0"/>
              </a:spcBef>
            </a:pPr>
            <a:endParaRPr lang="tr-TR"/>
          </a:p>
        </p:txBody>
      </p:sp>
      <p:sp>
        <p:nvSpPr>
          <p:cNvPr id="37892" name="Slayt Numarası Yer Tutucus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A31A4F-3F6C-490F-B65A-AED452BD3F6B}" type="slidenum">
              <a:rPr lang="tr-TR" sz="1200">
                <a:solidFill>
                  <a:prstClr val="black"/>
                </a:solidFill>
              </a:rPr>
              <a:pPr algn="r"/>
              <a:t>57</a:t>
            </a:fld>
            <a:endParaRPr lang="tr-TR"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a:ln/>
        </p:spPr>
      </p:sp>
      <p:sp>
        <p:nvSpPr>
          <p:cNvPr id="37891" name="Not Yer Tutucusu 2"/>
          <p:cNvSpPr>
            <a:spLocks noGrp="1"/>
          </p:cNvSpPr>
          <p:nvPr>
            <p:ph type="body" idx="1"/>
          </p:nvPr>
        </p:nvSpPr>
        <p:spPr/>
        <p:txBody>
          <a:bodyPr/>
          <a:lstStyle/>
          <a:p>
            <a:pPr>
              <a:spcBef>
                <a:spcPct val="0"/>
              </a:spcBef>
            </a:pPr>
            <a:r>
              <a:rPr lang="tr-TR"/>
              <a:t>DEMOKRASİ VE DEMOKRATİKLEŞME: HALKIN YÖNETİMİ, HALKIN KATILIMI</a:t>
            </a:r>
          </a:p>
          <a:p>
            <a:pPr>
              <a:spcBef>
                <a:spcPct val="0"/>
              </a:spcBef>
            </a:pPr>
            <a:endParaRPr lang="tr-TR"/>
          </a:p>
          <a:p>
            <a:pPr>
              <a:spcBef>
                <a:spcPct val="0"/>
              </a:spcBef>
            </a:pPr>
            <a:endParaRPr lang="tr-TR"/>
          </a:p>
        </p:txBody>
      </p:sp>
      <p:sp>
        <p:nvSpPr>
          <p:cNvPr id="37892" name="Slayt Numarası Yer Tutucus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A31A4F-3F6C-490F-B65A-AED452BD3F6B}" type="slidenum">
              <a:rPr lang="tr-TR" sz="1200">
                <a:solidFill>
                  <a:prstClr val="black"/>
                </a:solidFill>
              </a:rPr>
              <a:pPr algn="r"/>
              <a:t>61</a:t>
            </a:fld>
            <a:endParaRPr lang="tr-TR"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C4EF5C4B-5FC1-4AD8-8AC1-E044F137843C}" type="datetimeFigureOut">
              <a:rPr lang="tr-TR"/>
              <a:pPr>
                <a:defRPr/>
              </a:pPr>
              <a:t>21.12.2013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412879B-499B-4229-B98B-11113B8A8064}"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021EA6B-C943-4A5A-9170-6EA7BF96B2DF}" type="datetimeFigureOut">
              <a:rPr lang="tr-TR"/>
              <a:pPr>
                <a:defRPr/>
              </a:pPr>
              <a:t>21.12.2013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79DA79D-5668-4716-B063-D54C8C781574}"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E7B63D6-66AC-4525-956B-21A3463464AA}" type="datetimeFigureOut">
              <a:rPr lang="tr-TR"/>
              <a:pPr>
                <a:defRPr/>
              </a:pPr>
              <a:t>21.12.2013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52896DD-89D4-4A51-AD18-BE0F359263A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3B16F19-0343-4C86-A489-6A02A0D3F12A}" type="datetimeFigureOut">
              <a:rPr lang="tr-TR"/>
              <a:pPr>
                <a:defRPr/>
              </a:pPr>
              <a:t>21.12.2013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33131DB-5BF8-4CB5-821C-7A27669E994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EC05C0FB-BCFB-400D-97ED-A18CE158C136}" type="datetimeFigureOut">
              <a:rPr lang="tr-TR"/>
              <a:pPr>
                <a:defRPr/>
              </a:pPr>
              <a:t>21.12.2013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872AFB7-9453-44BB-8214-E03C7C9E3F9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56BD5BC9-07CF-4461-AFFC-78E347B24C95}" type="datetimeFigureOut">
              <a:rPr lang="tr-TR"/>
              <a:pPr>
                <a:defRPr/>
              </a:pPr>
              <a:t>21.12.2013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FCD32B97-618C-4153-A2F4-98652559DD3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073F8440-2897-4E5D-8DFD-230E4441A359}" type="datetimeFigureOut">
              <a:rPr lang="tr-TR"/>
              <a:pPr>
                <a:defRPr/>
              </a:pPr>
              <a:t>21.12.2013</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E309B6C8-F648-4790-8D48-68EDFBC7776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CEB0B39F-0DF9-44CC-8415-6893DD10730A}" type="datetimeFigureOut">
              <a:rPr lang="tr-TR"/>
              <a:pPr>
                <a:defRPr/>
              </a:pPr>
              <a:t>21.12.2013</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598DF955-52AB-4ACC-B88C-D67A1B3ECE8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8EEBA1FC-D7F7-4E91-AC0D-FF3FC6FD5C0C}" type="datetimeFigureOut">
              <a:rPr lang="tr-TR"/>
              <a:pPr>
                <a:defRPr/>
              </a:pPr>
              <a:t>21.12.2013</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6049BDEA-8E26-4644-ACC7-AA5F591012E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F1881C1-EEE5-4398-8669-8E51E1F63C11}" type="datetimeFigureOut">
              <a:rPr lang="tr-TR"/>
              <a:pPr>
                <a:defRPr/>
              </a:pPr>
              <a:t>21.12.2013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4D0B04D-194D-4C26-B559-B9F919FE34B7}"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E322C991-C683-48CF-B3E6-B71CB8873B59}" type="datetimeFigureOut">
              <a:rPr lang="tr-TR"/>
              <a:pPr>
                <a:defRPr/>
              </a:pPr>
              <a:t>21.12.2013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CB13DEE4-159C-4053-BD19-1255AFB4286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900EFE-45EA-4B85-A5D2-771FCFA53C2D}" type="datetimeFigureOut">
              <a:rPr lang="tr-TR"/>
              <a:pPr>
                <a:defRPr/>
              </a:pPr>
              <a:t>21.12.2013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F7C1138-6743-42B6-9545-40ED418996B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Programın Felsefi Anlayışı</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Sonuç olarak, gençlerin demokratik sürece bilgiye dayalı, değer temelli aktif bir vatandaş olarak katılabilmeleri için demokrasinin gerektirdiği bilgi, değer, tutum ve becerilerle donatılması gerekir.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Bu bilgi, değer, tutum ve becerilerin kazanılabileceği en önemli yerlerden birisi okuldur.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Okulun genel amacı yeni yetişen kuşağı demokrasinin gerektirdiği bilgi, değer ve becerilerle donatmaksa da demokrasi ve insan haklarıyla ilgili temel kavram, değer ve aktif vatandaşlık becerilerinin geliştirileceği bir derse ihtiyaç vardır.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Dersi Öğretim Programı demokrasi ve insan hakları ile ilgili temel kavram, bilgi, değer ve becerilerin öğrencilere  kazandırılması amacıyla hazırlanmıştır.</a:t>
            </a:r>
          </a:p>
        </p:txBody>
      </p:sp>
    </p:spTree>
    <p:extLst>
      <p:ext uri="{BB962C8B-B14F-4D97-AF65-F5344CB8AC3E}">
        <p14:creationId xmlns="" xmlns:p14="http://schemas.microsoft.com/office/powerpoint/2010/main" val="272831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Programın Genel Amaçları</a:t>
            </a:r>
          </a:p>
        </p:txBody>
      </p:sp>
      <p:sp>
        <p:nvSpPr>
          <p:cNvPr id="17410" name="Rectangle 3"/>
          <p:cNvSpPr>
            <a:spLocks noGrp="1"/>
          </p:cNvSpPr>
          <p:nvPr>
            <p:ph type="body" idx="1"/>
          </p:nvPr>
        </p:nvSpPr>
        <p:spPr>
          <a:xfrm>
            <a:off x="457200" y="1600200"/>
            <a:ext cx="8229600" cy="4311650"/>
          </a:xfrm>
        </p:spPr>
        <p:txBody>
          <a:bodyPr/>
          <a:lstStyle/>
          <a:p>
            <a:pPr marL="0" lvl="1" indent="0" algn="just" eaLnBrk="1" hangingPunct="1">
              <a:lnSpc>
                <a:spcPct val="90000"/>
              </a:lnSpc>
              <a:spcBef>
                <a:spcPct val="0"/>
              </a:spcBef>
              <a:buNone/>
            </a:pPr>
            <a:r>
              <a:rPr lang="tr-TR" sz="2200" b="1" dirty="0">
                <a:solidFill>
                  <a:schemeClr val="tx2"/>
                </a:solidFill>
              </a:rPr>
              <a:t>Ortaöğretim Demokrasi ve İnsan Hakları dersini başarıyla </a:t>
            </a:r>
            <a:r>
              <a:rPr lang="tr-TR" sz="2200" b="1" dirty="0" smtClean="0">
                <a:solidFill>
                  <a:schemeClr val="tx2"/>
                </a:solidFill>
              </a:rPr>
              <a:t>tamamlayan </a:t>
            </a:r>
            <a:r>
              <a:rPr lang="tr-TR" sz="2200" b="1" dirty="0">
                <a:solidFill>
                  <a:schemeClr val="tx2"/>
                </a:solidFill>
              </a:rPr>
              <a:t>bir öğrenci</a:t>
            </a:r>
            <a:r>
              <a:rPr lang="tr-TR" sz="2200" b="1" dirty="0" smtClean="0">
                <a:solidFill>
                  <a:schemeClr val="tx2"/>
                </a:solidFill>
              </a:rPr>
              <a:t>;</a:t>
            </a:r>
          </a:p>
          <a:p>
            <a:pPr marL="0" lvl="1" indent="0" algn="just" eaLnBrk="1" hangingPunct="1">
              <a:lnSpc>
                <a:spcPct val="90000"/>
              </a:lnSpc>
              <a:spcBef>
                <a:spcPct val="0"/>
              </a:spcBef>
              <a:buNone/>
            </a:pPr>
            <a:endParaRPr lang="tr-TR" sz="2200" dirty="0">
              <a:solidFill>
                <a:schemeClr val="tx2"/>
              </a:solidFill>
            </a:endParaRPr>
          </a:p>
          <a:p>
            <a:pPr marL="457200" lvl="1" indent="-457200" algn="just" eaLnBrk="1" hangingPunct="1">
              <a:lnSpc>
                <a:spcPct val="90000"/>
              </a:lnSpc>
              <a:spcBef>
                <a:spcPct val="0"/>
              </a:spcBef>
              <a:buFont typeface="+mj-lt"/>
              <a:buAutoNum type="arabicPeriod"/>
            </a:pPr>
            <a:r>
              <a:rPr lang="tr-TR" sz="2200" dirty="0">
                <a:solidFill>
                  <a:schemeClr val="tx2"/>
                </a:solidFill>
              </a:rPr>
              <a:t>Demokratik devlet yapısının işleyişi ile aile, okul ve toplumsal çevrede demokrasi kültürünün yaşatılması için gerekli koşulları tanır,</a:t>
            </a:r>
          </a:p>
          <a:p>
            <a:pPr marL="457200" lvl="1" indent="-457200" algn="just" eaLnBrk="1" hangingPunct="1">
              <a:lnSpc>
                <a:spcPct val="90000"/>
              </a:lnSpc>
              <a:spcBef>
                <a:spcPct val="0"/>
              </a:spcBef>
              <a:buFont typeface="+mj-lt"/>
              <a:buAutoNum type="arabicPeriod"/>
            </a:pPr>
            <a:r>
              <a:rPr lang="tr-TR" sz="2200" dirty="0">
                <a:solidFill>
                  <a:schemeClr val="tx2"/>
                </a:solidFill>
              </a:rPr>
              <a:t>İnsan hak ve özgürlüklerini ve bunların demokratik yaşamdaki yerini ve önemini anlar,</a:t>
            </a:r>
          </a:p>
          <a:p>
            <a:pPr marL="457200" lvl="1" indent="-457200" algn="just" eaLnBrk="1" hangingPunct="1">
              <a:lnSpc>
                <a:spcPct val="90000"/>
              </a:lnSpc>
              <a:spcBef>
                <a:spcPct val="0"/>
              </a:spcBef>
              <a:buFont typeface="+mj-lt"/>
              <a:buAutoNum type="arabicPeriod"/>
            </a:pPr>
            <a:r>
              <a:rPr lang="tr-TR" sz="2200" dirty="0">
                <a:solidFill>
                  <a:schemeClr val="tx2"/>
                </a:solidFill>
              </a:rPr>
              <a:t>Doğru ve güvenilir bilgiye dayalı, akıl yürütme sürecini işleterek etik ilkeler doğrultusunda demokratik hayata aktif olarak katılır,</a:t>
            </a:r>
          </a:p>
          <a:p>
            <a:pPr marL="457200" lvl="1" indent="-457200" algn="just" eaLnBrk="1" hangingPunct="1">
              <a:lnSpc>
                <a:spcPct val="90000"/>
              </a:lnSpc>
              <a:spcBef>
                <a:spcPct val="0"/>
              </a:spcBef>
              <a:buFont typeface="+mj-lt"/>
              <a:buAutoNum type="arabicPeriod"/>
            </a:pPr>
            <a:r>
              <a:rPr lang="tr-TR" sz="2200" dirty="0">
                <a:solidFill>
                  <a:schemeClr val="tx2"/>
                </a:solidFill>
              </a:rPr>
              <a:t>Ön yargıların etkisinde kalmadan demokratik kültürde bir zenginlik olarak kabul edilen çeşitliliğin yaşatılması ve geliştirilmesinde aktif rol alır,</a:t>
            </a:r>
          </a:p>
        </p:txBody>
      </p:sp>
    </p:spTree>
    <p:extLst>
      <p:ext uri="{BB962C8B-B14F-4D97-AF65-F5344CB8AC3E}">
        <p14:creationId xmlns="" xmlns:p14="http://schemas.microsoft.com/office/powerpoint/2010/main" val="189733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Programın Genel Amaçları</a:t>
            </a:r>
          </a:p>
        </p:txBody>
      </p:sp>
      <p:sp>
        <p:nvSpPr>
          <p:cNvPr id="17410" name="Rectangle 3"/>
          <p:cNvSpPr>
            <a:spLocks noGrp="1"/>
          </p:cNvSpPr>
          <p:nvPr>
            <p:ph type="body" idx="1"/>
          </p:nvPr>
        </p:nvSpPr>
        <p:spPr>
          <a:xfrm>
            <a:off x="457200" y="1600200"/>
            <a:ext cx="8229600" cy="4311650"/>
          </a:xfrm>
        </p:spPr>
        <p:txBody>
          <a:bodyPr/>
          <a:lstStyle/>
          <a:p>
            <a:pPr marL="0" lvl="1" indent="0" algn="just" eaLnBrk="1" hangingPunct="1">
              <a:lnSpc>
                <a:spcPct val="90000"/>
              </a:lnSpc>
              <a:spcBef>
                <a:spcPct val="0"/>
              </a:spcBef>
              <a:buNone/>
            </a:pPr>
            <a:r>
              <a:rPr lang="tr-TR" sz="2200" b="1" dirty="0">
                <a:solidFill>
                  <a:schemeClr val="tx2"/>
                </a:solidFill>
              </a:rPr>
              <a:t>Ortaöğretim Demokrasi ve İnsan Hakları dersini başarıyla </a:t>
            </a:r>
            <a:r>
              <a:rPr lang="tr-TR" sz="2200" b="1" dirty="0" smtClean="0">
                <a:solidFill>
                  <a:schemeClr val="tx2"/>
                </a:solidFill>
              </a:rPr>
              <a:t>tamamlayan </a:t>
            </a:r>
            <a:r>
              <a:rPr lang="tr-TR" sz="2200" b="1" dirty="0">
                <a:solidFill>
                  <a:schemeClr val="tx2"/>
                </a:solidFill>
              </a:rPr>
              <a:t>bir öğrenci</a:t>
            </a:r>
            <a:r>
              <a:rPr lang="tr-TR" sz="2200" b="1" dirty="0" smtClean="0">
                <a:solidFill>
                  <a:schemeClr val="tx2"/>
                </a:solidFill>
              </a:rPr>
              <a:t>;</a:t>
            </a:r>
          </a:p>
          <a:p>
            <a:pPr marL="0" lvl="1" indent="0" algn="just" eaLnBrk="1" hangingPunct="1">
              <a:lnSpc>
                <a:spcPct val="90000"/>
              </a:lnSpc>
              <a:spcBef>
                <a:spcPct val="0"/>
              </a:spcBef>
              <a:buNone/>
            </a:pPr>
            <a:endParaRPr lang="tr-TR" sz="2200" dirty="0">
              <a:solidFill>
                <a:schemeClr val="tx2"/>
              </a:solidFill>
            </a:endParaRPr>
          </a:p>
          <a:p>
            <a:pPr marL="457200" lvl="1" indent="-457200" algn="just" eaLnBrk="1" hangingPunct="1">
              <a:lnSpc>
                <a:spcPct val="90000"/>
              </a:lnSpc>
              <a:spcBef>
                <a:spcPct val="0"/>
              </a:spcBef>
              <a:buFont typeface="+mj-lt"/>
              <a:buAutoNum type="arabicPeriod" startAt="5"/>
            </a:pPr>
            <a:r>
              <a:rPr lang="tr-TR" sz="2200" dirty="0">
                <a:solidFill>
                  <a:schemeClr val="tx2"/>
                </a:solidFill>
              </a:rPr>
              <a:t>Yaşamın her alanında barış ve uzlaşma kültürünün oluşması ve gelişmesine katkı sağlayarak çatışmalara barışçıl çözümler arar.</a:t>
            </a:r>
          </a:p>
          <a:p>
            <a:pPr marL="457200" lvl="1" indent="-457200" algn="just" eaLnBrk="1" hangingPunct="1">
              <a:lnSpc>
                <a:spcPct val="90000"/>
              </a:lnSpc>
              <a:spcBef>
                <a:spcPct val="0"/>
              </a:spcBef>
              <a:buFont typeface="+mj-lt"/>
              <a:buAutoNum type="arabicPeriod" startAt="5"/>
            </a:pPr>
            <a:r>
              <a:rPr lang="tr-TR" sz="2200" dirty="0">
                <a:solidFill>
                  <a:schemeClr val="tx2"/>
                </a:solidFill>
              </a:rPr>
              <a:t>Hak ve özgürlüklerini yaşama geçirme ve savunmaları için görev ve sorumluluklarının bilincinde olur ve bunları korumayı içtenlikle ister. </a:t>
            </a:r>
          </a:p>
          <a:p>
            <a:pPr marL="457200" lvl="1" indent="-457200" algn="just" eaLnBrk="1" hangingPunct="1">
              <a:lnSpc>
                <a:spcPct val="90000"/>
              </a:lnSpc>
              <a:spcBef>
                <a:spcPct val="0"/>
              </a:spcBef>
              <a:buFont typeface="+mj-lt"/>
              <a:buAutoNum type="arabicPeriod" startAt="5"/>
            </a:pPr>
            <a:r>
              <a:rPr lang="tr-TR" sz="2200" dirty="0">
                <a:solidFill>
                  <a:schemeClr val="tx2"/>
                </a:solidFill>
              </a:rPr>
              <a:t>Özgür ve özerk bireyler olarak toplumsal yaşama aktif birer katılımcı olmaya istekli olur.</a:t>
            </a:r>
          </a:p>
          <a:p>
            <a:pPr marL="457200" lvl="1" indent="-457200" algn="just" eaLnBrk="1" hangingPunct="1">
              <a:lnSpc>
                <a:spcPct val="90000"/>
              </a:lnSpc>
              <a:spcBef>
                <a:spcPct val="0"/>
              </a:spcBef>
              <a:buFont typeface="+mj-lt"/>
              <a:buAutoNum type="arabicPeriod" startAt="5"/>
            </a:pPr>
            <a:r>
              <a:rPr lang="tr-TR" sz="2200" dirty="0">
                <a:solidFill>
                  <a:schemeClr val="tx2"/>
                </a:solidFill>
              </a:rPr>
              <a:t>Çeşitliliği kültürel bir zenginlik olarak kabul edip toplumda bir arada barış ve uzlaşı içinde yaşar.</a:t>
            </a:r>
          </a:p>
        </p:txBody>
      </p:sp>
    </p:spTree>
    <p:extLst>
      <p:ext uri="{BB962C8B-B14F-4D97-AF65-F5344CB8AC3E}">
        <p14:creationId xmlns="" xmlns:p14="http://schemas.microsoft.com/office/powerpoint/2010/main" val="345866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p:cNvSpPr>
          <p:nvPr>
            <p:ph type="subTitle" idx="4294967295"/>
          </p:nvPr>
        </p:nvSpPr>
        <p:spPr>
          <a:xfrm>
            <a:off x="900113" y="2780929"/>
            <a:ext cx="7559675" cy="1440160"/>
          </a:xfrm>
        </p:spPr>
        <p:txBody>
          <a:bodyPr/>
          <a:lstStyle/>
          <a:p>
            <a:pPr marL="0" indent="0" algn="ctr" eaLnBrk="1" hangingPunct="1">
              <a:spcBef>
                <a:spcPct val="0"/>
              </a:spcBef>
              <a:buNone/>
            </a:pPr>
            <a:r>
              <a:rPr lang="tr-TR" sz="4400" b="1" dirty="0">
                <a:solidFill>
                  <a:schemeClr val="tx2"/>
                </a:solidFill>
              </a:rPr>
              <a:t>İçeriğin Kapsamı, Düzeni ve Kazanımlar</a:t>
            </a:r>
          </a:p>
          <a:p>
            <a:pPr marL="0" indent="0" algn="ctr" eaLnBrk="1" hangingPunct="1">
              <a:spcBef>
                <a:spcPct val="0"/>
              </a:spcBef>
              <a:buFontTx/>
              <a:buNone/>
            </a:pPr>
            <a:endParaRPr lang="tr-TR" sz="2800" dirty="0" smtClean="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2915816" y="1412776"/>
            <a:ext cx="3382962" cy="719137"/>
          </a:xfrm>
          <a:prstGeom prst="rect">
            <a:avLst/>
          </a:prstGeom>
          <a:solidFill>
            <a:srgbClr val="00E4A8"/>
          </a:solidFill>
          <a:ln w="9525">
            <a:solidFill>
              <a:srgbClr val="000000"/>
            </a:solidFill>
            <a:miter lim="800000"/>
            <a:headEnd/>
            <a:tailEnd/>
          </a:ln>
          <a:effectLst/>
          <a:extLst/>
        </p:spPr>
        <p:txBody>
          <a:bodyPr wrap="none" anchor="ctr"/>
          <a:lstStyle/>
          <a:p>
            <a:pPr algn="ctr" fontAlgn="auto">
              <a:spcBef>
                <a:spcPts val="0"/>
              </a:spcBef>
              <a:spcAft>
                <a:spcPts val="0"/>
              </a:spcAft>
              <a:defRPr/>
            </a:pPr>
            <a:r>
              <a:rPr lang="tr-TR" sz="1600" kern="0" dirty="0">
                <a:solidFill>
                  <a:srgbClr val="000000"/>
                </a:solidFill>
                <a:latin typeface="Tahoma" pitchFamily="34" charset="0"/>
              </a:rPr>
              <a:t>PROGRAMIN GENEL AMAÇLARI</a:t>
            </a:r>
          </a:p>
        </p:txBody>
      </p:sp>
      <p:sp>
        <p:nvSpPr>
          <p:cNvPr id="7" name="AutoShape 7"/>
          <p:cNvSpPr>
            <a:spLocks noChangeArrowheads="1"/>
          </p:cNvSpPr>
          <p:nvPr/>
        </p:nvSpPr>
        <p:spPr bwMode="auto">
          <a:xfrm>
            <a:off x="3779416" y="2492276"/>
            <a:ext cx="1657350" cy="1366837"/>
          </a:xfrm>
          <a:prstGeom prst="diamond">
            <a:avLst/>
          </a:prstGeom>
          <a:solidFill>
            <a:srgbClr val="00E4A8"/>
          </a:solidFill>
          <a:ln w="9525">
            <a:solidFill>
              <a:srgbClr val="000000"/>
            </a:solidFill>
            <a:miter lim="800000"/>
            <a:headEnd/>
            <a:tailEnd/>
          </a:ln>
          <a:effectLst/>
          <a:extLst/>
        </p:spPr>
        <p:txBody>
          <a:bodyPr wrap="none" anchor="ctr"/>
          <a:lstStyle/>
          <a:p>
            <a:pPr algn="ctr" fontAlgn="auto">
              <a:spcBef>
                <a:spcPts val="0"/>
              </a:spcBef>
              <a:spcAft>
                <a:spcPts val="0"/>
              </a:spcAft>
              <a:defRPr/>
            </a:pPr>
            <a:r>
              <a:rPr lang="tr-TR" sz="1400" kern="0" dirty="0">
                <a:solidFill>
                  <a:srgbClr val="000000"/>
                </a:solidFill>
                <a:latin typeface="Tahoma" pitchFamily="34" charset="0"/>
              </a:rPr>
              <a:t>KAZANIMLAR</a:t>
            </a:r>
          </a:p>
        </p:txBody>
      </p:sp>
      <p:sp>
        <p:nvSpPr>
          <p:cNvPr id="8" name="AutoShape 8"/>
          <p:cNvSpPr>
            <a:spLocks noChangeArrowheads="1"/>
          </p:cNvSpPr>
          <p:nvPr/>
        </p:nvSpPr>
        <p:spPr bwMode="auto">
          <a:xfrm>
            <a:off x="3779912" y="4869160"/>
            <a:ext cx="1657350" cy="1366837"/>
          </a:xfrm>
          <a:prstGeom prst="diamond">
            <a:avLst/>
          </a:prstGeom>
          <a:solidFill>
            <a:srgbClr val="00E4A8"/>
          </a:solidFill>
          <a:ln w="9525">
            <a:solidFill>
              <a:srgbClr val="000000"/>
            </a:solidFill>
            <a:miter lim="800000"/>
            <a:headEnd/>
            <a:tailEnd/>
          </a:ln>
          <a:effectLst/>
          <a:extLst/>
        </p:spPr>
        <p:txBody>
          <a:bodyPr wrap="none" anchor="ctr"/>
          <a:lstStyle/>
          <a:p>
            <a:pPr algn="ctr" fontAlgn="auto">
              <a:spcBef>
                <a:spcPts val="0"/>
              </a:spcBef>
              <a:spcAft>
                <a:spcPts val="0"/>
              </a:spcAft>
              <a:defRPr/>
            </a:pPr>
            <a:r>
              <a:rPr lang="tr-TR" sz="1400" kern="0">
                <a:solidFill>
                  <a:srgbClr val="000000"/>
                </a:solidFill>
                <a:latin typeface="Tahoma" pitchFamily="34" charset="0"/>
              </a:rPr>
              <a:t>ÖĞRETİM</a:t>
            </a:r>
          </a:p>
          <a:p>
            <a:pPr algn="ctr" fontAlgn="auto">
              <a:spcBef>
                <a:spcPts val="0"/>
              </a:spcBef>
              <a:spcAft>
                <a:spcPts val="0"/>
              </a:spcAft>
              <a:defRPr/>
            </a:pPr>
            <a:r>
              <a:rPr lang="tr-TR" sz="1400" kern="0">
                <a:solidFill>
                  <a:srgbClr val="000000"/>
                </a:solidFill>
                <a:latin typeface="Tahoma" pitchFamily="34" charset="0"/>
              </a:rPr>
              <a:t>YÖNTEM-</a:t>
            </a:r>
          </a:p>
          <a:p>
            <a:pPr algn="ctr" fontAlgn="auto">
              <a:spcBef>
                <a:spcPts val="0"/>
              </a:spcBef>
              <a:spcAft>
                <a:spcPts val="0"/>
              </a:spcAft>
              <a:defRPr/>
            </a:pPr>
            <a:r>
              <a:rPr lang="tr-TR" sz="1400" kern="0">
                <a:solidFill>
                  <a:srgbClr val="000000"/>
                </a:solidFill>
                <a:latin typeface="Tahoma" pitchFamily="34" charset="0"/>
              </a:rPr>
              <a:t>TEKNİKLERİ</a:t>
            </a:r>
          </a:p>
        </p:txBody>
      </p:sp>
      <p:sp>
        <p:nvSpPr>
          <p:cNvPr id="9" name="AutoShape 9"/>
          <p:cNvSpPr>
            <a:spLocks noChangeArrowheads="1"/>
          </p:cNvSpPr>
          <p:nvPr/>
        </p:nvSpPr>
        <p:spPr bwMode="auto">
          <a:xfrm>
            <a:off x="2195091" y="3644801"/>
            <a:ext cx="1657350" cy="1366837"/>
          </a:xfrm>
          <a:prstGeom prst="diamond">
            <a:avLst/>
          </a:prstGeom>
          <a:solidFill>
            <a:srgbClr val="00E4A8"/>
          </a:solidFill>
          <a:ln w="9525">
            <a:solidFill>
              <a:srgbClr val="000000"/>
            </a:solidFill>
            <a:miter lim="800000"/>
            <a:headEnd/>
            <a:tailEnd/>
          </a:ln>
          <a:effectLst/>
          <a:extLst/>
        </p:spPr>
        <p:txBody>
          <a:bodyPr wrap="none" anchor="ctr"/>
          <a:lstStyle/>
          <a:p>
            <a:pPr algn="ctr" fontAlgn="auto">
              <a:spcBef>
                <a:spcPts val="0"/>
              </a:spcBef>
              <a:spcAft>
                <a:spcPts val="0"/>
              </a:spcAft>
              <a:defRPr/>
            </a:pPr>
            <a:r>
              <a:rPr lang="tr-TR" sz="1400" kern="0">
                <a:solidFill>
                  <a:srgbClr val="000000"/>
                </a:solidFill>
                <a:latin typeface="Tahoma" pitchFamily="34" charset="0"/>
              </a:rPr>
              <a:t>İÇERİK </a:t>
            </a:r>
          </a:p>
          <a:p>
            <a:pPr algn="ctr" fontAlgn="auto">
              <a:spcBef>
                <a:spcPts val="0"/>
              </a:spcBef>
              <a:spcAft>
                <a:spcPts val="0"/>
              </a:spcAft>
              <a:defRPr/>
            </a:pPr>
            <a:r>
              <a:rPr lang="tr-TR" sz="1400" kern="0">
                <a:solidFill>
                  <a:srgbClr val="000000"/>
                </a:solidFill>
                <a:latin typeface="Tahoma" pitchFamily="34" charset="0"/>
              </a:rPr>
              <a:t>(TEMALAR)</a:t>
            </a:r>
          </a:p>
        </p:txBody>
      </p:sp>
      <p:sp>
        <p:nvSpPr>
          <p:cNvPr id="10" name="AutoShape 10"/>
          <p:cNvSpPr>
            <a:spLocks noChangeArrowheads="1"/>
          </p:cNvSpPr>
          <p:nvPr/>
        </p:nvSpPr>
        <p:spPr bwMode="auto">
          <a:xfrm>
            <a:off x="5290716" y="3644801"/>
            <a:ext cx="1657350" cy="1366837"/>
          </a:xfrm>
          <a:prstGeom prst="diamond">
            <a:avLst/>
          </a:prstGeom>
          <a:solidFill>
            <a:srgbClr val="00E4A8"/>
          </a:solidFill>
          <a:ln w="9525">
            <a:solidFill>
              <a:srgbClr val="000000"/>
            </a:solidFill>
            <a:miter lim="800000"/>
            <a:headEnd/>
            <a:tailEnd/>
          </a:ln>
          <a:effectLst/>
          <a:extLst/>
        </p:spPr>
        <p:txBody>
          <a:bodyPr wrap="none" anchor="ctr"/>
          <a:lstStyle/>
          <a:p>
            <a:pPr algn="ctr" fontAlgn="auto">
              <a:spcBef>
                <a:spcPts val="0"/>
              </a:spcBef>
              <a:spcAft>
                <a:spcPts val="0"/>
              </a:spcAft>
              <a:defRPr/>
            </a:pPr>
            <a:r>
              <a:rPr lang="tr-TR" sz="1400" kern="0">
                <a:solidFill>
                  <a:srgbClr val="000000"/>
                </a:solidFill>
                <a:latin typeface="Tahoma" pitchFamily="34" charset="0"/>
              </a:rPr>
              <a:t>ÖLÇME-</a:t>
            </a:r>
          </a:p>
          <a:p>
            <a:pPr algn="ctr" fontAlgn="auto">
              <a:spcBef>
                <a:spcPts val="0"/>
              </a:spcBef>
              <a:spcAft>
                <a:spcPts val="0"/>
              </a:spcAft>
              <a:defRPr/>
            </a:pPr>
            <a:r>
              <a:rPr lang="tr-TR" sz="1400" kern="0">
                <a:solidFill>
                  <a:srgbClr val="000000"/>
                </a:solidFill>
                <a:latin typeface="Tahoma" pitchFamily="34" charset="0"/>
              </a:rPr>
              <a:t>DEĞERLENDİRME</a:t>
            </a:r>
          </a:p>
        </p:txBody>
      </p:sp>
      <p:sp>
        <p:nvSpPr>
          <p:cNvPr id="11" name="AutoShape 11"/>
          <p:cNvSpPr>
            <a:spLocks noChangeArrowheads="1"/>
          </p:cNvSpPr>
          <p:nvPr/>
        </p:nvSpPr>
        <p:spPr bwMode="auto">
          <a:xfrm>
            <a:off x="3850853" y="4292501"/>
            <a:ext cx="1439863" cy="73025"/>
          </a:xfrm>
          <a:prstGeom prst="leftRightArrow">
            <a:avLst>
              <a:gd name="adj1" fmla="val 50000"/>
              <a:gd name="adj2" fmla="val 394348"/>
            </a:avLst>
          </a:prstGeom>
          <a:solidFill>
            <a:srgbClr val="FF0066"/>
          </a:solidFill>
          <a:ln w="9525">
            <a:solidFill>
              <a:srgbClr val="000000"/>
            </a:solidFill>
            <a:miter lim="800000"/>
            <a:headEnd/>
            <a:tailEnd/>
          </a:ln>
          <a:effectLst/>
          <a:extLst/>
        </p:spPr>
        <p:txBody>
          <a:bodyPr wrap="none" anchor="ctr"/>
          <a:lstStyle/>
          <a:p>
            <a:pPr fontAlgn="auto">
              <a:spcBef>
                <a:spcPts val="0"/>
              </a:spcBef>
              <a:spcAft>
                <a:spcPts val="0"/>
              </a:spcAft>
              <a:defRPr/>
            </a:pPr>
            <a:endParaRPr lang="tr-TR" kern="0">
              <a:solidFill>
                <a:srgbClr val="000000"/>
              </a:solidFill>
              <a:latin typeface="Tahoma" pitchFamily="34" charset="0"/>
            </a:endParaRPr>
          </a:p>
        </p:txBody>
      </p:sp>
      <p:sp>
        <p:nvSpPr>
          <p:cNvPr id="12" name="AutoShape 12"/>
          <p:cNvSpPr>
            <a:spLocks noChangeArrowheads="1"/>
          </p:cNvSpPr>
          <p:nvPr/>
        </p:nvSpPr>
        <p:spPr bwMode="auto">
          <a:xfrm rot="16200000">
            <a:off x="4067547" y="4364732"/>
            <a:ext cx="1079500" cy="71438"/>
          </a:xfrm>
          <a:prstGeom prst="leftRightArrow">
            <a:avLst>
              <a:gd name="adj1" fmla="val 50000"/>
              <a:gd name="adj2" fmla="val 302220"/>
            </a:avLst>
          </a:prstGeom>
          <a:solidFill>
            <a:srgbClr val="FF0066"/>
          </a:solidFill>
          <a:ln w="9525">
            <a:solidFill>
              <a:srgbClr val="000000"/>
            </a:solidFill>
            <a:miter lim="800000"/>
            <a:headEnd/>
            <a:tailEnd/>
          </a:ln>
          <a:effectLst/>
          <a:extLst/>
        </p:spPr>
        <p:txBody>
          <a:bodyPr wrap="none" anchor="ctr"/>
          <a:lstStyle/>
          <a:p>
            <a:pPr fontAlgn="auto">
              <a:spcBef>
                <a:spcPts val="0"/>
              </a:spcBef>
              <a:spcAft>
                <a:spcPts val="0"/>
              </a:spcAft>
              <a:defRPr/>
            </a:pPr>
            <a:endParaRPr lang="tr-TR" kern="0">
              <a:solidFill>
                <a:srgbClr val="000000"/>
              </a:solidFill>
              <a:latin typeface="Tahoma" pitchFamily="34" charset="0"/>
            </a:endParaRPr>
          </a:p>
        </p:txBody>
      </p:sp>
      <p:sp>
        <p:nvSpPr>
          <p:cNvPr id="13" name="AutoShape 13"/>
          <p:cNvSpPr>
            <a:spLocks noChangeArrowheads="1"/>
          </p:cNvSpPr>
          <p:nvPr/>
        </p:nvSpPr>
        <p:spPr bwMode="auto">
          <a:xfrm rot="13442737">
            <a:off x="3347616" y="4940201"/>
            <a:ext cx="936625" cy="73025"/>
          </a:xfrm>
          <a:prstGeom prst="leftRightArrow">
            <a:avLst>
              <a:gd name="adj1" fmla="val 50000"/>
              <a:gd name="adj2" fmla="val 256522"/>
            </a:avLst>
          </a:prstGeom>
          <a:solidFill>
            <a:srgbClr val="FF0066"/>
          </a:solidFill>
          <a:ln w="9525">
            <a:solidFill>
              <a:srgbClr val="000000"/>
            </a:solidFill>
            <a:miter lim="800000"/>
            <a:headEnd/>
            <a:tailEnd/>
          </a:ln>
          <a:effectLst/>
          <a:extLst/>
        </p:spPr>
        <p:txBody>
          <a:bodyPr wrap="none" anchor="ctr"/>
          <a:lstStyle/>
          <a:p>
            <a:pPr fontAlgn="auto">
              <a:spcBef>
                <a:spcPts val="0"/>
              </a:spcBef>
              <a:spcAft>
                <a:spcPts val="0"/>
              </a:spcAft>
              <a:defRPr/>
            </a:pPr>
            <a:endParaRPr lang="tr-TR" kern="0">
              <a:solidFill>
                <a:srgbClr val="000000"/>
              </a:solidFill>
              <a:latin typeface="Tahoma" pitchFamily="34" charset="0"/>
            </a:endParaRPr>
          </a:p>
        </p:txBody>
      </p:sp>
      <p:sp>
        <p:nvSpPr>
          <p:cNvPr id="14" name="AutoShape 14"/>
          <p:cNvSpPr>
            <a:spLocks noChangeArrowheads="1"/>
          </p:cNvSpPr>
          <p:nvPr/>
        </p:nvSpPr>
        <p:spPr bwMode="auto">
          <a:xfrm rot="7984165">
            <a:off x="4896222" y="4902895"/>
            <a:ext cx="863600" cy="74612"/>
          </a:xfrm>
          <a:prstGeom prst="leftRightArrow">
            <a:avLst>
              <a:gd name="adj1" fmla="val 50000"/>
              <a:gd name="adj2" fmla="val 231491"/>
            </a:avLst>
          </a:prstGeom>
          <a:solidFill>
            <a:srgbClr val="FF0066"/>
          </a:solidFill>
          <a:ln w="9525">
            <a:solidFill>
              <a:srgbClr val="000000"/>
            </a:solidFill>
            <a:miter lim="800000"/>
            <a:headEnd/>
            <a:tailEnd/>
          </a:ln>
          <a:effectLst/>
          <a:extLst/>
        </p:spPr>
        <p:txBody>
          <a:bodyPr wrap="none" anchor="ctr"/>
          <a:lstStyle/>
          <a:p>
            <a:pPr fontAlgn="auto">
              <a:spcBef>
                <a:spcPts val="0"/>
              </a:spcBef>
              <a:spcAft>
                <a:spcPts val="0"/>
              </a:spcAft>
              <a:defRPr/>
            </a:pPr>
            <a:endParaRPr lang="tr-TR" kern="0">
              <a:solidFill>
                <a:srgbClr val="000000"/>
              </a:solidFill>
              <a:latin typeface="Tahoma" pitchFamily="34" charset="0"/>
            </a:endParaRPr>
          </a:p>
        </p:txBody>
      </p:sp>
      <p:sp>
        <p:nvSpPr>
          <p:cNvPr id="15" name="AutoShape 15"/>
          <p:cNvSpPr>
            <a:spLocks noChangeArrowheads="1"/>
          </p:cNvSpPr>
          <p:nvPr/>
        </p:nvSpPr>
        <p:spPr bwMode="auto">
          <a:xfrm rot="8100000">
            <a:off x="3347616" y="3716238"/>
            <a:ext cx="863600" cy="73025"/>
          </a:xfrm>
          <a:prstGeom prst="leftRightArrow">
            <a:avLst>
              <a:gd name="adj1" fmla="val 50000"/>
              <a:gd name="adj2" fmla="val 236522"/>
            </a:avLst>
          </a:prstGeom>
          <a:solidFill>
            <a:srgbClr val="FF0066"/>
          </a:solidFill>
          <a:ln w="9525">
            <a:solidFill>
              <a:srgbClr val="000000"/>
            </a:solidFill>
            <a:miter lim="800000"/>
            <a:headEnd/>
            <a:tailEnd/>
          </a:ln>
          <a:effectLst/>
          <a:extLst/>
        </p:spPr>
        <p:txBody>
          <a:bodyPr rot="10800000" wrap="none" anchor="ctr"/>
          <a:lstStyle/>
          <a:p>
            <a:pPr algn="ctr" fontAlgn="auto">
              <a:spcBef>
                <a:spcPts val="0"/>
              </a:spcBef>
              <a:spcAft>
                <a:spcPts val="0"/>
              </a:spcAft>
              <a:defRPr/>
            </a:pPr>
            <a:endParaRPr lang="tr-TR" sz="1200" kern="0">
              <a:solidFill>
                <a:srgbClr val="000000"/>
              </a:solidFill>
              <a:latin typeface="Tahoma" pitchFamily="34" charset="0"/>
            </a:endParaRPr>
          </a:p>
        </p:txBody>
      </p:sp>
      <p:sp>
        <p:nvSpPr>
          <p:cNvPr id="16" name="AutoShape 16"/>
          <p:cNvSpPr>
            <a:spLocks noChangeArrowheads="1"/>
          </p:cNvSpPr>
          <p:nvPr/>
        </p:nvSpPr>
        <p:spPr bwMode="auto">
          <a:xfrm rot="13285420">
            <a:off x="4931941" y="3716238"/>
            <a:ext cx="792162" cy="73025"/>
          </a:xfrm>
          <a:prstGeom prst="leftRightArrow">
            <a:avLst>
              <a:gd name="adj1" fmla="val 50000"/>
              <a:gd name="adj2" fmla="val 216956"/>
            </a:avLst>
          </a:prstGeom>
          <a:solidFill>
            <a:srgbClr val="FF0066"/>
          </a:solidFill>
          <a:ln w="9525">
            <a:solidFill>
              <a:srgbClr val="000000"/>
            </a:solidFill>
            <a:miter lim="800000"/>
            <a:headEnd/>
            <a:tailEnd/>
          </a:ln>
          <a:effectLst/>
          <a:extLst/>
        </p:spPr>
        <p:txBody>
          <a:bodyPr wrap="none" anchor="ctr"/>
          <a:lstStyle/>
          <a:p>
            <a:pPr fontAlgn="auto">
              <a:spcBef>
                <a:spcPts val="0"/>
              </a:spcBef>
              <a:spcAft>
                <a:spcPts val="0"/>
              </a:spcAft>
              <a:defRPr/>
            </a:pPr>
            <a:endParaRPr lang="tr-TR" kern="0">
              <a:solidFill>
                <a:srgbClr val="000000"/>
              </a:solidFill>
              <a:latin typeface="Tahoma" pitchFamily="34" charset="0"/>
            </a:endParaRPr>
          </a:p>
        </p:txBody>
      </p:sp>
      <p:sp>
        <p:nvSpPr>
          <p:cNvPr id="17" name="AutoShape 17"/>
          <p:cNvSpPr>
            <a:spLocks noChangeArrowheads="1"/>
          </p:cNvSpPr>
          <p:nvPr/>
        </p:nvSpPr>
        <p:spPr bwMode="auto">
          <a:xfrm>
            <a:off x="4571578" y="2131913"/>
            <a:ext cx="144463" cy="360363"/>
          </a:xfrm>
          <a:prstGeom prst="upDownArrow">
            <a:avLst>
              <a:gd name="adj1" fmla="val 50000"/>
              <a:gd name="adj2" fmla="val 49890"/>
            </a:avLst>
          </a:prstGeom>
          <a:solidFill>
            <a:srgbClr val="FF0066"/>
          </a:solidFill>
          <a:ln w="9525">
            <a:solidFill>
              <a:srgbClr val="000000"/>
            </a:solidFill>
            <a:miter lim="800000"/>
            <a:headEnd/>
            <a:tailEnd/>
          </a:ln>
          <a:effectLst/>
          <a:extLst/>
        </p:spPr>
        <p:txBody>
          <a:bodyPr wrap="none" anchor="ctr"/>
          <a:lstStyle/>
          <a:p>
            <a:pPr algn="ctr" fontAlgn="auto">
              <a:spcBef>
                <a:spcPts val="0"/>
              </a:spcBef>
              <a:spcAft>
                <a:spcPts val="0"/>
              </a:spcAft>
              <a:defRPr/>
            </a:pPr>
            <a:endParaRPr lang="tr-TR" sz="1200" kern="0">
              <a:solidFill>
                <a:srgbClr val="FF0066"/>
              </a:solidFill>
              <a:latin typeface="Tahoma" pitchFamily="34" charset="0"/>
            </a:endParaRPr>
          </a:p>
        </p:txBody>
      </p:sp>
      <p:sp>
        <p:nvSpPr>
          <p:cNvPr id="15380" name="Rectangle 2"/>
          <p:cNvSpPr>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tr-TR" sz="4000" b="1" dirty="0">
                <a:solidFill>
                  <a:srgbClr val="FF0000"/>
                </a:solidFill>
                <a:latin typeface="Calibri" pitchFamily="34" charset="0"/>
              </a:rPr>
              <a:t>Programın Öğeleri Arasındaki Dinamik İlişki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p:cNvSpPr>
          <p:nvPr>
            <p:ph type="body" idx="4294967295"/>
          </p:nvPr>
        </p:nvSpPr>
        <p:spPr>
          <a:xfrm>
            <a:off x="719138" y="1412776"/>
            <a:ext cx="8424862" cy="4032820"/>
          </a:xfrm>
        </p:spPr>
        <p:txBody>
          <a:bodyPr/>
          <a:lstStyle/>
          <a:p>
            <a:pPr eaLnBrk="1" hangingPunct="1">
              <a:spcBef>
                <a:spcPct val="0"/>
              </a:spcBef>
              <a:buFontTx/>
              <a:buNone/>
            </a:pPr>
            <a:r>
              <a:rPr lang="tr-TR" sz="2800" dirty="0" smtClean="0">
                <a:solidFill>
                  <a:srgbClr val="000000"/>
                </a:solidFill>
              </a:rPr>
              <a:t>Seçilen konular (temalar) hangi sırayla okutulmalıdır?</a:t>
            </a:r>
          </a:p>
        </p:txBody>
      </p:sp>
      <p:sp>
        <p:nvSpPr>
          <p:cNvPr id="43023" name="Rectangle 2"/>
          <p:cNvSpPr>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tr-TR" sz="4000" b="1">
                <a:solidFill>
                  <a:srgbClr val="FF0000"/>
                </a:solidFill>
                <a:latin typeface="Calibri" pitchFamily="34" charset="0"/>
              </a:rPr>
              <a:t>İçeriğin Düzeni</a:t>
            </a:r>
          </a:p>
        </p:txBody>
      </p:sp>
      <p:pic>
        <p:nvPicPr>
          <p:cNvPr id="43024" name="İçerik Yer Tutucusu 3"/>
          <p:cNvPicPr>
            <a:picLocks noChangeArrowheads="1"/>
          </p:cNvPicPr>
          <p:nvPr/>
        </p:nvPicPr>
        <p:blipFill>
          <a:blip r:embed="rId2" cstate="print"/>
          <a:srcRect/>
          <a:stretch>
            <a:fillRect/>
          </a:stretch>
        </p:blipFill>
        <p:spPr bwMode="auto">
          <a:xfrm>
            <a:off x="611560" y="1916832"/>
            <a:ext cx="8031163"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tr-TR" sz="4000" b="1" smtClean="0">
                <a:solidFill>
                  <a:srgbClr val="FF0000"/>
                </a:solidFill>
              </a:rPr>
              <a:t>İçerik Öğelerinin Etkileşimi</a:t>
            </a:r>
          </a:p>
        </p:txBody>
      </p:sp>
      <p:sp>
        <p:nvSpPr>
          <p:cNvPr id="44035" name="Rectangle 3"/>
          <p:cNvSpPr>
            <a:spLocks noGrp="1"/>
          </p:cNvSpPr>
          <p:nvPr>
            <p:ph type="body" idx="4294967295"/>
          </p:nvPr>
        </p:nvSpPr>
        <p:spPr>
          <a:xfrm>
            <a:off x="1331640" y="1600200"/>
            <a:ext cx="6336704" cy="4311650"/>
          </a:xfrm>
        </p:spPr>
        <p:txBody>
          <a:bodyPr/>
          <a:lstStyle/>
          <a:p>
            <a:pPr marL="342900" lvl="1" indent="-342900" algn="just" eaLnBrk="1" hangingPunct="1">
              <a:lnSpc>
                <a:spcPct val="90000"/>
              </a:lnSpc>
              <a:spcBef>
                <a:spcPct val="0"/>
              </a:spcBef>
              <a:buFont typeface="Symbol" pitchFamily="18" charset="2"/>
              <a:buChar char="*"/>
            </a:pPr>
            <a:r>
              <a:rPr lang="tr-TR" sz="2100" dirty="0" smtClean="0">
                <a:solidFill>
                  <a:schemeClr val="tx2"/>
                </a:solidFill>
              </a:rPr>
              <a:t>Programın </a:t>
            </a:r>
            <a:r>
              <a:rPr lang="tr-TR" sz="2100" dirty="0">
                <a:solidFill>
                  <a:schemeClr val="tx2"/>
                </a:solidFill>
              </a:rPr>
              <a:t>kapsamı, beş ana temada organize </a:t>
            </a:r>
            <a:r>
              <a:rPr lang="tr-TR" sz="2100" dirty="0" smtClean="0">
                <a:solidFill>
                  <a:schemeClr val="tx2"/>
                </a:solidFill>
              </a:rPr>
              <a:t>edilmiştir.  </a:t>
            </a:r>
            <a:endParaRPr lang="tr-TR" sz="2100" dirty="0">
              <a:solidFill>
                <a:schemeClr val="tx2"/>
              </a:solidFill>
            </a:endParaRPr>
          </a:p>
          <a:p>
            <a:pPr marL="342900" lvl="1" indent="-342900" algn="just" eaLnBrk="1" hangingPunct="1">
              <a:lnSpc>
                <a:spcPct val="90000"/>
              </a:lnSpc>
              <a:spcBef>
                <a:spcPct val="0"/>
              </a:spcBef>
              <a:buFont typeface="Symbol" pitchFamily="18" charset="2"/>
              <a:buChar char="*"/>
            </a:pPr>
            <a:r>
              <a:rPr lang="tr-TR" sz="2100" dirty="0">
                <a:solidFill>
                  <a:schemeClr val="tx2"/>
                </a:solidFill>
              </a:rPr>
              <a:t>Temaların kaynağını, insan haklarına dayalı çağdaş demokrasi anlayışı ve bu anlayışı davranışlarıyla yaşama geçirecek aktif demokratik vatandaşların sahip olması gereken </a:t>
            </a:r>
            <a:r>
              <a:rPr lang="tr-TR" sz="2100" b="1" dirty="0">
                <a:solidFill>
                  <a:schemeClr val="tx2"/>
                </a:solidFill>
              </a:rPr>
              <a:t>bilgi, değer ve beceriler </a:t>
            </a:r>
            <a:r>
              <a:rPr lang="tr-TR" sz="2100" dirty="0">
                <a:solidFill>
                  <a:schemeClr val="tx2"/>
                </a:solidFill>
              </a:rPr>
              <a:t>oluşturmaktadır. </a:t>
            </a:r>
            <a:endParaRPr lang="tr-TR" sz="2100" dirty="0" smtClean="0">
              <a:solidFill>
                <a:schemeClr val="tx2"/>
              </a:solidFill>
            </a:endParaRPr>
          </a:p>
          <a:p>
            <a:pPr marL="342900" lvl="1" indent="-342900" algn="just" eaLnBrk="1" hangingPunct="1">
              <a:lnSpc>
                <a:spcPct val="90000"/>
              </a:lnSpc>
              <a:spcBef>
                <a:spcPct val="0"/>
              </a:spcBef>
              <a:buFont typeface="Symbol" pitchFamily="18" charset="2"/>
              <a:buChar char="*"/>
            </a:pPr>
            <a:endParaRPr lang="tr-TR" sz="2100"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neke 1"/>
          <p:cNvSpPr>
            <a:spLocks noChangeArrowheads="1"/>
          </p:cNvSpPr>
          <p:nvPr/>
        </p:nvSpPr>
        <p:spPr bwMode="auto">
          <a:xfrm>
            <a:off x="2627313" y="2492375"/>
            <a:ext cx="3168650" cy="4105275"/>
          </a:xfrm>
          <a:prstGeom prst="can">
            <a:avLst>
              <a:gd name="adj" fmla="val 42533"/>
            </a:avLst>
          </a:prstGeom>
          <a:solidFill>
            <a:srgbClr val="8DB3E2"/>
          </a:solidFill>
          <a:ln w="25400">
            <a:solidFill>
              <a:srgbClr val="E36C0A"/>
            </a:solidFill>
            <a:round/>
            <a:headEnd/>
            <a:tailEnd/>
          </a:ln>
        </p:spPr>
        <p:txBody>
          <a:bodyPr anchor="ctr"/>
          <a:lstStyle/>
          <a:p>
            <a:endParaRPr lang="en-US">
              <a:solidFill>
                <a:srgbClr val="000000"/>
              </a:solidFill>
              <a:latin typeface="Tahoma" pitchFamily="34" charset="0"/>
            </a:endParaRPr>
          </a:p>
        </p:txBody>
      </p:sp>
      <p:sp>
        <p:nvSpPr>
          <p:cNvPr id="7" name="Metin Kutusu 13"/>
          <p:cNvSpPr txBox="1">
            <a:spLocks noChangeArrowheads="1"/>
          </p:cNvSpPr>
          <p:nvPr/>
        </p:nvSpPr>
        <p:spPr bwMode="auto">
          <a:xfrm>
            <a:off x="3059113" y="3860800"/>
            <a:ext cx="2468562" cy="280988"/>
          </a:xfrm>
          <a:prstGeom prst="rect">
            <a:avLst/>
          </a:prstGeom>
          <a:solidFill>
            <a:srgbClr val="8DB3E2"/>
          </a:solidFill>
          <a:ln>
            <a:noFill/>
          </a:ln>
          <a:extLst/>
        </p:spPr>
        <p:txBody>
          <a:bodyPr/>
          <a:lstStyle/>
          <a:p>
            <a:pPr algn="ctr" fontAlgn="auto">
              <a:spcBef>
                <a:spcPts val="0"/>
              </a:spcBef>
              <a:spcAft>
                <a:spcPts val="0"/>
              </a:spcAft>
              <a:defRPr/>
            </a:pPr>
            <a:r>
              <a:rPr lang="tr-TR" sz="1000" kern="0" dirty="0">
                <a:solidFill>
                  <a:srgbClr val="000000"/>
                </a:solidFill>
                <a:latin typeface="Times New Roman" pitchFamily="18" charset="0"/>
              </a:rPr>
              <a:t>Demokratik Sistem ve Yaşayan Demokrasi</a:t>
            </a:r>
            <a:endParaRPr lang="tr-TR" kern="0" dirty="0">
              <a:solidFill>
                <a:srgbClr val="000000"/>
              </a:solidFill>
            </a:endParaRPr>
          </a:p>
        </p:txBody>
      </p:sp>
      <p:sp>
        <p:nvSpPr>
          <p:cNvPr id="8" name="Metin Kutusu 17"/>
          <p:cNvSpPr txBox="1">
            <a:spLocks noChangeArrowheads="1"/>
          </p:cNvSpPr>
          <p:nvPr/>
        </p:nvSpPr>
        <p:spPr bwMode="auto">
          <a:xfrm>
            <a:off x="2916238" y="4508500"/>
            <a:ext cx="2468562" cy="282575"/>
          </a:xfrm>
          <a:prstGeom prst="rect">
            <a:avLst/>
          </a:prstGeom>
          <a:solidFill>
            <a:srgbClr val="8EB4E3"/>
          </a:solidFill>
          <a:ln>
            <a:noFill/>
          </a:ln>
          <a:extLst/>
        </p:spPr>
        <p:txBody>
          <a:bodyPr/>
          <a:lstStyle/>
          <a:p>
            <a:pPr algn="ctr" fontAlgn="auto">
              <a:spcBef>
                <a:spcPts val="0"/>
              </a:spcBef>
              <a:spcAft>
                <a:spcPts val="0"/>
              </a:spcAft>
              <a:defRPr/>
            </a:pPr>
            <a:r>
              <a:rPr lang="tr-TR" sz="1000" kern="0">
                <a:solidFill>
                  <a:srgbClr val="000000"/>
                </a:solidFill>
                <a:latin typeface="Times New Roman" pitchFamily="18" charset="0"/>
              </a:rPr>
              <a:t>İnsan Hak ve Özgürlükleri</a:t>
            </a:r>
            <a:endParaRPr lang="tr-TR" kern="0">
              <a:solidFill>
                <a:srgbClr val="000000"/>
              </a:solidFill>
            </a:endParaRPr>
          </a:p>
        </p:txBody>
      </p:sp>
      <p:sp>
        <p:nvSpPr>
          <p:cNvPr id="19462" name="Serbest Form 26"/>
          <p:cNvSpPr>
            <a:spLocks/>
          </p:cNvSpPr>
          <p:nvPr/>
        </p:nvSpPr>
        <p:spPr bwMode="auto">
          <a:xfrm>
            <a:off x="2627313" y="4005263"/>
            <a:ext cx="3168650" cy="430212"/>
          </a:xfrm>
          <a:custGeom>
            <a:avLst/>
            <a:gdLst>
              <a:gd name="T0" fmla="*/ 0 w 2742077"/>
              <a:gd name="T1" fmla="*/ 36687 h 430481"/>
              <a:gd name="T2" fmla="*/ 471038 w 2742077"/>
              <a:gd name="T3" fmla="*/ 264833 h 430481"/>
              <a:gd name="T4" fmla="*/ 1258956 w 2742077"/>
              <a:gd name="T5" fmla="*/ 424536 h 430481"/>
              <a:gd name="T6" fmla="*/ 2218160 w 2742077"/>
              <a:gd name="T7" fmla="*/ 356091 h 430481"/>
              <a:gd name="T8" fmla="*/ 3006078 w 2742077"/>
              <a:gd name="T9" fmla="*/ 29082 h 430481"/>
              <a:gd name="T10" fmla="*/ 3006078 w 2742077"/>
              <a:gd name="T11" fmla="*/ 36687 h 430481"/>
              <a:gd name="T12" fmla="*/ 0 60000 65536"/>
              <a:gd name="T13" fmla="*/ 0 60000 65536"/>
              <a:gd name="T14" fmla="*/ 0 60000 65536"/>
              <a:gd name="T15" fmla="*/ 0 60000 65536"/>
              <a:gd name="T16" fmla="*/ 0 60000 65536"/>
              <a:gd name="T17" fmla="*/ 0 60000 65536"/>
              <a:gd name="T18" fmla="*/ 0 w 2742077"/>
              <a:gd name="T19" fmla="*/ 0 h 430481"/>
              <a:gd name="T20" fmla="*/ 2742077 w 2742077"/>
              <a:gd name="T21" fmla="*/ 430481 h 430481"/>
            </a:gdLst>
            <a:ahLst/>
            <a:cxnLst>
              <a:cxn ang="T12">
                <a:pos x="T0" y="T1"/>
              </a:cxn>
              <a:cxn ang="T13">
                <a:pos x="T2" y="T3"/>
              </a:cxn>
              <a:cxn ang="T14">
                <a:pos x="T4" y="T5"/>
              </a:cxn>
              <a:cxn ang="T15">
                <a:pos x="T6" y="T7"/>
              </a:cxn>
              <a:cxn ang="T16">
                <a:pos x="T8" y="T9"/>
              </a:cxn>
              <a:cxn ang="T17">
                <a:pos x="T10" y="T11"/>
              </a:cxn>
            </a:cxnLst>
            <a:rect l="T18" t="T19" r="T20" b="T21"/>
            <a:pathLst>
              <a:path w="2742077" h="430481">
                <a:moveTo>
                  <a:pt x="0" y="36760"/>
                </a:moveTo>
                <a:cubicBezTo>
                  <a:pt x="116205" y="118675"/>
                  <a:pt x="232410" y="200590"/>
                  <a:pt x="419100" y="265360"/>
                </a:cubicBezTo>
                <a:cubicBezTo>
                  <a:pt x="605790" y="330130"/>
                  <a:pt x="861060" y="410140"/>
                  <a:pt x="1120140" y="425380"/>
                </a:cubicBezTo>
                <a:cubicBezTo>
                  <a:pt x="1379220" y="440620"/>
                  <a:pt x="1714500" y="422840"/>
                  <a:pt x="1973580" y="356800"/>
                </a:cubicBezTo>
                <a:cubicBezTo>
                  <a:pt x="2232660" y="290760"/>
                  <a:pt x="2557780" y="82480"/>
                  <a:pt x="2674620" y="29140"/>
                </a:cubicBezTo>
                <a:cubicBezTo>
                  <a:pt x="2791460" y="-24200"/>
                  <a:pt x="2733040" y="6280"/>
                  <a:pt x="2674620" y="36760"/>
                </a:cubicBezTo>
              </a:path>
            </a:pathLst>
          </a:custGeom>
          <a:noFill/>
          <a:ln w="25400">
            <a:solidFill>
              <a:srgbClr val="243F60"/>
            </a:solidFill>
            <a:round/>
            <a:headEnd/>
            <a:tailEnd/>
          </a:ln>
        </p:spPr>
        <p:txBody>
          <a:bodyPr anchor="ctr"/>
          <a:lstStyle/>
          <a:p>
            <a:endParaRPr lang="en-US"/>
          </a:p>
        </p:txBody>
      </p:sp>
      <p:sp>
        <p:nvSpPr>
          <p:cNvPr id="19463" name="Serbest Form 26"/>
          <p:cNvSpPr>
            <a:spLocks/>
          </p:cNvSpPr>
          <p:nvPr/>
        </p:nvSpPr>
        <p:spPr bwMode="auto">
          <a:xfrm>
            <a:off x="2627313" y="4508500"/>
            <a:ext cx="3168650" cy="430213"/>
          </a:xfrm>
          <a:custGeom>
            <a:avLst/>
            <a:gdLst>
              <a:gd name="T0" fmla="*/ 0 w 2742077"/>
              <a:gd name="T1" fmla="*/ 36687 h 430481"/>
              <a:gd name="T2" fmla="*/ 471038 w 2742077"/>
              <a:gd name="T3" fmla="*/ 264834 h 430481"/>
              <a:gd name="T4" fmla="*/ 1258956 w 2742077"/>
              <a:gd name="T5" fmla="*/ 424537 h 430481"/>
              <a:gd name="T6" fmla="*/ 2218160 w 2742077"/>
              <a:gd name="T7" fmla="*/ 356092 h 430481"/>
              <a:gd name="T8" fmla="*/ 3006078 w 2742077"/>
              <a:gd name="T9" fmla="*/ 29082 h 430481"/>
              <a:gd name="T10" fmla="*/ 3006078 w 2742077"/>
              <a:gd name="T11" fmla="*/ 36687 h 430481"/>
              <a:gd name="T12" fmla="*/ 0 60000 65536"/>
              <a:gd name="T13" fmla="*/ 0 60000 65536"/>
              <a:gd name="T14" fmla="*/ 0 60000 65536"/>
              <a:gd name="T15" fmla="*/ 0 60000 65536"/>
              <a:gd name="T16" fmla="*/ 0 60000 65536"/>
              <a:gd name="T17" fmla="*/ 0 60000 65536"/>
              <a:gd name="T18" fmla="*/ 0 w 2742077"/>
              <a:gd name="T19" fmla="*/ 0 h 430481"/>
              <a:gd name="T20" fmla="*/ 2742077 w 2742077"/>
              <a:gd name="T21" fmla="*/ 430481 h 430481"/>
            </a:gdLst>
            <a:ahLst/>
            <a:cxnLst>
              <a:cxn ang="T12">
                <a:pos x="T0" y="T1"/>
              </a:cxn>
              <a:cxn ang="T13">
                <a:pos x="T2" y="T3"/>
              </a:cxn>
              <a:cxn ang="T14">
                <a:pos x="T4" y="T5"/>
              </a:cxn>
              <a:cxn ang="T15">
                <a:pos x="T6" y="T7"/>
              </a:cxn>
              <a:cxn ang="T16">
                <a:pos x="T8" y="T9"/>
              </a:cxn>
              <a:cxn ang="T17">
                <a:pos x="T10" y="T11"/>
              </a:cxn>
            </a:cxnLst>
            <a:rect l="T18" t="T19" r="T20" b="T21"/>
            <a:pathLst>
              <a:path w="2742077" h="430481">
                <a:moveTo>
                  <a:pt x="0" y="36760"/>
                </a:moveTo>
                <a:cubicBezTo>
                  <a:pt x="116205" y="118675"/>
                  <a:pt x="232410" y="200590"/>
                  <a:pt x="419100" y="265360"/>
                </a:cubicBezTo>
                <a:cubicBezTo>
                  <a:pt x="605790" y="330130"/>
                  <a:pt x="861060" y="410140"/>
                  <a:pt x="1120140" y="425380"/>
                </a:cubicBezTo>
                <a:cubicBezTo>
                  <a:pt x="1379220" y="440620"/>
                  <a:pt x="1714500" y="422840"/>
                  <a:pt x="1973580" y="356800"/>
                </a:cubicBezTo>
                <a:cubicBezTo>
                  <a:pt x="2232660" y="290760"/>
                  <a:pt x="2557780" y="82480"/>
                  <a:pt x="2674620" y="29140"/>
                </a:cubicBezTo>
                <a:cubicBezTo>
                  <a:pt x="2791460" y="-24200"/>
                  <a:pt x="2733040" y="6280"/>
                  <a:pt x="2674620" y="36760"/>
                </a:cubicBezTo>
              </a:path>
            </a:pathLst>
          </a:custGeom>
          <a:noFill/>
          <a:ln w="25400">
            <a:solidFill>
              <a:srgbClr val="243F60"/>
            </a:solidFill>
            <a:round/>
            <a:headEnd/>
            <a:tailEnd/>
          </a:ln>
        </p:spPr>
        <p:txBody>
          <a:bodyPr anchor="ctr"/>
          <a:lstStyle/>
          <a:p>
            <a:endParaRPr lang="en-US"/>
          </a:p>
        </p:txBody>
      </p:sp>
      <p:sp>
        <p:nvSpPr>
          <p:cNvPr id="19464" name="Metin Kutusu 16"/>
          <p:cNvSpPr txBox="1">
            <a:spLocks noChangeArrowheads="1"/>
          </p:cNvSpPr>
          <p:nvPr/>
        </p:nvSpPr>
        <p:spPr bwMode="auto">
          <a:xfrm>
            <a:off x="2843213" y="4941888"/>
            <a:ext cx="2468562" cy="282575"/>
          </a:xfrm>
          <a:prstGeom prst="rect">
            <a:avLst/>
          </a:prstGeom>
          <a:solidFill>
            <a:srgbClr val="8EB4E3"/>
          </a:solidFill>
          <a:ln w="9525">
            <a:noFill/>
            <a:miter lim="800000"/>
            <a:headEnd/>
            <a:tailEnd/>
          </a:ln>
        </p:spPr>
        <p:txBody>
          <a:bodyPr/>
          <a:lstStyle/>
          <a:p>
            <a:pPr algn="ctr"/>
            <a:r>
              <a:rPr lang="tr-TR" sz="1000">
                <a:solidFill>
                  <a:srgbClr val="000000"/>
                </a:solidFill>
                <a:latin typeface="Times New Roman" pitchFamily="18" charset="0"/>
              </a:rPr>
              <a:t>Demokrasiyi Yaşamak: Aktif Vatandaşlık</a:t>
            </a:r>
            <a:endParaRPr lang="tr-TR">
              <a:solidFill>
                <a:srgbClr val="000000"/>
              </a:solidFill>
              <a:latin typeface="Tahoma" pitchFamily="34" charset="0"/>
            </a:endParaRPr>
          </a:p>
        </p:txBody>
      </p:sp>
      <p:sp>
        <p:nvSpPr>
          <p:cNvPr id="19465" name="Metin Kutusu 15"/>
          <p:cNvSpPr txBox="1">
            <a:spLocks noChangeArrowheads="1"/>
          </p:cNvSpPr>
          <p:nvPr/>
        </p:nvSpPr>
        <p:spPr bwMode="auto">
          <a:xfrm>
            <a:off x="2771775" y="5516563"/>
            <a:ext cx="2468563" cy="280987"/>
          </a:xfrm>
          <a:prstGeom prst="rect">
            <a:avLst/>
          </a:prstGeom>
          <a:solidFill>
            <a:srgbClr val="8EB4E3"/>
          </a:solidFill>
          <a:ln w="9525">
            <a:noFill/>
            <a:miter lim="800000"/>
            <a:headEnd/>
            <a:tailEnd/>
          </a:ln>
        </p:spPr>
        <p:txBody>
          <a:bodyPr/>
          <a:lstStyle/>
          <a:p>
            <a:pPr algn="ctr"/>
            <a:r>
              <a:rPr lang="tr-TR" sz="1000">
                <a:solidFill>
                  <a:srgbClr val="000000"/>
                </a:solidFill>
                <a:latin typeface="Times New Roman" pitchFamily="18" charset="0"/>
              </a:rPr>
              <a:t>Çeşitliliğe Çoğulcu Bakış</a:t>
            </a:r>
            <a:endParaRPr lang="tr-TR">
              <a:solidFill>
                <a:srgbClr val="000000"/>
              </a:solidFill>
              <a:latin typeface="Tahoma" pitchFamily="34" charset="0"/>
            </a:endParaRPr>
          </a:p>
        </p:txBody>
      </p:sp>
      <p:sp>
        <p:nvSpPr>
          <p:cNvPr id="19466" name="Metin Kutusu 14"/>
          <p:cNvSpPr txBox="1">
            <a:spLocks noChangeArrowheads="1"/>
          </p:cNvSpPr>
          <p:nvPr/>
        </p:nvSpPr>
        <p:spPr bwMode="auto">
          <a:xfrm>
            <a:off x="2916238" y="6092825"/>
            <a:ext cx="2470150" cy="266700"/>
          </a:xfrm>
          <a:prstGeom prst="rect">
            <a:avLst/>
          </a:prstGeom>
          <a:solidFill>
            <a:srgbClr val="8EB4E3"/>
          </a:solidFill>
          <a:ln w="9525">
            <a:noFill/>
            <a:miter lim="800000"/>
            <a:headEnd/>
            <a:tailEnd/>
          </a:ln>
        </p:spPr>
        <p:txBody>
          <a:bodyPr/>
          <a:lstStyle/>
          <a:p>
            <a:pPr algn="ctr"/>
            <a:r>
              <a:rPr lang="tr-TR" sz="1000">
                <a:solidFill>
                  <a:srgbClr val="000000"/>
                </a:solidFill>
                <a:latin typeface="Times New Roman" pitchFamily="18" charset="0"/>
              </a:rPr>
              <a:t>Barış ve Uzlaşma</a:t>
            </a:r>
            <a:endParaRPr lang="tr-TR">
              <a:solidFill>
                <a:srgbClr val="000000"/>
              </a:solidFill>
              <a:latin typeface="Tahoma" pitchFamily="34" charset="0"/>
            </a:endParaRPr>
          </a:p>
        </p:txBody>
      </p:sp>
      <p:sp>
        <p:nvSpPr>
          <p:cNvPr id="19467" name="Serbest Form 26"/>
          <p:cNvSpPr>
            <a:spLocks/>
          </p:cNvSpPr>
          <p:nvPr/>
        </p:nvSpPr>
        <p:spPr bwMode="auto">
          <a:xfrm>
            <a:off x="2627313" y="4941888"/>
            <a:ext cx="3168650" cy="501650"/>
          </a:xfrm>
          <a:custGeom>
            <a:avLst/>
            <a:gdLst>
              <a:gd name="T0" fmla="*/ 0 w 2742077"/>
              <a:gd name="T1" fmla="*/ 42779 h 430481"/>
              <a:gd name="T2" fmla="*/ 471038 w 2742077"/>
              <a:gd name="T3" fmla="*/ 308810 h 430481"/>
              <a:gd name="T4" fmla="*/ 1258956 w 2742077"/>
              <a:gd name="T5" fmla="*/ 495031 h 430481"/>
              <a:gd name="T6" fmla="*/ 2218160 w 2742077"/>
              <a:gd name="T7" fmla="*/ 415221 h 430481"/>
              <a:gd name="T8" fmla="*/ 3006078 w 2742077"/>
              <a:gd name="T9" fmla="*/ 33911 h 430481"/>
              <a:gd name="T10" fmla="*/ 3006078 w 2742077"/>
              <a:gd name="T11" fmla="*/ 42779 h 430481"/>
              <a:gd name="T12" fmla="*/ 0 60000 65536"/>
              <a:gd name="T13" fmla="*/ 0 60000 65536"/>
              <a:gd name="T14" fmla="*/ 0 60000 65536"/>
              <a:gd name="T15" fmla="*/ 0 60000 65536"/>
              <a:gd name="T16" fmla="*/ 0 60000 65536"/>
              <a:gd name="T17" fmla="*/ 0 60000 65536"/>
              <a:gd name="T18" fmla="*/ 0 w 2742077"/>
              <a:gd name="T19" fmla="*/ 0 h 430481"/>
              <a:gd name="T20" fmla="*/ 2742077 w 2742077"/>
              <a:gd name="T21" fmla="*/ 430481 h 430481"/>
            </a:gdLst>
            <a:ahLst/>
            <a:cxnLst>
              <a:cxn ang="T12">
                <a:pos x="T0" y="T1"/>
              </a:cxn>
              <a:cxn ang="T13">
                <a:pos x="T2" y="T3"/>
              </a:cxn>
              <a:cxn ang="T14">
                <a:pos x="T4" y="T5"/>
              </a:cxn>
              <a:cxn ang="T15">
                <a:pos x="T6" y="T7"/>
              </a:cxn>
              <a:cxn ang="T16">
                <a:pos x="T8" y="T9"/>
              </a:cxn>
              <a:cxn ang="T17">
                <a:pos x="T10" y="T11"/>
              </a:cxn>
            </a:cxnLst>
            <a:rect l="T18" t="T19" r="T20" b="T21"/>
            <a:pathLst>
              <a:path w="2742077" h="430481">
                <a:moveTo>
                  <a:pt x="0" y="36760"/>
                </a:moveTo>
                <a:cubicBezTo>
                  <a:pt x="116205" y="118675"/>
                  <a:pt x="232410" y="200590"/>
                  <a:pt x="419100" y="265360"/>
                </a:cubicBezTo>
                <a:cubicBezTo>
                  <a:pt x="605790" y="330130"/>
                  <a:pt x="861060" y="410140"/>
                  <a:pt x="1120140" y="425380"/>
                </a:cubicBezTo>
                <a:cubicBezTo>
                  <a:pt x="1379220" y="440620"/>
                  <a:pt x="1714500" y="422840"/>
                  <a:pt x="1973580" y="356800"/>
                </a:cubicBezTo>
                <a:cubicBezTo>
                  <a:pt x="2232660" y="290760"/>
                  <a:pt x="2557780" y="82480"/>
                  <a:pt x="2674620" y="29140"/>
                </a:cubicBezTo>
                <a:cubicBezTo>
                  <a:pt x="2791460" y="-24200"/>
                  <a:pt x="2733040" y="6280"/>
                  <a:pt x="2674620" y="36760"/>
                </a:cubicBezTo>
              </a:path>
            </a:pathLst>
          </a:custGeom>
          <a:noFill/>
          <a:ln w="25400">
            <a:solidFill>
              <a:srgbClr val="243F60"/>
            </a:solidFill>
            <a:round/>
            <a:headEnd/>
            <a:tailEnd/>
          </a:ln>
        </p:spPr>
        <p:txBody>
          <a:bodyPr anchor="ctr"/>
          <a:lstStyle/>
          <a:p>
            <a:endParaRPr lang="en-US"/>
          </a:p>
        </p:txBody>
      </p:sp>
      <p:sp>
        <p:nvSpPr>
          <p:cNvPr id="19468" name="Serbest Form 26"/>
          <p:cNvSpPr>
            <a:spLocks/>
          </p:cNvSpPr>
          <p:nvPr/>
        </p:nvSpPr>
        <p:spPr bwMode="auto">
          <a:xfrm>
            <a:off x="2627313" y="5516563"/>
            <a:ext cx="3168650" cy="501650"/>
          </a:xfrm>
          <a:custGeom>
            <a:avLst/>
            <a:gdLst>
              <a:gd name="T0" fmla="*/ 0 w 2742077"/>
              <a:gd name="T1" fmla="*/ 42779 h 430481"/>
              <a:gd name="T2" fmla="*/ 471038 w 2742077"/>
              <a:gd name="T3" fmla="*/ 308810 h 430481"/>
              <a:gd name="T4" fmla="*/ 1258956 w 2742077"/>
              <a:gd name="T5" fmla="*/ 495031 h 430481"/>
              <a:gd name="T6" fmla="*/ 2218160 w 2742077"/>
              <a:gd name="T7" fmla="*/ 415221 h 430481"/>
              <a:gd name="T8" fmla="*/ 3006078 w 2742077"/>
              <a:gd name="T9" fmla="*/ 33911 h 430481"/>
              <a:gd name="T10" fmla="*/ 3006078 w 2742077"/>
              <a:gd name="T11" fmla="*/ 42779 h 430481"/>
              <a:gd name="T12" fmla="*/ 0 60000 65536"/>
              <a:gd name="T13" fmla="*/ 0 60000 65536"/>
              <a:gd name="T14" fmla="*/ 0 60000 65536"/>
              <a:gd name="T15" fmla="*/ 0 60000 65536"/>
              <a:gd name="T16" fmla="*/ 0 60000 65536"/>
              <a:gd name="T17" fmla="*/ 0 60000 65536"/>
              <a:gd name="T18" fmla="*/ 0 w 2742077"/>
              <a:gd name="T19" fmla="*/ 0 h 430481"/>
              <a:gd name="T20" fmla="*/ 2742077 w 2742077"/>
              <a:gd name="T21" fmla="*/ 430481 h 430481"/>
            </a:gdLst>
            <a:ahLst/>
            <a:cxnLst>
              <a:cxn ang="T12">
                <a:pos x="T0" y="T1"/>
              </a:cxn>
              <a:cxn ang="T13">
                <a:pos x="T2" y="T3"/>
              </a:cxn>
              <a:cxn ang="T14">
                <a:pos x="T4" y="T5"/>
              </a:cxn>
              <a:cxn ang="T15">
                <a:pos x="T6" y="T7"/>
              </a:cxn>
              <a:cxn ang="T16">
                <a:pos x="T8" y="T9"/>
              </a:cxn>
              <a:cxn ang="T17">
                <a:pos x="T10" y="T11"/>
              </a:cxn>
            </a:cxnLst>
            <a:rect l="T18" t="T19" r="T20" b="T21"/>
            <a:pathLst>
              <a:path w="2742077" h="430481">
                <a:moveTo>
                  <a:pt x="0" y="36760"/>
                </a:moveTo>
                <a:cubicBezTo>
                  <a:pt x="116205" y="118675"/>
                  <a:pt x="232410" y="200590"/>
                  <a:pt x="419100" y="265360"/>
                </a:cubicBezTo>
                <a:cubicBezTo>
                  <a:pt x="605790" y="330130"/>
                  <a:pt x="861060" y="410140"/>
                  <a:pt x="1120140" y="425380"/>
                </a:cubicBezTo>
                <a:cubicBezTo>
                  <a:pt x="1379220" y="440620"/>
                  <a:pt x="1714500" y="422840"/>
                  <a:pt x="1973580" y="356800"/>
                </a:cubicBezTo>
                <a:cubicBezTo>
                  <a:pt x="2232660" y="290760"/>
                  <a:pt x="2557780" y="82480"/>
                  <a:pt x="2674620" y="29140"/>
                </a:cubicBezTo>
                <a:cubicBezTo>
                  <a:pt x="2791460" y="-24200"/>
                  <a:pt x="2733040" y="6280"/>
                  <a:pt x="2674620" y="36760"/>
                </a:cubicBezTo>
              </a:path>
            </a:pathLst>
          </a:custGeom>
          <a:noFill/>
          <a:ln w="25400">
            <a:solidFill>
              <a:srgbClr val="243F60"/>
            </a:solidFill>
            <a:round/>
            <a:headEnd/>
            <a:tailEnd/>
          </a:ln>
        </p:spPr>
        <p:txBody>
          <a:bodyPr anchor="ctr"/>
          <a:lstStyle/>
          <a:p>
            <a:endParaRPr lang="en-US"/>
          </a:p>
        </p:txBody>
      </p:sp>
      <p:sp>
        <p:nvSpPr>
          <p:cNvPr id="19469" name="Düz Bağlayıcı 3"/>
          <p:cNvSpPr>
            <a:spLocks noChangeShapeType="1"/>
          </p:cNvSpPr>
          <p:nvPr/>
        </p:nvSpPr>
        <p:spPr bwMode="auto">
          <a:xfrm flipV="1">
            <a:off x="4067175" y="2565400"/>
            <a:ext cx="792163" cy="501650"/>
          </a:xfrm>
          <a:prstGeom prst="line">
            <a:avLst/>
          </a:prstGeom>
          <a:noFill/>
          <a:ln w="9525">
            <a:solidFill>
              <a:srgbClr val="4579B8"/>
            </a:solidFill>
            <a:round/>
            <a:headEnd/>
            <a:tailEnd/>
          </a:ln>
        </p:spPr>
        <p:txBody>
          <a:bodyPr/>
          <a:lstStyle/>
          <a:p>
            <a:endParaRPr lang="en-US"/>
          </a:p>
        </p:txBody>
      </p:sp>
      <p:sp>
        <p:nvSpPr>
          <p:cNvPr id="19470" name="Düz Bağlayıcı 3"/>
          <p:cNvSpPr>
            <a:spLocks noChangeShapeType="1"/>
          </p:cNvSpPr>
          <p:nvPr/>
        </p:nvSpPr>
        <p:spPr bwMode="auto">
          <a:xfrm flipV="1">
            <a:off x="2700338" y="3068638"/>
            <a:ext cx="1382712" cy="217487"/>
          </a:xfrm>
          <a:prstGeom prst="line">
            <a:avLst/>
          </a:prstGeom>
          <a:noFill/>
          <a:ln w="9525">
            <a:solidFill>
              <a:srgbClr val="4579B8"/>
            </a:solidFill>
            <a:round/>
            <a:headEnd/>
            <a:tailEnd/>
          </a:ln>
        </p:spPr>
        <p:txBody>
          <a:bodyPr/>
          <a:lstStyle/>
          <a:p>
            <a:endParaRPr lang="en-US"/>
          </a:p>
        </p:txBody>
      </p:sp>
      <p:sp>
        <p:nvSpPr>
          <p:cNvPr id="19471" name="Düz Bağlayıcı 3"/>
          <p:cNvSpPr>
            <a:spLocks noChangeShapeType="1"/>
          </p:cNvSpPr>
          <p:nvPr/>
        </p:nvSpPr>
        <p:spPr bwMode="auto">
          <a:xfrm>
            <a:off x="4067175" y="3068638"/>
            <a:ext cx="1439863" cy="433387"/>
          </a:xfrm>
          <a:prstGeom prst="line">
            <a:avLst/>
          </a:prstGeom>
          <a:noFill/>
          <a:ln w="9525">
            <a:solidFill>
              <a:srgbClr val="4579B8"/>
            </a:solidFill>
            <a:round/>
            <a:headEnd/>
            <a:tailEnd/>
          </a:ln>
        </p:spPr>
        <p:txBody>
          <a:bodyPr/>
          <a:lstStyle/>
          <a:p>
            <a:endParaRPr lang="en-US"/>
          </a:p>
        </p:txBody>
      </p:sp>
      <p:sp>
        <p:nvSpPr>
          <p:cNvPr id="19472" name="Text Box 20"/>
          <p:cNvSpPr txBox="1">
            <a:spLocks noChangeArrowheads="1"/>
          </p:cNvSpPr>
          <p:nvPr/>
        </p:nvSpPr>
        <p:spPr bwMode="auto">
          <a:xfrm>
            <a:off x="3348038" y="2636838"/>
            <a:ext cx="863600" cy="282575"/>
          </a:xfrm>
          <a:prstGeom prst="rect">
            <a:avLst/>
          </a:prstGeom>
          <a:solidFill>
            <a:srgbClr val="B8CCE4"/>
          </a:solidFill>
          <a:ln w="9525">
            <a:noFill/>
            <a:miter lim="800000"/>
            <a:headEnd/>
            <a:tailEnd/>
          </a:ln>
        </p:spPr>
        <p:txBody>
          <a:bodyPr/>
          <a:lstStyle/>
          <a:p>
            <a:r>
              <a:rPr lang="tr-TR" sz="1200" b="1">
                <a:solidFill>
                  <a:srgbClr val="000000"/>
                </a:solidFill>
                <a:latin typeface="Times New Roman" pitchFamily="18" charset="0"/>
              </a:rPr>
              <a:t>Değerler</a:t>
            </a:r>
            <a:endParaRPr lang="tr-TR">
              <a:solidFill>
                <a:srgbClr val="000000"/>
              </a:solidFill>
              <a:latin typeface="Tahoma" pitchFamily="34" charset="0"/>
            </a:endParaRPr>
          </a:p>
        </p:txBody>
      </p:sp>
      <p:sp>
        <p:nvSpPr>
          <p:cNvPr id="19473" name="Text Box 21"/>
          <p:cNvSpPr txBox="1">
            <a:spLocks noChangeArrowheads="1"/>
          </p:cNvSpPr>
          <p:nvPr/>
        </p:nvSpPr>
        <p:spPr bwMode="auto">
          <a:xfrm>
            <a:off x="3635375" y="3284538"/>
            <a:ext cx="1008063" cy="358775"/>
          </a:xfrm>
          <a:prstGeom prst="rect">
            <a:avLst/>
          </a:prstGeom>
          <a:solidFill>
            <a:srgbClr val="B8CCE4"/>
          </a:solidFill>
          <a:ln w="9525">
            <a:noFill/>
            <a:miter lim="800000"/>
            <a:headEnd/>
            <a:tailEnd/>
          </a:ln>
        </p:spPr>
        <p:txBody>
          <a:bodyPr/>
          <a:lstStyle/>
          <a:p>
            <a:r>
              <a:rPr lang="tr-TR" sz="1200" b="1">
                <a:solidFill>
                  <a:srgbClr val="000000"/>
                </a:solidFill>
                <a:latin typeface="Times New Roman" pitchFamily="18" charset="0"/>
              </a:rPr>
              <a:t>Kavramlar</a:t>
            </a:r>
            <a:endParaRPr lang="tr-TR">
              <a:solidFill>
                <a:srgbClr val="000000"/>
              </a:solidFill>
              <a:latin typeface="Tahoma" pitchFamily="34" charset="0"/>
            </a:endParaRPr>
          </a:p>
        </p:txBody>
      </p:sp>
      <p:sp>
        <p:nvSpPr>
          <p:cNvPr id="19474" name="Text Box 22"/>
          <p:cNvSpPr txBox="1">
            <a:spLocks noChangeArrowheads="1"/>
          </p:cNvSpPr>
          <p:nvPr/>
        </p:nvSpPr>
        <p:spPr bwMode="auto">
          <a:xfrm>
            <a:off x="4643438" y="2781300"/>
            <a:ext cx="865187" cy="360363"/>
          </a:xfrm>
          <a:prstGeom prst="rect">
            <a:avLst/>
          </a:prstGeom>
          <a:solidFill>
            <a:srgbClr val="B8CCE4"/>
          </a:solidFill>
          <a:ln w="9525">
            <a:noFill/>
            <a:miter lim="800000"/>
            <a:headEnd/>
            <a:tailEnd/>
          </a:ln>
        </p:spPr>
        <p:txBody>
          <a:bodyPr/>
          <a:lstStyle/>
          <a:p>
            <a:r>
              <a:rPr lang="tr-TR" sz="1200" b="1">
                <a:solidFill>
                  <a:srgbClr val="000000"/>
                </a:solidFill>
                <a:latin typeface="Times New Roman" pitchFamily="18" charset="0"/>
              </a:rPr>
              <a:t>Beceriler</a:t>
            </a:r>
            <a:endParaRPr lang="tr-TR">
              <a:solidFill>
                <a:srgbClr val="000000"/>
              </a:solidFill>
              <a:latin typeface="Tahoma" pitchFamily="34" charset="0"/>
            </a:endParaRPr>
          </a:p>
        </p:txBody>
      </p:sp>
      <p:sp>
        <p:nvSpPr>
          <p:cNvPr id="19475" name="Aşağı Ok Belirtme Çizgisi 35"/>
          <p:cNvSpPr>
            <a:spLocks noChangeArrowheads="1"/>
          </p:cNvSpPr>
          <p:nvPr/>
        </p:nvSpPr>
        <p:spPr bwMode="auto">
          <a:xfrm>
            <a:off x="2339975" y="1773238"/>
            <a:ext cx="3959225" cy="647700"/>
          </a:xfrm>
          <a:prstGeom prst="downArrowCallout">
            <a:avLst>
              <a:gd name="adj1" fmla="val 29205"/>
              <a:gd name="adj2" fmla="val 29234"/>
              <a:gd name="adj3" fmla="val 25000"/>
              <a:gd name="adj4" fmla="val 64977"/>
            </a:avLst>
          </a:prstGeom>
          <a:noFill/>
          <a:ln w="25400">
            <a:solidFill>
              <a:srgbClr val="243F60"/>
            </a:solidFill>
            <a:miter lim="800000"/>
            <a:headEnd/>
            <a:tailEnd/>
          </a:ln>
        </p:spPr>
        <p:txBody>
          <a:bodyPr anchor="ctr"/>
          <a:lstStyle/>
          <a:p>
            <a:endParaRPr lang="en-US">
              <a:solidFill>
                <a:srgbClr val="000000"/>
              </a:solidFill>
              <a:latin typeface="Tahoma" pitchFamily="34" charset="0"/>
            </a:endParaRPr>
          </a:p>
        </p:txBody>
      </p:sp>
      <p:sp>
        <p:nvSpPr>
          <p:cNvPr id="19476" name="Rectangle 24"/>
          <p:cNvSpPr>
            <a:spLocks noChangeArrowheads="1"/>
          </p:cNvSpPr>
          <p:nvPr/>
        </p:nvSpPr>
        <p:spPr bwMode="auto">
          <a:xfrm>
            <a:off x="2411413" y="1770063"/>
            <a:ext cx="4176712" cy="366712"/>
          </a:xfrm>
          <a:prstGeom prst="rect">
            <a:avLst/>
          </a:prstGeom>
          <a:noFill/>
          <a:ln w="9525">
            <a:noFill/>
            <a:miter lim="800000"/>
            <a:headEnd/>
            <a:tailEnd/>
          </a:ln>
        </p:spPr>
        <p:txBody>
          <a:bodyPr anchor="ctr">
            <a:spAutoFit/>
          </a:bodyPr>
          <a:lstStyle/>
          <a:p>
            <a:pPr algn="ctr"/>
            <a:r>
              <a:rPr lang="tr-TR" b="1" dirty="0">
                <a:solidFill>
                  <a:srgbClr val="000000"/>
                </a:solidFill>
                <a:latin typeface="Tahoma" pitchFamily="34" charset="0"/>
              </a:rPr>
              <a:t>Genel Amaçlar ve Kazanımlar</a:t>
            </a:r>
          </a:p>
        </p:txBody>
      </p:sp>
      <p:sp>
        <p:nvSpPr>
          <p:cNvPr id="19477" name="Aşağı Ok Belirtme Çizgisi 37"/>
          <p:cNvSpPr>
            <a:spLocks noChangeArrowheads="1"/>
          </p:cNvSpPr>
          <p:nvPr/>
        </p:nvSpPr>
        <p:spPr bwMode="auto">
          <a:xfrm rot="5400000">
            <a:off x="5174457" y="3474243"/>
            <a:ext cx="3619500" cy="1655763"/>
          </a:xfrm>
          <a:prstGeom prst="downArrowCallout">
            <a:avLst>
              <a:gd name="adj1" fmla="val 12772"/>
              <a:gd name="adj2" fmla="val 12772"/>
              <a:gd name="adj3" fmla="val 25000"/>
              <a:gd name="adj4" fmla="val 64977"/>
            </a:avLst>
          </a:prstGeom>
          <a:noFill/>
          <a:ln w="25400">
            <a:solidFill>
              <a:srgbClr val="385D8A"/>
            </a:solidFill>
            <a:miter lim="800000"/>
            <a:headEnd/>
            <a:tailEnd/>
          </a:ln>
        </p:spPr>
        <p:txBody>
          <a:bodyPr anchor="ctr"/>
          <a:lstStyle/>
          <a:p>
            <a:endParaRPr lang="en-US">
              <a:solidFill>
                <a:srgbClr val="000000"/>
              </a:solidFill>
              <a:latin typeface="Tahoma" pitchFamily="34" charset="0"/>
            </a:endParaRPr>
          </a:p>
        </p:txBody>
      </p:sp>
      <p:sp>
        <p:nvSpPr>
          <p:cNvPr id="19478" name="Rectangle 26"/>
          <p:cNvSpPr>
            <a:spLocks noChangeArrowheads="1"/>
          </p:cNvSpPr>
          <p:nvPr/>
        </p:nvSpPr>
        <p:spPr bwMode="auto">
          <a:xfrm rot="-5400000">
            <a:off x="5633244" y="3972719"/>
            <a:ext cx="3313112" cy="641350"/>
          </a:xfrm>
          <a:prstGeom prst="rect">
            <a:avLst/>
          </a:prstGeom>
          <a:noFill/>
          <a:ln w="9525">
            <a:noFill/>
            <a:miter lim="800000"/>
            <a:headEnd/>
            <a:tailEnd/>
          </a:ln>
        </p:spPr>
        <p:txBody>
          <a:bodyPr anchor="ctr">
            <a:spAutoFit/>
          </a:bodyPr>
          <a:lstStyle/>
          <a:p>
            <a:pPr algn="ctr"/>
            <a:r>
              <a:rPr lang="tr-TR" b="1">
                <a:solidFill>
                  <a:srgbClr val="000000"/>
                </a:solidFill>
                <a:latin typeface="Tahoma" pitchFamily="34" charset="0"/>
              </a:rPr>
              <a:t>İnsan Haklarına Dayalı Çağdaş Demokrasi Anlayışı</a:t>
            </a:r>
          </a:p>
        </p:txBody>
      </p:sp>
      <p:sp>
        <p:nvSpPr>
          <p:cNvPr id="19482" name="Rectangle 2"/>
          <p:cNvSpPr>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tr-TR" sz="4000" b="1">
                <a:solidFill>
                  <a:srgbClr val="FF0000"/>
                </a:solidFill>
                <a:latin typeface="Calibri" pitchFamily="34" charset="0"/>
              </a:rPr>
              <a:t>İçerik Öğelerinin Etkileşimi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tr-TR" sz="3600" b="1" dirty="0" smtClean="0">
                <a:solidFill>
                  <a:srgbClr val="FF0000"/>
                </a:solidFill>
              </a:rPr>
              <a:t>Temaların Kapsamı</a:t>
            </a:r>
          </a:p>
        </p:txBody>
      </p:sp>
      <p:sp>
        <p:nvSpPr>
          <p:cNvPr id="46083" name="Rectangle 3"/>
          <p:cNvSpPr>
            <a:spLocks noGrp="1"/>
          </p:cNvSpPr>
          <p:nvPr>
            <p:ph type="body" idx="4294967295"/>
          </p:nvPr>
        </p:nvSpPr>
        <p:spPr>
          <a:xfrm>
            <a:off x="457200" y="1600200"/>
            <a:ext cx="8229600" cy="4311650"/>
          </a:xfrm>
        </p:spPr>
        <p:txBody>
          <a:bodyPr/>
          <a:lstStyle/>
          <a:p>
            <a:pPr marL="0" lvl="1" indent="0" algn="ctr" eaLnBrk="1" hangingPunct="1">
              <a:lnSpc>
                <a:spcPct val="90000"/>
              </a:lnSpc>
              <a:spcBef>
                <a:spcPct val="0"/>
              </a:spcBef>
              <a:buNone/>
              <a:defRPr/>
            </a:pPr>
            <a:r>
              <a:rPr lang="tr-TR" b="1" dirty="0" smtClean="0">
                <a:solidFill>
                  <a:srgbClr val="1F497D"/>
                </a:solidFill>
              </a:rPr>
              <a:t>Tema </a:t>
            </a:r>
            <a:r>
              <a:rPr lang="tr-TR" b="1" dirty="0">
                <a:solidFill>
                  <a:srgbClr val="1F497D"/>
                </a:solidFill>
              </a:rPr>
              <a:t>1 – Demokratik Sistem ve Yaşayan </a:t>
            </a:r>
            <a:r>
              <a:rPr lang="tr-TR" b="1" dirty="0" smtClean="0">
                <a:solidFill>
                  <a:srgbClr val="1F497D"/>
                </a:solidFill>
              </a:rPr>
              <a:t>Demokrasi</a:t>
            </a:r>
          </a:p>
          <a:p>
            <a:pPr marL="0" lvl="1" indent="0" algn="ctr" eaLnBrk="1" hangingPunct="1">
              <a:lnSpc>
                <a:spcPct val="90000"/>
              </a:lnSpc>
              <a:spcBef>
                <a:spcPct val="0"/>
              </a:spcBef>
              <a:buNone/>
              <a:defRPr/>
            </a:pPr>
            <a:endParaRPr lang="tr-TR" sz="1000" b="1" dirty="0">
              <a:solidFill>
                <a:srgbClr val="1F497D"/>
              </a:solidFill>
            </a:endParaRPr>
          </a:p>
          <a:p>
            <a:pPr marL="342900" lvl="1" indent="-342900" algn="just" eaLnBrk="1" hangingPunct="1">
              <a:lnSpc>
                <a:spcPct val="90000"/>
              </a:lnSpc>
              <a:spcBef>
                <a:spcPct val="0"/>
              </a:spcBef>
              <a:buFont typeface="Symbol" pitchFamily="18" charset="2"/>
              <a:buChar char="*"/>
            </a:pPr>
            <a:r>
              <a:rPr lang="tr-TR" sz="2100" dirty="0" smtClean="0">
                <a:solidFill>
                  <a:schemeClr val="tx2"/>
                </a:solidFill>
              </a:rPr>
              <a:t>Bu </a:t>
            </a:r>
            <a:r>
              <a:rPr lang="tr-TR" sz="2100" dirty="0">
                <a:solidFill>
                  <a:schemeClr val="tx2"/>
                </a:solidFill>
              </a:rPr>
              <a:t>tema demokrasinin anlamını içermektedir. Demokrasinin sadece bir yönetim sistemi olmadığı, aynı zamanda bir yaşam biçimi olduğu gerçeğinden hareketle; demokrat birey, demokratik toplum ve demokratik devlet ilişkisi temanın temel örüntüsünü oluşturmaktadır.</a:t>
            </a:r>
          </a:p>
          <a:p>
            <a:pPr marL="0" lvl="1" indent="0" algn="just" eaLnBrk="1" hangingPunct="1">
              <a:lnSpc>
                <a:spcPct val="90000"/>
              </a:lnSpc>
              <a:spcBef>
                <a:spcPct val="0"/>
              </a:spcBef>
              <a:buNone/>
            </a:pPr>
            <a:r>
              <a:rPr lang="tr-TR" sz="2100" dirty="0">
                <a:solidFill>
                  <a:schemeClr val="tx2"/>
                </a:solidFill>
              </a:rPr>
              <a:t>	</a:t>
            </a:r>
          </a:p>
          <a:p>
            <a:pPr marL="342900" lvl="1" indent="-342900" algn="just" eaLnBrk="1" hangingPunct="1">
              <a:lnSpc>
                <a:spcPct val="90000"/>
              </a:lnSpc>
              <a:spcBef>
                <a:spcPct val="0"/>
              </a:spcBef>
              <a:buFont typeface="Symbol" pitchFamily="18" charset="2"/>
              <a:buChar char="*"/>
            </a:pPr>
            <a:r>
              <a:rPr lang="tr-TR" sz="2100" dirty="0" smtClean="0">
                <a:solidFill>
                  <a:schemeClr val="tx2"/>
                </a:solidFill>
              </a:rPr>
              <a:t>Demokrasinin </a:t>
            </a:r>
            <a:r>
              <a:rPr lang="tr-TR" sz="2100" dirty="0">
                <a:solidFill>
                  <a:schemeClr val="tx2"/>
                </a:solidFill>
              </a:rPr>
              <a:t>temel ilke ve değerleriyle birlikte, farklı uygulanış biçimleri ve ülkemizdeki demokratik sistemin temel yapısı da bu temanın kapsamı içinde ele alınmaktadır.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3427" y="692696"/>
            <a:ext cx="8890573" cy="5265291"/>
          </a:xfrm>
          <a:prstGeom prst="rect">
            <a:avLst/>
          </a:prstGeom>
          <a:noFill/>
          <a:ln w="9525">
            <a:noFill/>
            <a:miter lim="800000"/>
            <a:headEnd/>
            <a:tailEnd/>
          </a:ln>
        </p:spPr>
      </p:pic>
      <p:sp>
        <p:nvSpPr>
          <p:cNvPr id="5" name="4 Dikdörtgen"/>
          <p:cNvSpPr/>
          <p:nvPr/>
        </p:nvSpPr>
        <p:spPr>
          <a:xfrm>
            <a:off x="3779912" y="260648"/>
            <a:ext cx="1026756" cy="369332"/>
          </a:xfrm>
          <a:prstGeom prst="rect">
            <a:avLst/>
          </a:prstGeom>
        </p:spPr>
        <p:txBody>
          <a:bodyPr wrap="none">
            <a:spAutoFit/>
          </a:bodyPr>
          <a:lstStyle/>
          <a:p>
            <a:r>
              <a:rPr lang="tr-TR" b="1" dirty="0" smtClean="0">
                <a:solidFill>
                  <a:srgbClr val="1F497D"/>
                </a:solidFill>
              </a:rPr>
              <a:t>Tema 1 </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p:cNvSpPr>
          <p:nvPr>
            <p:ph type="ctrTitle" idx="4294967295"/>
          </p:nvPr>
        </p:nvSpPr>
        <p:spPr>
          <a:xfrm>
            <a:off x="685800" y="1268413"/>
            <a:ext cx="7772400" cy="3672755"/>
          </a:xfrm>
        </p:spPr>
        <p:txBody>
          <a:bodyPr/>
          <a:lstStyle/>
          <a:p>
            <a:r>
              <a:rPr lang="tr-TR" b="1" dirty="0" smtClean="0">
                <a:solidFill>
                  <a:srgbClr val="FF0000"/>
                </a:solidFill>
              </a:rPr>
              <a:t>ORTAÖĞRETİM DEMOKRASİ VE İNSAN HAKLARI DERSİ </a:t>
            </a:r>
            <a:br>
              <a:rPr lang="tr-TR" b="1" dirty="0" smtClean="0">
                <a:solidFill>
                  <a:srgbClr val="FF0000"/>
                </a:solidFill>
              </a:rPr>
            </a:br>
            <a:r>
              <a:rPr lang="tr-TR" b="1" dirty="0" smtClean="0">
                <a:solidFill>
                  <a:srgbClr val="FF0000"/>
                </a:solidFill>
              </a:rPr>
              <a:t>ÖĞRETİM PROGRAMI</a:t>
            </a:r>
            <a:endParaRPr lang="tr-TR" b="1" dirty="0" smtClean="0">
              <a:solidFill>
                <a:srgbClr val="000000"/>
              </a:solidFill>
            </a:endParaRPr>
          </a:p>
        </p:txBody>
      </p:sp>
    </p:spTree>
    <p:extLst>
      <p:ext uri="{BB962C8B-B14F-4D97-AF65-F5344CB8AC3E}">
        <p14:creationId xmlns="" xmlns:p14="http://schemas.microsoft.com/office/powerpoint/2010/main" val="1761522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tr-TR" sz="3600" b="1" smtClean="0">
                <a:solidFill>
                  <a:srgbClr val="FF0000"/>
                </a:solidFill>
              </a:rPr>
              <a:t>Temaların Kapsamı</a:t>
            </a:r>
          </a:p>
        </p:txBody>
      </p:sp>
      <p:sp>
        <p:nvSpPr>
          <p:cNvPr id="47107" name="Rectangle 3"/>
          <p:cNvSpPr>
            <a:spLocks noGrp="1"/>
          </p:cNvSpPr>
          <p:nvPr>
            <p:ph type="body" idx="4294967295"/>
          </p:nvPr>
        </p:nvSpPr>
        <p:spPr>
          <a:xfrm>
            <a:off x="457200" y="1600200"/>
            <a:ext cx="8229600" cy="4311650"/>
          </a:xfrm>
        </p:spPr>
        <p:txBody>
          <a:bodyPr/>
          <a:lstStyle/>
          <a:p>
            <a:pPr marL="0" lvl="1" indent="0" algn="ctr" eaLnBrk="1" hangingPunct="1">
              <a:lnSpc>
                <a:spcPct val="90000"/>
              </a:lnSpc>
              <a:spcBef>
                <a:spcPct val="0"/>
              </a:spcBef>
              <a:buNone/>
              <a:defRPr/>
            </a:pPr>
            <a:r>
              <a:rPr lang="tr-TR" b="1" dirty="0" smtClean="0">
                <a:solidFill>
                  <a:srgbClr val="1F497D"/>
                </a:solidFill>
              </a:rPr>
              <a:t>Tema </a:t>
            </a:r>
            <a:r>
              <a:rPr lang="tr-TR" b="1" dirty="0">
                <a:solidFill>
                  <a:srgbClr val="1F497D"/>
                </a:solidFill>
              </a:rPr>
              <a:t>2 – İnsan Hak ve </a:t>
            </a:r>
            <a:r>
              <a:rPr lang="tr-TR" b="1" dirty="0" smtClean="0">
                <a:solidFill>
                  <a:srgbClr val="1F497D"/>
                </a:solidFill>
              </a:rPr>
              <a:t>Özgürlükleri</a:t>
            </a:r>
          </a:p>
          <a:p>
            <a:pPr marL="0" lvl="1" indent="0" algn="just" eaLnBrk="1" hangingPunct="1">
              <a:lnSpc>
                <a:spcPct val="90000"/>
              </a:lnSpc>
              <a:spcBef>
                <a:spcPct val="0"/>
              </a:spcBef>
              <a:buNone/>
              <a:defRPr/>
            </a:pPr>
            <a:endParaRPr lang="tr-TR" sz="1000" b="1" dirty="0">
              <a:solidFill>
                <a:srgbClr val="1F497D"/>
              </a:solidFill>
            </a:endParaRP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Bu </a:t>
            </a:r>
            <a:r>
              <a:rPr lang="tr-TR" sz="2000" dirty="0">
                <a:solidFill>
                  <a:schemeClr val="tx2"/>
                </a:solidFill>
              </a:rPr>
              <a:t>temanın odak noktası, temel insan hakları ve özgürlükleridir. İnsanın etik bir varlık olduğu gerçeğinden hareketle, insan hak ve özgürlüklerinin bilinmesi, tanınması, korunması ve kullanılması demokrasi kültürünün geliştirilmesi açısından son derece önemlidir.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Açıklanan </a:t>
            </a:r>
            <a:r>
              <a:rPr lang="tr-TR" sz="2000" dirty="0">
                <a:solidFill>
                  <a:schemeClr val="tx2"/>
                </a:solidFill>
              </a:rPr>
              <a:t>nedenle temada insan hak ve özgürlüklerinin tarihsel süreçte gelişimi ve demokrasi kültürüyle ilişkisi, ele alınan önemli boyutlardan biridir.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Bu </a:t>
            </a:r>
            <a:r>
              <a:rPr lang="tr-TR" sz="2000" dirty="0">
                <a:solidFill>
                  <a:schemeClr val="tx2"/>
                </a:solidFill>
              </a:rPr>
              <a:t>temada insan hak ve özgürlükleri, öğrenciler tarafından bilinmesi gereken soyut bilgiler olarak değil hayata geçirilmesi için sorumluluk hissedilmesi ve gerektiğinde harekete geçirilmesi gereken bir değerler bütünü olarak görülmektedir.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İnsan </a:t>
            </a:r>
            <a:r>
              <a:rPr lang="tr-TR" sz="2000" dirty="0">
                <a:solidFill>
                  <a:schemeClr val="tx2"/>
                </a:solidFill>
              </a:rPr>
              <a:t>hak ve özgürlüklerinin kullanılabilmesi için devletin vatandaşa, vatandaşın da devlete ve diğer insanlara karşı taşıması gereken sorumluluklar bu tema kapsamında yer almaktadır.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779912" y="260648"/>
            <a:ext cx="1026756" cy="369332"/>
          </a:xfrm>
          <a:prstGeom prst="rect">
            <a:avLst/>
          </a:prstGeom>
        </p:spPr>
        <p:txBody>
          <a:bodyPr wrap="none">
            <a:spAutoFit/>
          </a:bodyPr>
          <a:lstStyle/>
          <a:p>
            <a:r>
              <a:rPr lang="tr-TR" b="1" dirty="0" smtClean="0">
                <a:solidFill>
                  <a:srgbClr val="1F497D"/>
                </a:solidFill>
              </a:rPr>
              <a:t>Tema </a:t>
            </a:r>
            <a:r>
              <a:rPr lang="tr-TR" b="1" dirty="0" smtClean="0">
                <a:solidFill>
                  <a:srgbClr val="1F497D"/>
                </a:solidFill>
              </a:rPr>
              <a:t>2 </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513209" y="746483"/>
            <a:ext cx="8307263" cy="5073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tr-TR" sz="3600" b="1" smtClean="0">
                <a:solidFill>
                  <a:srgbClr val="FF0000"/>
                </a:solidFill>
              </a:rPr>
              <a:t>Temaların Kapsamı</a:t>
            </a:r>
          </a:p>
        </p:txBody>
      </p:sp>
      <p:sp>
        <p:nvSpPr>
          <p:cNvPr id="48131" name="Rectangle 3"/>
          <p:cNvSpPr>
            <a:spLocks noGrp="1"/>
          </p:cNvSpPr>
          <p:nvPr>
            <p:ph type="body" idx="4294967295"/>
          </p:nvPr>
        </p:nvSpPr>
        <p:spPr>
          <a:xfrm>
            <a:off x="457200" y="1600200"/>
            <a:ext cx="8229600" cy="4311650"/>
          </a:xfrm>
        </p:spPr>
        <p:txBody>
          <a:bodyPr/>
          <a:lstStyle/>
          <a:p>
            <a:pPr marL="0" lvl="1" indent="0" algn="ctr" eaLnBrk="1" hangingPunct="1">
              <a:lnSpc>
                <a:spcPct val="90000"/>
              </a:lnSpc>
              <a:spcBef>
                <a:spcPct val="0"/>
              </a:spcBef>
              <a:buNone/>
              <a:defRPr/>
            </a:pPr>
            <a:r>
              <a:rPr lang="tr-TR" b="1" dirty="0" smtClean="0">
                <a:solidFill>
                  <a:srgbClr val="1F497D"/>
                </a:solidFill>
              </a:rPr>
              <a:t>Tema </a:t>
            </a:r>
            <a:r>
              <a:rPr lang="tr-TR" b="1" dirty="0">
                <a:solidFill>
                  <a:srgbClr val="1F497D"/>
                </a:solidFill>
              </a:rPr>
              <a:t>3 – Demokrasiyi Yaşamak: Aktif </a:t>
            </a:r>
            <a:r>
              <a:rPr lang="tr-TR" b="1" dirty="0" smtClean="0">
                <a:solidFill>
                  <a:srgbClr val="1F497D"/>
                </a:solidFill>
              </a:rPr>
              <a:t>Vatandaşlık</a:t>
            </a:r>
          </a:p>
          <a:p>
            <a:pPr marL="0" lvl="1" indent="0" algn="ctr" eaLnBrk="1" hangingPunct="1">
              <a:lnSpc>
                <a:spcPct val="90000"/>
              </a:lnSpc>
              <a:spcBef>
                <a:spcPct val="0"/>
              </a:spcBef>
              <a:buNone/>
              <a:defRPr/>
            </a:pPr>
            <a:endParaRPr lang="tr-TR" sz="1000" b="1" dirty="0">
              <a:solidFill>
                <a:srgbClr val="1F497D"/>
              </a:solidFill>
            </a:endParaRP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İnsan </a:t>
            </a:r>
            <a:r>
              <a:rPr lang="tr-TR" sz="2000" dirty="0">
                <a:solidFill>
                  <a:schemeClr val="tx2"/>
                </a:solidFill>
              </a:rPr>
              <a:t>haklarına dayalı demokrasinin yaşayabilmesi ve gelişebilmesi, vatandaşların demokratik yaşama aktif katılımlarıyla mümkündür. Genç vatandaşlar olarak öğrencilerin içinde bulundukları ortamlarda, gerektiğinde kendi konumlarına uygun siyasal, sosyal, ekonomik ve kültürel hayata aktif katılımları gerekir.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Bu </a:t>
            </a:r>
            <a:r>
              <a:rPr lang="tr-TR" sz="2000" dirty="0">
                <a:solidFill>
                  <a:schemeClr val="tx2"/>
                </a:solidFill>
              </a:rPr>
              <a:t>temada insan hak ve özgürlüklerinin kullanılmasından, okul ve çevredeki karar verme süreçlerine katılıma; ekonomik yaşama aktif olarak katılımdan, doğal çevrenin korunmasına ve sivil topluma gönüllü katılıma kadar birçok alanda öğrencilerin aktif vatandaşlık becerileri yer almaktadır.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Öğrencilerin </a:t>
            </a:r>
            <a:r>
              <a:rPr lang="tr-TR" sz="2000" dirty="0">
                <a:solidFill>
                  <a:schemeClr val="tx2"/>
                </a:solidFill>
              </a:rPr>
              <a:t>dijital vatandaşlık kavramı kapsamında, etik ilkeler doğrultusunda bilgi ve iletişim teknolojilerini kullanarak demokratik yaşama aktif katılımları da bu tema kapsamında ele alınmaktadır.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779912" y="260648"/>
            <a:ext cx="962636" cy="369332"/>
          </a:xfrm>
          <a:prstGeom prst="rect">
            <a:avLst/>
          </a:prstGeom>
        </p:spPr>
        <p:txBody>
          <a:bodyPr wrap="none">
            <a:spAutoFit/>
          </a:bodyPr>
          <a:lstStyle/>
          <a:p>
            <a:r>
              <a:rPr lang="tr-TR" b="1" dirty="0" smtClean="0">
                <a:solidFill>
                  <a:srgbClr val="1F497D"/>
                </a:solidFill>
              </a:rPr>
              <a:t>Tema </a:t>
            </a:r>
            <a:r>
              <a:rPr lang="tr-TR" b="1" dirty="0" smtClean="0">
                <a:solidFill>
                  <a:srgbClr val="1F497D"/>
                </a:solidFill>
              </a:rPr>
              <a:t>3</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179512" y="1052736"/>
            <a:ext cx="8740574" cy="4591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779912" y="260648"/>
            <a:ext cx="962636" cy="369332"/>
          </a:xfrm>
          <a:prstGeom prst="rect">
            <a:avLst/>
          </a:prstGeom>
        </p:spPr>
        <p:txBody>
          <a:bodyPr wrap="none">
            <a:spAutoFit/>
          </a:bodyPr>
          <a:lstStyle/>
          <a:p>
            <a:r>
              <a:rPr lang="tr-TR" b="1" dirty="0" smtClean="0">
                <a:solidFill>
                  <a:srgbClr val="1F497D"/>
                </a:solidFill>
              </a:rPr>
              <a:t>Tema </a:t>
            </a:r>
            <a:r>
              <a:rPr lang="tr-TR" b="1" dirty="0" smtClean="0">
                <a:solidFill>
                  <a:srgbClr val="1F497D"/>
                </a:solidFill>
              </a:rPr>
              <a:t>3</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374962" y="908720"/>
            <a:ext cx="8445510"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tr-TR" sz="3600" b="1" dirty="0" smtClean="0">
                <a:solidFill>
                  <a:srgbClr val="FF0000"/>
                </a:solidFill>
              </a:rPr>
              <a:t>Temaların Kapsamı</a:t>
            </a:r>
          </a:p>
        </p:txBody>
      </p:sp>
      <p:sp>
        <p:nvSpPr>
          <p:cNvPr id="49155" name="Rectangle 3"/>
          <p:cNvSpPr>
            <a:spLocks noGrp="1"/>
          </p:cNvSpPr>
          <p:nvPr>
            <p:ph type="body" idx="4294967295"/>
          </p:nvPr>
        </p:nvSpPr>
        <p:spPr>
          <a:xfrm>
            <a:off x="457200" y="1600200"/>
            <a:ext cx="8229600" cy="4311650"/>
          </a:xfrm>
        </p:spPr>
        <p:txBody>
          <a:bodyPr/>
          <a:lstStyle/>
          <a:p>
            <a:pPr marL="0" lvl="1" indent="0" algn="ctr" eaLnBrk="1" hangingPunct="1">
              <a:lnSpc>
                <a:spcPct val="90000"/>
              </a:lnSpc>
              <a:spcBef>
                <a:spcPct val="0"/>
              </a:spcBef>
              <a:buNone/>
              <a:defRPr/>
            </a:pPr>
            <a:r>
              <a:rPr lang="tr-TR" b="1" dirty="0" smtClean="0">
                <a:solidFill>
                  <a:srgbClr val="1F497D"/>
                </a:solidFill>
              </a:rPr>
              <a:t>Tema </a:t>
            </a:r>
            <a:r>
              <a:rPr lang="tr-TR" b="1" dirty="0">
                <a:solidFill>
                  <a:srgbClr val="1F497D"/>
                </a:solidFill>
              </a:rPr>
              <a:t>4 – Çeşitliliğe Çoğulcu Bakış </a:t>
            </a:r>
            <a:endParaRPr lang="tr-TR" b="1" dirty="0" smtClean="0">
              <a:solidFill>
                <a:srgbClr val="1F497D"/>
              </a:solidFill>
            </a:endParaRPr>
          </a:p>
          <a:p>
            <a:pPr marL="0" lvl="1" indent="0" algn="just" eaLnBrk="1" hangingPunct="1">
              <a:lnSpc>
                <a:spcPct val="90000"/>
              </a:lnSpc>
              <a:spcBef>
                <a:spcPct val="0"/>
              </a:spcBef>
              <a:buNone/>
              <a:defRPr/>
            </a:pPr>
            <a:endParaRPr lang="tr-TR" sz="1000" b="1" dirty="0">
              <a:solidFill>
                <a:srgbClr val="1F497D"/>
              </a:solidFill>
            </a:endParaRP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İnsan </a:t>
            </a:r>
            <a:r>
              <a:rPr lang="tr-TR" sz="2000" dirty="0">
                <a:solidFill>
                  <a:schemeClr val="tx2"/>
                </a:solidFill>
              </a:rPr>
              <a:t>haklarına dayalı çağdaş demokrasilerde düşünce, inanç, etnik vb. bireysel ya da toplumsal çeşitlilikler bir zenginlik olarak görülür ve çoğulcu bir anlayışla, hiçbir birey ya da grubun diğerini ötekileştirmeden birlikte yaşaması esastır.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Öğrencilerde</a:t>
            </a:r>
            <a:r>
              <a:rPr lang="tr-TR" sz="2000" dirty="0">
                <a:solidFill>
                  <a:schemeClr val="tx2"/>
                </a:solidFill>
              </a:rPr>
              <a:t>, yerel, ulusal ve evrensel düzeyde, kültürel farklılıklara saygı duyarak ön yargı, toplumsal dışlama ve ayrımcılıkla mücadele edip eşit bireyler olarak birlikte yaşama anlayışı ve becerisi geliştirmek temanın ana kapsamını oluşturmaktadır.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Bu </a:t>
            </a:r>
            <a:r>
              <a:rPr lang="tr-TR" sz="2000" dirty="0">
                <a:solidFill>
                  <a:schemeClr val="tx2"/>
                </a:solidFill>
              </a:rPr>
              <a:t>temada ayrıca, çeşitlilikle birlikte yaşama anlayışı geliştirme açısından toplumdaki ortak değerlerin öğrencilere kazandırılması gerektiği üzerinde de durulmaktadır.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Toplumsal </a:t>
            </a:r>
            <a:r>
              <a:rPr lang="tr-TR" sz="2000" dirty="0">
                <a:solidFill>
                  <a:schemeClr val="tx2"/>
                </a:solidFill>
              </a:rPr>
              <a:t>cinsiyet eşitsizliği, yaşlı ve engelliler gibi dezavantajlı grupların topluma katılımlarıyla ilgili anlayış ve beceri geliştirme de bu temanın kapsamı içinde ele alınmaktadır.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779912" y="260648"/>
            <a:ext cx="1026756" cy="369332"/>
          </a:xfrm>
          <a:prstGeom prst="rect">
            <a:avLst/>
          </a:prstGeom>
        </p:spPr>
        <p:txBody>
          <a:bodyPr wrap="none">
            <a:spAutoFit/>
          </a:bodyPr>
          <a:lstStyle/>
          <a:p>
            <a:r>
              <a:rPr lang="tr-TR" b="1" dirty="0" smtClean="0">
                <a:solidFill>
                  <a:srgbClr val="1F497D"/>
                </a:solidFill>
              </a:rPr>
              <a:t>Tema </a:t>
            </a:r>
            <a:r>
              <a:rPr lang="tr-TR" b="1" dirty="0" smtClean="0">
                <a:solidFill>
                  <a:srgbClr val="1F497D"/>
                </a:solidFill>
              </a:rPr>
              <a:t>4 </a:t>
            </a: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381576" y="969838"/>
            <a:ext cx="8438896" cy="4835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r>
              <a:rPr lang="tr-TR" sz="3600" b="1" smtClean="0">
                <a:solidFill>
                  <a:srgbClr val="FF0000"/>
                </a:solidFill>
              </a:rPr>
              <a:t>Temaların Kapsamı</a:t>
            </a:r>
          </a:p>
        </p:txBody>
      </p:sp>
      <p:sp>
        <p:nvSpPr>
          <p:cNvPr id="50179" name="Rectangle 3"/>
          <p:cNvSpPr>
            <a:spLocks noGrp="1"/>
          </p:cNvSpPr>
          <p:nvPr>
            <p:ph type="body" idx="4294967295"/>
          </p:nvPr>
        </p:nvSpPr>
        <p:spPr>
          <a:xfrm>
            <a:off x="457200" y="1600200"/>
            <a:ext cx="8229600" cy="4311650"/>
          </a:xfrm>
        </p:spPr>
        <p:txBody>
          <a:bodyPr/>
          <a:lstStyle/>
          <a:p>
            <a:pPr marL="0" lvl="1" indent="0" algn="ctr" eaLnBrk="1" hangingPunct="1">
              <a:lnSpc>
                <a:spcPct val="90000"/>
              </a:lnSpc>
              <a:spcBef>
                <a:spcPct val="0"/>
              </a:spcBef>
              <a:buNone/>
              <a:defRPr/>
            </a:pPr>
            <a:r>
              <a:rPr lang="tr-TR" b="1" dirty="0" smtClean="0">
                <a:solidFill>
                  <a:srgbClr val="1F497D"/>
                </a:solidFill>
              </a:rPr>
              <a:t>Tema </a:t>
            </a:r>
            <a:r>
              <a:rPr lang="tr-TR" b="1" dirty="0">
                <a:solidFill>
                  <a:srgbClr val="1F497D"/>
                </a:solidFill>
              </a:rPr>
              <a:t>5 – Barış ve </a:t>
            </a:r>
            <a:r>
              <a:rPr lang="tr-TR" b="1" dirty="0" smtClean="0">
                <a:solidFill>
                  <a:srgbClr val="1F497D"/>
                </a:solidFill>
              </a:rPr>
              <a:t>Uzlaşma</a:t>
            </a:r>
          </a:p>
          <a:p>
            <a:pPr marL="0" lvl="1" indent="0" algn="ctr" eaLnBrk="1" hangingPunct="1">
              <a:lnSpc>
                <a:spcPct val="90000"/>
              </a:lnSpc>
              <a:spcBef>
                <a:spcPct val="0"/>
              </a:spcBef>
              <a:buNone/>
              <a:defRPr/>
            </a:pPr>
            <a:endParaRPr lang="tr-TR" sz="1000" b="1" dirty="0">
              <a:solidFill>
                <a:srgbClr val="1F497D"/>
              </a:solidFill>
            </a:endParaRP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Demokrasinin </a:t>
            </a:r>
            <a:r>
              <a:rPr lang="tr-TR" sz="2000" dirty="0">
                <a:solidFill>
                  <a:schemeClr val="tx2"/>
                </a:solidFill>
              </a:rPr>
              <a:t>sağlıklı işleyebilmesi, bireyler ve gruplar arasındaki anlaşmazlıkların çatışma ve şiddete dönüşmeden çözülebilmesini gerektirir. Bunun yolu, öncelikle bireylerin kendisiyle barışık olmasından geçmektedir.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Bu </a:t>
            </a:r>
            <a:r>
              <a:rPr lang="tr-TR" sz="2000" dirty="0">
                <a:solidFill>
                  <a:schemeClr val="tx2"/>
                </a:solidFill>
              </a:rPr>
              <a:t>temada öğrencilere kendisiyle barışık olma becerisi geliştirme yanında, başkalarıyla anlaşmazlıklarını uzlaşmacı bir tavırla barışçıl yollarla çözme becerisi kazandırma amaçlanmaktadır.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Ülkemizin </a:t>
            </a:r>
            <a:r>
              <a:rPr lang="tr-TR" sz="2000" dirty="0">
                <a:solidFill>
                  <a:schemeClr val="tx2"/>
                </a:solidFill>
              </a:rPr>
              <a:t>dünya barışına katkıları ve uluslararası barışa katkı yapmaya çalışan kuruluşları tanıma bu temanın kapsamı içinde ele alınmıştır.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Ayrıca </a:t>
            </a:r>
            <a:r>
              <a:rPr lang="tr-TR" sz="2000" dirty="0">
                <a:solidFill>
                  <a:schemeClr val="tx2"/>
                </a:solidFill>
              </a:rPr>
              <a:t>toplumda şiddetin en yoğun olarak görüldüğü, spor, kadına ve çocuğa yönelik şiddet, </a:t>
            </a:r>
            <a:r>
              <a:rPr lang="tr-TR" sz="2000" dirty="0" err="1">
                <a:solidFill>
                  <a:schemeClr val="tx2"/>
                </a:solidFill>
              </a:rPr>
              <a:t>mobbing</a:t>
            </a:r>
            <a:r>
              <a:rPr lang="tr-TR" sz="2000" dirty="0">
                <a:solidFill>
                  <a:schemeClr val="tx2"/>
                </a:solidFill>
              </a:rPr>
              <a:t> gibi konularda öğrencilerde duyarlılık ve barışçıl çözümler arama becerileri geliştirme de bu temanın kapsamı içindedir.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779912" y="260648"/>
            <a:ext cx="1026756" cy="369332"/>
          </a:xfrm>
          <a:prstGeom prst="rect">
            <a:avLst/>
          </a:prstGeom>
        </p:spPr>
        <p:txBody>
          <a:bodyPr wrap="none">
            <a:spAutoFit/>
          </a:bodyPr>
          <a:lstStyle/>
          <a:p>
            <a:r>
              <a:rPr lang="tr-TR" b="1" dirty="0" smtClean="0">
                <a:solidFill>
                  <a:srgbClr val="1F497D"/>
                </a:solidFill>
              </a:rPr>
              <a:t>Tema </a:t>
            </a:r>
            <a:r>
              <a:rPr lang="tr-TR" b="1" dirty="0" smtClean="0">
                <a:solidFill>
                  <a:srgbClr val="1F497D"/>
                </a:solidFill>
              </a:rPr>
              <a:t>5 </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290264" y="839117"/>
            <a:ext cx="8458200" cy="511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p:txBody>
          <a:bodyPr/>
          <a:lstStyle/>
          <a:p>
            <a:r>
              <a:rPr lang="tr-TR" sz="4000" b="1" dirty="0" smtClean="0">
                <a:solidFill>
                  <a:srgbClr val="FF0000"/>
                </a:solidFill>
              </a:rPr>
              <a:t>Temaların Kazanım Sayıları ve Oranları</a:t>
            </a:r>
          </a:p>
        </p:txBody>
      </p:sp>
      <p:graphicFrame>
        <p:nvGraphicFramePr>
          <p:cNvPr id="4" name="Tablo 3"/>
          <p:cNvGraphicFramePr>
            <a:graphicFrameLocks noGrp="1"/>
          </p:cNvGraphicFramePr>
          <p:nvPr/>
        </p:nvGraphicFramePr>
        <p:xfrm>
          <a:off x="684213" y="1700213"/>
          <a:ext cx="7920037" cy="4069717"/>
        </p:xfrm>
        <a:graphic>
          <a:graphicData uri="http://schemas.openxmlformats.org/drawingml/2006/table">
            <a:tbl>
              <a:tblPr/>
              <a:tblGrid>
                <a:gridCol w="3489325"/>
                <a:gridCol w="2784475"/>
                <a:gridCol w="1646237"/>
              </a:tblGrid>
              <a:tr h="74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TEMALAR</a:t>
                      </a:r>
                      <a:endPar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KAZANIM SAYILARI</a:t>
                      </a:r>
                      <a:endPar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ORANI (%)</a:t>
                      </a:r>
                      <a:endPar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DEMOKRATİK SİSTEM VE YAŞAYAN DEMOKRASİ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457200" marR="0" lvl="0" indent="20638"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İNSAN HAK VE ÖZGÜRLÜKLERİ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457200" marR="0" lvl="0" indent="20638"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DEMOKRASİYİ YAŞAMAK: AKTİF VATANDAŞLIK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457200" marR="0" lvl="0" indent="20638"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ÇEŞİTLİLİĞE ÇOĞULCU BAKIŞ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457200" marR="0" lvl="0" indent="20638"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BARIŞ VE UZLAŞMA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p>
                      <a:pPr marL="457200" marR="0" lvl="0" indent="20638"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ctr" defTabSz="914400" rtl="0" eaLnBrk="1" fontAlgn="base" latinLnBrk="0" hangingPunct="1">
                        <a:lnSpc>
                          <a:spcPct val="100000"/>
                        </a:lnSpc>
                        <a:spcBef>
                          <a:spcPts val="600"/>
                        </a:spcBef>
                        <a:spcAft>
                          <a:spcPts val="60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  O  P  L  A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ctr" defTabSz="914400" rtl="0" eaLnBrk="1" fontAlgn="base" latinLnBrk="0" hangingPunct="1">
                        <a:lnSpc>
                          <a:spcPct val="100000"/>
                        </a:lnSpc>
                        <a:spcBef>
                          <a:spcPts val="600"/>
                        </a:spcBef>
                        <a:spcAft>
                          <a:spcPts val="600"/>
                        </a:spcAft>
                        <a:buClrTx/>
                        <a:buSzTx/>
                        <a:buFontTx/>
                        <a:buNone/>
                        <a:tabLst/>
                      </a:pPr>
                      <a:r>
                        <a:rPr kumimoji="0" lang="tr-T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30</a:t>
                      </a:r>
                      <a:endPar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0638" marR="0" lvl="0" indent="0" algn="ctr" defTabSz="914400" rtl="0" eaLnBrk="1" fontAlgn="base" latinLnBrk="0" hangingPunct="1">
                        <a:lnSpc>
                          <a:spcPct val="100000"/>
                        </a:lnSpc>
                        <a:spcBef>
                          <a:spcPts val="600"/>
                        </a:spcBef>
                        <a:spcAft>
                          <a:spcPts val="600"/>
                        </a:spcAft>
                        <a:buClrTx/>
                        <a:buSzTx/>
                        <a:buFontTx/>
                        <a:buNone/>
                        <a:tabLst/>
                      </a:pPr>
                      <a:r>
                        <a:rPr kumimoji="0" lang="tr-TR"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100</a:t>
                      </a:r>
                      <a:endParaRPr kumimoji="0" lang="tr-TR"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p:cNvSpPr>
          <p:nvPr>
            <p:ph type="subTitle" idx="4294967295"/>
          </p:nvPr>
        </p:nvSpPr>
        <p:spPr>
          <a:xfrm>
            <a:off x="900113" y="2348881"/>
            <a:ext cx="7559675" cy="1512168"/>
          </a:xfrm>
        </p:spPr>
        <p:txBody>
          <a:bodyPr/>
          <a:lstStyle/>
          <a:p>
            <a:pPr marL="0" indent="0" algn="ctr" eaLnBrk="1" hangingPunct="1">
              <a:spcBef>
                <a:spcPct val="0"/>
              </a:spcBef>
              <a:buNone/>
            </a:pPr>
            <a:r>
              <a:rPr lang="tr-TR" sz="4400" b="1" dirty="0">
                <a:solidFill>
                  <a:schemeClr val="tx2"/>
                </a:solidFill>
              </a:rPr>
              <a:t>Programın Felsefi Anlayışı ve Genel </a:t>
            </a:r>
            <a:r>
              <a:rPr lang="tr-TR" sz="4400" b="1" dirty="0" smtClean="0">
                <a:solidFill>
                  <a:schemeClr val="tx2"/>
                </a:solidFill>
              </a:rPr>
              <a:t>Amaçları</a:t>
            </a:r>
            <a:endParaRPr lang="tr-TR" sz="4400" b="1" dirty="0">
              <a:solidFill>
                <a:schemeClr val="tx2"/>
              </a:solidFill>
            </a:endParaRPr>
          </a:p>
        </p:txBody>
      </p:sp>
    </p:spTree>
    <p:extLst>
      <p:ext uri="{BB962C8B-B14F-4D97-AF65-F5344CB8AC3E}">
        <p14:creationId xmlns="" xmlns:p14="http://schemas.microsoft.com/office/powerpoint/2010/main" val="1761522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p:cNvSpPr>
          <p:nvPr>
            <p:ph type="subTitle" idx="4294967295"/>
          </p:nvPr>
        </p:nvSpPr>
        <p:spPr>
          <a:xfrm>
            <a:off x="900113" y="3044825"/>
            <a:ext cx="7559675" cy="960239"/>
          </a:xfrm>
        </p:spPr>
        <p:txBody>
          <a:bodyPr/>
          <a:lstStyle/>
          <a:p>
            <a:pPr marL="0" indent="0" algn="ctr" eaLnBrk="1" hangingPunct="1">
              <a:spcBef>
                <a:spcPct val="0"/>
              </a:spcBef>
              <a:buNone/>
            </a:pPr>
            <a:r>
              <a:rPr lang="tr-TR" sz="4400" b="1" dirty="0" smtClean="0">
                <a:solidFill>
                  <a:schemeClr val="tx2"/>
                </a:solidFill>
              </a:rPr>
              <a:t>Öğretimin Temel İlkeleri</a:t>
            </a:r>
          </a:p>
          <a:p>
            <a:pPr marL="0" indent="0" algn="ctr" eaLnBrk="1" hangingPunct="1">
              <a:spcBef>
                <a:spcPct val="0"/>
              </a:spcBef>
              <a:buNone/>
            </a:pPr>
            <a:endParaRPr lang="tr-TR" sz="2800" dirty="0" smtClean="0">
              <a:solidFill>
                <a:schemeClr val="tx2"/>
              </a:solidFill>
            </a:endParaRPr>
          </a:p>
        </p:txBody>
      </p:sp>
    </p:spTree>
    <p:extLst>
      <p:ext uri="{BB962C8B-B14F-4D97-AF65-F5344CB8AC3E}">
        <p14:creationId xmlns="" xmlns:p14="http://schemas.microsoft.com/office/powerpoint/2010/main" val="3679326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1. </a:t>
            </a:r>
            <a:r>
              <a:rPr lang="tr-TR" sz="4000" b="1" dirty="0" smtClean="0">
                <a:solidFill>
                  <a:srgbClr val="FF0000"/>
                </a:solidFill>
              </a:rPr>
              <a:t>Bilgi, Beceri ve Değerlerin Birlikte Ele Alınması</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Dersi Öğretim Programı, öğrencileri </a:t>
            </a:r>
            <a:r>
              <a:rPr lang="tr-TR" sz="2200" b="1" dirty="0">
                <a:solidFill>
                  <a:schemeClr val="tx2"/>
                </a:solidFill>
              </a:rPr>
              <a:t>bilgiye dayalı, değer temelli aktif vatandaşlar </a:t>
            </a:r>
            <a:r>
              <a:rPr lang="tr-TR" sz="2200" dirty="0">
                <a:solidFill>
                  <a:schemeClr val="tx2"/>
                </a:solidFill>
              </a:rPr>
              <a:t>olarak yetiştirmeyi hedeflemektedir. Bu nedenle öğrenciler hem okul içinde hem de okul dışında kendileri için yararlı </a:t>
            </a:r>
            <a:r>
              <a:rPr lang="tr-TR" sz="2200" b="1" dirty="0" smtClean="0">
                <a:solidFill>
                  <a:schemeClr val="tx2"/>
                </a:solidFill>
              </a:rPr>
              <a:t>bilgi, beceri, değer ve tutumlardan oluşan bilgi ağını bir bütünlük içinde öğrenmelidirler. </a:t>
            </a:r>
            <a:endParaRPr lang="tr-TR" sz="2200" b="1" dirty="0">
              <a:solidFill>
                <a:schemeClr val="tx2"/>
              </a:solidFill>
            </a:endParaRPr>
          </a:p>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dersi öğrencilerin demokratik sürece aktif katılımcılar olarak yetişmesini sağlamaya odaklı bir ders olduğundan daha </a:t>
            </a:r>
            <a:r>
              <a:rPr lang="tr-TR" sz="2200" b="1" dirty="0">
                <a:solidFill>
                  <a:schemeClr val="tx2"/>
                </a:solidFill>
              </a:rPr>
              <a:t>çok beceri temellidir</a:t>
            </a:r>
            <a:r>
              <a:rPr lang="tr-TR" sz="2200" dirty="0">
                <a:solidFill>
                  <a:schemeClr val="tx2"/>
                </a:solidFill>
              </a:rPr>
              <a:t>.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Bu derste öğrencilere sunulacak </a:t>
            </a:r>
            <a:r>
              <a:rPr lang="tr-TR" sz="2200" b="1" dirty="0">
                <a:solidFill>
                  <a:schemeClr val="tx2"/>
                </a:solidFill>
              </a:rPr>
              <a:t>öğrenme-öğretme etkinlikleri bilgi, beceri ve değerlerin birlikte ele alındığı</a:t>
            </a:r>
            <a:r>
              <a:rPr lang="tr-TR" sz="2200" dirty="0">
                <a:solidFill>
                  <a:schemeClr val="tx2"/>
                </a:solidFill>
              </a:rPr>
              <a:t> öğrenme deneyimlerinden oluşturulmalıdır </a:t>
            </a:r>
            <a:r>
              <a:rPr lang="tr-TR" sz="2200" dirty="0" smtClean="0">
                <a:solidFill>
                  <a:schemeClr val="tx2"/>
                </a:solidFill>
              </a:rPr>
              <a:t>.</a:t>
            </a:r>
            <a:endParaRPr lang="tr-TR" sz="2200" dirty="0">
              <a:solidFill>
                <a:schemeClr val="tx2"/>
              </a:solidFill>
            </a:endParaRPr>
          </a:p>
          <a:p>
            <a:pPr>
              <a:lnSpc>
                <a:spcPct val="90000"/>
              </a:lnSpc>
              <a:buFont typeface="Symbol" pitchFamily="18" charset="2"/>
              <a:buChar char="*"/>
            </a:pPr>
            <a:endParaRPr lang="tr-TR" sz="2400" dirty="0" smtClean="0">
              <a:solidFill>
                <a:schemeClr val="tx2"/>
              </a:solidFill>
            </a:endParaRPr>
          </a:p>
        </p:txBody>
      </p:sp>
    </p:spTree>
    <p:extLst>
      <p:ext uri="{BB962C8B-B14F-4D97-AF65-F5344CB8AC3E}">
        <p14:creationId xmlns="" xmlns:p14="http://schemas.microsoft.com/office/powerpoint/2010/main" val="2534800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Diyagram 23"/>
          <p:cNvPicPr>
            <a:picLocks noChangeArrowheads="1"/>
          </p:cNvPicPr>
          <p:nvPr/>
        </p:nvPicPr>
        <p:blipFill>
          <a:blip r:embed="rId2" cstate="print"/>
          <a:srcRect l="-13103" r="-13660"/>
          <a:stretch>
            <a:fillRect/>
          </a:stretch>
        </p:blipFill>
        <p:spPr bwMode="auto">
          <a:xfrm>
            <a:off x="1258888" y="1844675"/>
            <a:ext cx="6335712" cy="3887788"/>
          </a:xfrm>
          <a:prstGeom prst="rect">
            <a:avLst/>
          </a:prstGeom>
          <a:noFill/>
          <a:ln w="9525">
            <a:noFill/>
            <a:miter lim="800000"/>
            <a:headEnd/>
            <a:tailEnd/>
          </a:ln>
        </p:spPr>
      </p:pic>
      <p:sp>
        <p:nvSpPr>
          <p:cNvPr id="4" name="Rectangle 2"/>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4000" b="1" smtClean="0">
                <a:solidFill>
                  <a:srgbClr val="FF0000"/>
                </a:solidFill>
              </a:rPr>
              <a:t>1. Bilgi, Beceri ve Değerlerin Birlikte Ele Alınması</a:t>
            </a:r>
            <a:endParaRPr lang="tr-TR" sz="4000" b="1" dirty="0" smtClean="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2. </a:t>
            </a:r>
            <a:r>
              <a:rPr lang="tr-TR" sz="4000" b="1" dirty="0" smtClean="0">
                <a:solidFill>
                  <a:srgbClr val="FF0000"/>
                </a:solidFill>
              </a:rPr>
              <a:t>Bilgi, Beceri ve Değerlerin Yaşama Geçirilmesi</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Demokrasi</a:t>
            </a:r>
            <a:r>
              <a:rPr lang="tr-TR" sz="2200" dirty="0">
                <a:solidFill>
                  <a:schemeClr val="tx2"/>
                </a:solidFill>
              </a:rPr>
              <a:t>, vatandaşlık ve insan hakları eğitiminin temel ilkelerinden biri, öğrencileri yalnızca temel demokratik vatandaşlık bilgi, beceri ve değerleriyle donatmak değil onları </a:t>
            </a:r>
            <a:r>
              <a:rPr lang="tr-TR" sz="2200" b="1" dirty="0">
                <a:solidFill>
                  <a:schemeClr val="tx2"/>
                </a:solidFill>
              </a:rPr>
              <a:t>bizzat yaşamlarında kullanabilmeleri için fırsatlar yaratmaktır.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r>
              <a:rPr lang="tr-TR" sz="2200" dirty="0">
                <a:solidFill>
                  <a:schemeClr val="tx2"/>
                </a:solidFill>
              </a:rPr>
              <a:t>Bu amaçla öğrencilere okulda öğrenci temsilcisi seçimlerine katılma, kendilerini ilgilendiren konularda kararlara katılma, hak ve özgürlüklerini sorumlu bir şekilde kullanma, sivil toplum kuruluşlarının çalışmalarına katılma vb. fırsatlar sunulmalıdır</a:t>
            </a:r>
            <a:endParaRPr lang="tr-TR" sz="2400" dirty="0" smtClean="0">
              <a:solidFill>
                <a:schemeClr val="tx2"/>
              </a:solidFill>
            </a:endParaRPr>
          </a:p>
        </p:txBody>
      </p:sp>
    </p:spTree>
    <p:extLst>
      <p:ext uri="{BB962C8B-B14F-4D97-AF65-F5344CB8AC3E}">
        <p14:creationId xmlns="" xmlns:p14="http://schemas.microsoft.com/office/powerpoint/2010/main" val="2378226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3. </a:t>
            </a:r>
            <a:r>
              <a:rPr lang="tr-TR" sz="4000" b="1" dirty="0" smtClean="0">
                <a:solidFill>
                  <a:srgbClr val="FF0000"/>
                </a:solidFill>
              </a:rPr>
              <a:t>Öğrenme Deneyimlerinin Otantik Olması</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vatandaşlık ve insan hakları eğitiminin bir başka önemli ilkesi, öğrenme deneyimlerinin öğrencilerin</a:t>
            </a:r>
            <a:r>
              <a:rPr lang="tr-TR" sz="2200" b="1" dirty="0">
                <a:solidFill>
                  <a:schemeClr val="tx2"/>
                </a:solidFill>
              </a:rPr>
              <a:t> gerçek yaşamlarında karşılaştıkları otantik yaşantılardan</a:t>
            </a:r>
            <a:r>
              <a:rPr lang="tr-TR" sz="2200" dirty="0">
                <a:solidFill>
                  <a:schemeClr val="tx2"/>
                </a:solidFill>
              </a:rPr>
              <a:t> seçilme gereğidir. </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Öğrenciler </a:t>
            </a:r>
            <a:r>
              <a:rPr lang="tr-TR" sz="2200" dirty="0">
                <a:solidFill>
                  <a:schemeClr val="tx2"/>
                </a:solidFill>
              </a:rPr>
              <a:t>günlük yaşamlarında çeşitli insan hakları ihlalleriyle, çevre sorunlarıyla, çeşitli anlaşmazlık ve çatışmalarla karşılaşmaktadır. Bu deneyimler öğrencilere demokrasi ve insan haklarını öğrenme fırsatları sunmaktadır. </a:t>
            </a:r>
            <a:endParaRPr lang="tr-TR" sz="2200" dirty="0" smtClean="0">
              <a:solidFill>
                <a:schemeClr val="tx2"/>
              </a:solidFill>
            </a:endParaRP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Okul ve çevrede yaşanan sorunların bir kısmı </a:t>
            </a:r>
            <a:r>
              <a:rPr lang="tr-TR" sz="2200" b="1" dirty="0" smtClean="0">
                <a:solidFill>
                  <a:schemeClr val="tx2"/>
                </a:solidFill>
              </a:rPr>
              <a:t>hassas ve tartışmalı </a:t>
            </a:r>
            <a:r>
              <a:rPr lang="tr-TR" sz="2200" dirty="0" smtClean="0">
                <a:solidFill>
                  <a:schemeClr val="tx2"/>
                </a:solidFill>
              </a:rPr>
              <a:t>konular olabilir. Bu tür konular da öğrencilerin demokratik vatandaşlık yeterliklerini geliştirmesi açısından son derece önemlidir. </a:t>
            </a:r>
          </a:p>
        </p:txBody>
      </p:sp>
    </p:spTree>
    <p:extLst>
      <p:ext uri="{BB962C8B-B14F-4D97-AF65-F5344CB8AC3E}">
        <p14:creationId xmlns="" xmlns:p14="http://schemas.microsoft.com/office/powerpoint/2010/main" val="2248190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3. Öğrenme Deneyimlerinin Otantik Olması</a:t>
            </a:r>
            <a:endParaRPr lang="tr-TR" sz="4000" b="1" dirty="0" smtClean="0">
              <a:solidFill>
                <a:srgbClr val="FF0000"/>
              </a:solidFill>
            </a:endParaRPr>
          </a:p>
        </p:txBody>
      </p:sp>
      <p:sp>
        <p:nvSpPr>
          <p:cNvPr id="17410" name="Rectangle 3"/>
          <p:cNvSpPr>
            <a:spLocks noGrp="1"/>
          </p:cNvSpPr>
          <p:nvPr>
            <p:ph type="body" idx="1"/>
          </p:nvPr>
        </p:nvSpPr>
        <p:spPr>
          <a:xfrm>
            <a:off x="457200" y="1600200"/>
            <a:ext cx="8229600" cy="4311650"/>
          </a:xfrm>
        </p:spPr>
        <p:txBody>
          <a:bodyPr/>
          <a:lstStyle/>
          <a:p>
            <a:pPr marL="0" lvl="1" indent="0" algn="just" eaLnBrk="1" hangingPunct="1">
              <a:lnSpc>
                <a:spcPct val="90000"/>
              </a:lnSpc>
              <a:spcBef>
                <a:spcPct val="0"/>
              </a:spcBef>
              <a:buNone/>
            </a:pPr>
            <a:r>
              <a:rPr lang="tr-TR" sz="2200" dirty="0" smtClean="0">
                <a:solidFill>
                  <a:schemeClr val="tx2"/>
                </a:solidFill>
              </a:rPr>
              <a:t>Gerçek yaşam deneyimlerine dayalı öğrenmenin diğer önemli bir boyutu da </a:t>
            </a:r>
            <a:r>
              <a:rPr lang="tr-TR" sz="2200" b="1" dirty="0" smtClean="0">
                <a:solidFill>
                  <a:schemeClr val="tx2"/>
                </a:solidFill>
              </a:rPr>
              <a:t>disiplinler arası bir nitelik </a:t>
            </a:r>
            <a:r>
              <a:rPr lang="tr-TR" sz="2200" dirty="0" smtClean="0">
                <a:solidFill>
                  <a:schemeClr val="tx2"/>
                </a:solidFill>
              </a:rPr>
              <a:t>taşımasıdır. Öğrenciler böylelikle konuları diğer derslerde öğrendikleriyle ilişkilendirme fırsatı yakalamış </a:t>
            </a:r>
            <a:r>
              <a:rPr lang="tr-TR" sz="2200" dirty="0" smtClean="0">
                <a:solidFill>
                  <a:schemeClr val="tx2"/>
                </a:solidFill>
              </a:rPr>
              <a:t>olurlar</a:t>
            </a:r>
          </a:p>
          <a:p>
            <a:pPr marL="0" lvl="1" indent="0" algn="just" eaLnBrk="1" hangingPunct="1">
              <a:lnSpc>
                <a:spcPct val="90000"/>
              </a:lnSpc>
              <a:spcBef>
                <a:spcPct val="0"/>
              </a:spcBef>
              <a:buNone/>
            </a:pPr>
            <a:endParaRPr lang="tr-TR" sz="2200" dirty="0" smtClean="0">
              <a:solidFill>
                <a:schemeClr val="tx2"/>
              </a:solidFill>
            </a:endParaRPr>
          </a:p>
          <a:p>
            <a:pPr marL="0" lvl="1" indent="0" algn="just" eaLnBrk="1" hangingPunct="1">
              <a:lnSpc>
                <a:spcPct val="90000"/>
              </a:lnSpc>
              <a:spcBef>
                <a:spcPct val="0"/>
              </a:spcBef>
              <a:buNone/>
            </a:pPr>
            <a:r>
              <a:rPr lang="tr-TR" sz="2200" b="1" dirty="0" smtClean="0">
                <a:solidFill>
                  <a:schemeClr val="tx2"/>
                </a:solidFill>
              </a:rPr>
              <a:t>Örneğin</a:t>
            </a:r>
            <a:r>
              <a:rPr lang="tr-TR" sz="2200" b="1" dirty="0">
                <a:solidFill>
                  <a:schemeClr val="tx2"/>
                </a:solidFill>
              </a:rPr>
              <a:t>, </a:t>
            </a:r>
            <a:r>
              <a:rPr lang="tr-TR" sz="2200" dirty="0">
                <a:solidFill>
                  <a:schemeClr val="tx2"/>
                </a:solidFill>
              </a:rPr>
              <a:t>çevrede bir fabrikanın zehirli atıklarını doğaya filtrelemeden gönderdiğini düşünelim. Bu hem bir çevre sorunu hem de kimya ile ilgili bir konudur. Öğrenciler çevreyi korumak için gerekli eylem adımlarını belirlemeye çalışırken aynı zamanda kimya ile ilgili bir konuda da bilgi sahibi olacaklardır. Bu nedenle mümkün olduğunca </a:t>
            </a:r>
            <a:r>
              <a:rPr lang="tr-TR" sz="2200" b="1" dirty="0">
                <a:solidFill>
                  <a:schemeClr val="tx2"/>
                </a:solidFill>
              </a:rPr>
              <a:t>konuların diğer derslerle ilişkilendirilmesine </a:t>
            </a:r>
            <a:r>
              <a:rPr lang="tr-TR" sz="2200" dirty="0">
                <a:solidFill>
                  <a:schemeClr val="tx2"/>
                </a:solidFill>
              </a:rPr>
              <a:t>özen </a:t>
            </a:r>
            <a:r>
              <a:rPr lang="tr-TR" sz="2200" dirty="0" smtClean="0">
                <a:solidFill>
                  <a:schemeClr val="tx2"/>
                </a:solidFill>
              </a:rPr>
              <a:t>gösterilmelidir.</a:t>
            </a: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3053374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4. </a:t>
            </a:r>
            <a:r>
              <a:rPr lang="tr-TR" sz="4000" b="1" dirty="0" smtClean="0">
                <a:solidFill>
                  <a:srgbClr val="FF0000"/>
                </a:solidFill>
              </a:rPr>
              <a:t>Aktif Öğrenme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400" dirty="0">
                <a:solidFill>
                  <a:schemeClr val="tx2"/>
                </a:solidFill>
              </a:rPr>
              <a:t>Demokrasi, vatandaşlık ve insan hakları eğitimi öğrencilerin </a:t>
            </a:r>
            <a:r>
              <a:rPr lang="tr-TR" sz="2400" b="1" dirty="0">
                <a:solidFill>
                  <a:schemeClr val="tx2"/>
                </a:solidFill>
              </a:rPr>
              <a:t>aktif vatandaşlar olarak yetişmesine odaklıdır</a:t>
            </a:r>
            <a:r>
              <a:rPr lang="tr-TR" sz="2400" dirty="0">
                <a:solidFill>
                  <a:schemeClr val="tx2"/>
                </a:solidFill>
              </a:rPr>
              <a:t>. Bu nedenle demokrasi, vatandaşlık ve insan haklarını </a:t>
            </a:r>
            <a:r>
              <a:rPr lang="tr-TR" sz="2400" b="1" dirty="0">
                <a:solidFill>
                  <a:schemeClr val="tx2"/>
                </a:solidFill>
              </a:rPr>
              <a:t>öğrenme yaklaşımı da aktif öğrenme odaklı</a:t>
            </a:r>
            <a:r>
              <a:rPr lang="tr-TR" sz="2400" dirty="0">
                <a:solidFill>
                  <a:schemeClr val="tx2"/>
                </a:solidFill>
              </a:rPr>
              <a:t> olmak zorundadır.</a:t>
            </a:r>
          </a:p>
          <a:p>
            <a:pPr marL="342900" lvl="1" indent="-342900" algn="just" eaLnBrk="1" hangingPunct="1">
              <a:lnSpc>
                <a:spcPct val="90000"/>
              </a:lnSpc>
              <a:spcBef>
                <a:spcPct val="0"/>
              </a:spcBef>
              <a:buFont typeface="Symbol" pitchFamily="18" charset="2"/>
              <a:buChar char="*"/>
            </a:pPr>
            <a:r>
              <a:rPr lang="tr-TR" sz="2400" b="1" u="sng" dirty="0" smtClean="0">
                <a:solidFill>
                  <a:schemeClr val="tx2"/>
                </a:solidFill>
              </a:rPr>
              <a:t>Aktif </a:t>
            </a:r>
            <a:r>
              <a:rPr lang="tr-TR" sz="2400" b="1" u="sng" dirty="0">
                <a:solidFill>
                  <a:schemeClr val="tx2"/>
                </a:solidFill>
              </a:rPr>
              <a:t>öğrenme; öğrenenin öğrenme sorumluluğunu aldığı, öğrenme sürecini kendisinin yönettiği, deneyimlerden anlam çıkarmaya odaklı bir öğrenme yaklaşımıdır. </a:t>
            </a:r>
          </a:p>
          <a:p>
            <a:pPr marL="342900" lvl="1" indent="-342900" algn="just" eaLnBrk="1" hangingPunct="1">
              <a:lnSpc>
                <a:spcPct val="90000"/>
              </a:lnSpc>
              <a:spcBef>
                <a:spcPct val="0"/>
              </a:spcBef>
              <a:buFont typeface="Symbol" pitchFamily="18" charset="2"/>
              <a:buChar char="*"/>
            </a:pPr>
            <a:r>
              <a:rPr lang="tr-TR" sz="2400" dirty="0" smtClean="0">
                <a:solidFill>
                  <a:schemeClr val="tx2"/>
                </a:solidFill>
              </a:rPr>
              <a:t>Aktif </a:t>
            </a:r>
            <a:r>
              <a:rPr lang="tr-TR" sz="2400" dirty="0">
                <a:solidFill>
                  <a:schemeClr val="tx2"/>
                </a:solidFill>
              </a:rPr>
              <a:t>öğrenme ancak öğrencilerin gerçek yaşam deneyimleri aracılığıyla yaparak, yaşayarak öğrenme sürecine aktif katılımlarıyla mümkündür. </a:t>
            </a:r>
          </a:p>
          <a:p>
            <a:pPr marL="342900" lvl="1" indent="-342900" algn="just" eaLnBrk="1" hangingPunct="1">
              <a:lnSpc>
                <a:spcPct val="90000"/>
              </a:lnSpc>
              <a:spcBef>
                <a:spcPct val="0"/>
              </a:spcBef>
              <a:buFont typeface="Symbol" pitchFamily="18" charset="2"/>
              <a:buChar char="*"/>
            </a:pPr>
            <a:endParaRPr lang="tr-TR" sz="26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3748921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4. </a:t>
            </a:r>
            <a:r>
              <a:rPr lang="tr-TR" sz="4000" b="1" dirty="0" smtClean="0">
                <a:solidFill>
                  <a:srgbClr val="FF0000"/>
                </a:solidFill>
              </a:rPr>
              <a:t>Aktif Öğrenme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400" dirty="0" smtClean="0">
                <a:solidFill>
                  <a:schemeClr val="tx2"/>
                </a:solidFill>
              </a:rPr>
              <a:t>Öğrenciler karşılaştıkları </a:t>
            </a:r>
            <a:r>
              <a:rPr lang="tr-TR" sz="2400" dirty="0">
                <a:solidFill>
                  <a:schemeClr val="tx2"/>
                </a:solidFill>
              </a:rPr>
              <a:t>sorunları belirleyip, onlara çözüm önerileri geliştirip, çözüm önerileriyle ilgili bilgiler toplayıp onları analiz ve sentez ederek bir karara varmalarını sağlayarak kazandırılabilir. </a:t>
            </a:r>
          </a:p>
          <a:p>
            <a:pPr marL="342900" lvl="1" indent="-342900" algn="just" eaLnBrk="1" hangingPunct="1">
              <a:lnSpc>
                <a:spcPct val="90000"/>
              </a:lnSpc>
              <a:spcBef>
                <a:spcPct val="0"/>
              </a:spcBef>
              <a:buFont typeface="Symbol" pitchFamily="18" charset="2"/>
              <a:buChar char="*"/>
            </a:pPr>
            <a:r>
              <a:rPr lang="tr-TR" sz="2400" dirty="0" smtClean="0">
                <a:solidFill>
                  <a:schemeClr val="tx2"/>
                </a:solidFill>
              </a:rPr>
              <a:t>Bu </a:t>
            </a:r>
            <a:r>
              <a:rPr lang="tr-TR" sz="2400" dirty="0">
                <a:solidFill>
                  <a:schemeClr val="tx2"/>
                </a:solidFill>
              </a:rPr>
              <a:t>süreç öğrencilerin problem çözme, eleştirel düşünme, yansıtıcı düşünme, karar verme, araştırma, gözlem, tartışma gibi düşünme beceri ve süreçlerini kullanmasını gerektirir.</a:t>
            </a:r>
          </a:p>
          <a:p>
            <a:pPr marL="342900" lvl="1" indent="-342900" algn="just" eaLnBrk="1" hangingPunct="1">
              <a:lnSpc>
                <a:spcPct val="90000"/>
              </a:lnSpc>
              <a:spcBef>
                <a:spcPct val="0"/>
              </a:spcBef>
              <a:buFont typeface="Symbol" pitchFamily="18" charset="2"/>
              <a:buChar char="*"/>
            </a:pPr>
            <a:endParaRPr lang="tr-TR" sz="24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6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2764607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5. </a:t>
            </a:r>
            <a:r>
              <a:rPr lang="tr-TR" sz="4000" b="1" dirty="0" smtClean="0">
                <a:solidFill>
                  <a:srgbClr val="FF0000"/>
                </a:solidFill>
              </a:rPr>
              <a:t>Üst Düzey Düşünme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400" dirty="0">
                <a:solidFill>
                  <a:schemeClr val="tx2"/>
                </a:solidFill>
              </a:rPr>
              <a:t>Demokrasi, vatandaşlık ve insan hakları eğitimi, öğrencilerin olaylara eleştirel bir bakış açısıyla bakabilmelerini ve öğrenme sürecinde üst düzey düşünme becerilerini geliştirmelerine odaklanmalıdır.  </a:t>
            </a:r>
          </a:p>
          <a:p>
            <a:pPr marL="342900" lvl="1" indent="-342900" algn="just" eaLnBrk="1" hangingPunct="1">
              <a:lnSpc>
                <a:spcPct val="90000"/>
              </a:lnSpc>
              <a:spcBef>
                <a:spcPct val="0"/>
              </a:spcBef>
              <a:buFont typeface="Symbol" pitchFamily="18" charset="2"/>
              <a:buChar char="*"/>
            </a:pPr>
            <a:r>
              <a:rPr lang="tr-TR" sz="2400" dirty="0" smtClean="0">
                <a:solidFill>
                  <a:schemeClr val="tx2"/>
                </a:solidFill>
              </a:rPr>
              <a:t>Öğrenciler </a:t>
            </a:r>
            <a:r>
              <a:rPr lang="tr-TR" sz="2400" dirty="0">
                <a:solidFill>
                  <a:schemeClr val="tx2"/>
                </a:solidFill>
              </a:rPr>
              <a:t>olguları, sayısal verileri vb. bilgileri ve düşünceleri birleştirerek anlamlandırır, sentezler, geneller ve yeni bir düşünce ya da anlam oluştururlar. </a:t>
            </a:r>
          </a:p>
          <a:p>
            <a:pPr marL="342900" lvl="1" indent="-342900" algn="just" eaLnBrk="1" hangingPunct="1">
              <a:lnSpc>
                <a:spcPct val="90000"/>
              </a:lnSpc>
              <a:spcBef>
                <a:spcPct val="0"/>
              </a:spcBef>
              <a:buFont typeface="Symbol" pitchFamily="18" charset="2"/>
              <a:buChar char="*"/>
            </a:pPr>
            <a:r>
              <a:rPr lang="tr-TR" sz="2400" dirty="0" smtClean="0">
                <a:solidFill>
                  <a:schemeClr val="tx2"/>
                </a:solidFill>
              </a:rPr>
              <a:t>Veri </a:t>
            </a:r>
            <a:r>
              <a:rPr lang="tr-TR" sz="2400" dirty="0">
                <a:solidFill>
                  <a:schemeClr val="tx2"/>
                </a:solidFill>
              </a:rPr>
              <a:t>ve düşüncelerin bu şekilde işlenmesi, öğrencilerin yeni anlamlar keşfederek problem çözmelerine de yardımcı olur. </a:t>
            </a:r>
          </a:p>
          <a:p>
            <a:pPr marL="342900" lvl="1" indent="-342900" algn="just" eaLnBrk="1" hangingPunct="1">
              <a:lnSpc>
                <a:spcPct val="90000"/>
              </a:lnSpc>
              <a:spcBef>
                <a:spcPct val="0"/>
              </a:spcBef>
              <a:buFont typeface="Symbol" pitchFamily="18" charset="2"/>
              <a:buChar char="*"/>
            </a:pPr>
            <a:endParaRPr lang="tr-TR" sz="26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4046003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5. </a:t>
            </a:r>
            <a:r>
              <a:rPr lang="tr-TR" sz="4000" b="1" dirty="0" smtClean="0">
                <a:solidFill>
                  <a:srgbClr val="FF0000"/>
                </a:solidFill>
              </a:rPr>
              <a:t>Üst Düzey Düşünme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Demokrasi </a:t>
            </a:r>
            <a:r>
              <a:rPr lang="tr-TR" sz="2200" dirty="0">
                <a:solidFill>
                  <a:schemeClr val="tx2"/>
                </a:solidFill>
              </a:rPr>
              <a:t>ve insan hakları dersinde öğrenme etkinlikleri bu süreç ve becerileri geliştirmeye odaklı olmalıdır. Çevrede yaşanan ekonomik, kültürel, çevresel herhangi bir sorunla ilgili bir eylem kararı almak, bu sorunun tanımlanmasını, sorunla ilgili bilgilere ulaşılmasını ve bu bilgilerin güvenirliliklerinin sorgulanmasını, farklı kaynaklardan elde edilen bilgilerin sentezlenerek alternatif görüşler oluşturulmasını, bu görüşlerin bilgiye dayalı değerlendirilmesini gerektirir.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195104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Programın Felsefi Anlayışı</a:t>
            </a:r>
          </a:p>
        </p:txBody>
      </p:sp>
      <p:sp>
        <p:nvSpPr>
          <p:cNvPr id="17410" name="Rectangle 3"/>
          <p:cNvSpPr>
            <a:spLocks noGrp="1"/>
          </p:cNvSpPr>
          <p:nvPr>
            <p:ph type="body" idx="1"/>
          </p:nvPr>
        </p:nvSpPr>
        <p:spPr>
          <a:xfrm>
            <a:off x="457200" y="1600200"/>
            <a:ext cx="8229600" cy="3629000"/>
          </a:xfrm>
        </p:spPr>
        <p:txBody>
          <a:bodyPr/>
          <a:lstStyle/>
          <a:p>
            <a:pPr marL="342900" lvl="1" indent="-342900" algn="just" eaLnBrk="1" hangingPunct="1">
              <a:lnSpc>
                <a:spcPct val="90000"/>
              </a:lnSpc>
              <a:spcBef>
                <a:spcPct val="0"/>
              </a:spcBef>
              <a:buFont typeface="Symbol" pitchFamily="18" charset="2"/>
              <a:buChar char="*"/>
            </a:pPr>
            <a:r>
              <a:rPr lang="tr-TR" sz="2400" dirty="0">
                <a:solidFill>
                  <a:schemeClr val="tx2"/>
                </a:solidFill>
              </a:rPr>
              <a:t>Çağdaş bir toplumun en önemli göstergeleri arasında yerleşmiş bir demokrasi, gelişmiş bir insan hakları mekanizması, çoğulcu bir anlayış ve uyuşmazlıkların barışçıl yollarla çözülmesi yer alır. </a:t>
            </a:r>
          </a:p>
          <a:p>
            <a:pPr marL="342900" lvl="1" indent="-342900" algn="just" eaLnBrk="1" hangingPunct="1">
              <a:lnSpc>
                <a:spcPct val="90000"/>
              </a:lnSpc>
              <a:spcBef>
                <a:spcPct val="0"/>
              </a:spcBef>
              <a:buFont typeface="Symbol" pitchFamily="18" charset="2"/>
              <a:buChar char="*"/>
            </a:pPr>
            <a:r>
              <a:rPr lang="tr-TR" sz="2400" dirty="0" smtClean="0">
                <a:solidFill>
                  <a:schemeClr val="tx2"/>
                </a:solidFill>
              </a:rPr>
              <a:t>İnsan </a:t>
            </a:r>
            <a:r>
              <a:rPr lang="tr-TR" sz="2400" dirty="0">
                <a:solidFill>
                  <a:schemeClr val="tx2"/>
                </a:solidFill>
              </a:rPr>
              <a:t>hakları; temelde insanlık onurunu korumayı amaçlayan, insan olması nedeniyle herkesin sahip olduğu vazgeçilemez ve devredilemez birtakım evrensel haklardır. </a:t>
            </a:r>
          </a:p>
          <a:p>
            <a:pPr marL="342900" lvl="1" indent="-342900" algn="just" eaLnBrk="1" hangingPunct="1">
              <a:lnSpc>
                <a:spcPct val="90000"/>
              </a:lnSpc>
              <a:spcBef>
                <a:spcPct val="0"/>
              </a:spcBef>
              <a:buFont typeface="Symbol" pitchFamily="18" charset="2"/>
              <a:buChar char="*"/>
            </a:pPr>
            <a:r>
              <a:rPr lang="tr-TR" sz="2400" dirty="0">
                <a:solidFill>
                  <a:schemeClr val="tx2"/>
                </a:solidFill>
              </a:rPr>
              <a:t>Çoğulculuk; çeşitli düşünce ve eğilimlerin değerli kabul edildiği, korunması gerektiği ve temsil edilme hakkına sahip olduğu kabul edilen bir anlayıştır. </a:t>
            </a:r>
          </a:p>
        </p:txBody>
      </p:sp>
    </p:spTree>
    <p:extLst>
      <p:ext uri="{BB962C8B-B14F-4D97-AF65-F5344CB8AC3E}">
        <p14:creationId xmlns="" xmlns:p14="http://schemas.microsoft.com/office/powerpoint/2010/main" val="582139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6. </a:t>
            </a:r>
            <a:r>
              <a:rPr lang="tr-TR" sz="4000" b="1" dirty="0" smtClean="0">
                <a:solidFill>
                  <a:srgbClr val="FF0000"/>
                </a:solidFill>
              </a:rPr>
              <a:t>İşbirliği</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Dersi Öğretim Programı, öğrencilerin hem özgür ve bağımsız bireyler hem de </a:t>
            </a:r>
            <a:r>
              <a:rPr lang="tr-TR" sz="2200" b="1" dirty="0">
                <a:solidFill>
                  <a:schemeClr val="tx2"/>
                </a:solidFill>
              </a:rPr>
              <a:t>toplumun sorumluluk sahibi bir üyesi </a:t>
            </a:r>
            <a:r>
              <a:rPr lang="tr-TR" sz="2200" dirty="0">
                <a:solidFill>
                  <a:schemeClr val="tx2"/>
                </a:solidFill>
              </a:rPr>
              <a:t>olarak yetişmelerini sağlamalıdır.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aslında insanların hak ve özgürlüklerini kullanarak, birbirlerinin farklılıklarını ötekileştirmeden, barış ve uzlaşı içinde birlikte yaşama kültürüdür.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Bu durum, demokrasi ve insan hakları eğitiminin öğrenciler arasındaki iş birliğini geliştirmesi ve onlara birlikte yaşama kültürünü öğretmesi gerektiğini vurgulamaktadır.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Bu nedenle demokrasi ve insan hakları eğitiminin temel ilkelerinden biri de </a:t>
            </a:r>
            <a:r>
              <a:rPr lang="tr-TR" sz="2200" b="1" dirty="0">
                <a:solidFill>
                  <a:schemeClr val="tx2"/>
                </a:solidFill>
              </a:rPr>
              <a:t>işbirliğine dayalı bir öğrenme ortamı </a:t>
            </a:r>
            <a:r>
              <a:rPr lang="tr-TR" sz="2200" dirty="0">
                <a:solidFill>
                  <a:schemeClr val="tx2"/>
                </a:solidFill>
              </a:rPr>
              <a:t>sunması gerekliliğidir.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3129489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7. </a:t>
            </a:r>
            <a:r>
              <a:rPr lang="tr-TR" sz="4000" b="1" dirty="0" smtClean="0">
                <a:solidFill>
                  <a:srgbClr val="FF0000"/>
                </a:solidFill>
              </a:rPr>
              <a:t>Bir Yaşam Laboratuvarı Olarak Sınıf ve Okul Kültürü</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Demokratik vatandaşlık ve insan hakları eğitiminin temel ilkelerinden birisi de </a:t>
            </a:r>
            <a:r>
              <a:rPr lang="tr-TR" sz="2200" b="1" dirty="0">
                <a:solidFill>
                  <a:schemeClr val="tx2"/>
                </a:solidFill>
              </a:rPr>
              <a:t>sınıf ve okul ortamının demokrasinin tüm ilke ve değerlerinin yaşatıldığı,</a:t>
            </a:r>
            <a:r>
              <a:rPr lang="tr-TR" sz="2200" dirty="0">
                <a:solidFill>
                  <a:schemeClr val="tx2"/>
                </a:solidFill>
              </a:rPr>
              <a:t> demokratik bir okul kültürüne sahip olmasıdır.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Bu kültür, demokratik vatandaşlık için en güçlü eğitim araçlarından biridir. Öğrencilere eşit birer birey olarak değer verildiği; hak ve özgürlüklerini sorumluluk içinde kullanabildikleri; kendilerini ilgilendiren konularda kararlara katıldıkları; anlaşmazlıkların çatışmaya dönüşmeden uzlaşı ile çözüldüğü;  karşılıklı sevgi, saygı ve çift yönlü bir iletişime dayalı bir sınıf ve okul ortamı öğrencilerin demokratik değer ve becerilerini yaşayarak öğrenmelerine önemli katkılar sağlar.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715309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8. </a:t>
            </a:r>
            <a:r>
              <a:rPr lang="tr-TR" sz="4000" b="1" dirty="0" smtClean="0">
                <a:solidFill>
                  <a:srgbClr val="FF0000"/>
                </a:solidFill>
              </a:rPr>
              <a:t>Bilgi, Değer ve Becerilerin Yakın Çevrede Kullanılması</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Öğrencilerin demokratik vatandaşlıkla ilgili bilgi, değer ve becerilerini okul dışındaki yakın çevrede de kullanabilmelerine fırsat verilmelidir.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Öğrenci yaşamını sınıfta, okulda ve yakın çevrede geçirir. Öğrencinin yaşadığı tüm alanlarda demokratik değer ve becerileri kullanabilmesi gerekir. Okuldaki demokrasi ve insan hakları eğitimi öğrencilere, yakın çevredeki sosyal, ekonomik, siyasal, çevresel sorunları inceleyerek, onları doğrudan yaşayarak çözme fırsatı sunmalıdır.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Böylece öğrenciler demokratik vatandaşlığın hak ve sorumluluklarını ilk elden deneyimlerle yaşayarak öğrenirler.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4128045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3200" b="1" dirty="0">
                <a:solidFill>
                  <a:srgbClr val="FF0000"/>
                </a:solidFill>
              </a:rPr>
              <a:t>9. </a:t>
            </a:r>
            <a:r>
              <a:rPr lang="tr-TR" sz="3200" b="1" dirty="0" smtClean="0">
                <a:solidFill>
                  <a:srgbClr val="FF0000"/>
                </a:solidFill>
              </a:rPr>
              <a:t>Bilgi ve İletişim Teknolojilerini Etik İlkeler Doğrultusunda Kullanarak Demokratik Hayata Katılım</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Bilgi ve iletişim teknolojilerinin hayatın tüm alanlarında kullanılmaya başlaması, vatandaşların bu teknolojileri </a:t>
            </a:r>
            <a:r>
              <a:rPr lang="tr-TR" sz="2200" b="1" dirty="0">
                <a:solidFill>
                  <a:schemeClr val="tx2"/>
                </a:solidFill>
              </a:rPr>
              <a:t>etik sorumluluk </a:t>
            </a:r>
            <a:r>
              <a:rPr lang="tr-TR" sz="2200" dirty="0">
                <a:solidFill>
                  <a:schemeClr val="tx2"/>
                </a:solidFill>
              </a:rPr>
              <a:t>içinde kullanmak için gerekli bilgi, beceri ve değerlerle donatılması gerekliliğini de ortaya çıkarmıştır. Bu nedenle etkili bir demokratik vatandaşlık ve insan hakları eğitimi, yeni yetişen kuşağa bilgi ve iletişim teknolojileri hakkında bilgi, beceri ve bunları etik ilkeler doğrultusunda kullanmak için değerler kazandırmalıdır. </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Öğrenciler </a:t>
            </a:r>
            <a:r>
              <a:rPr lang="tr-TR" sz="2200" dirty="0">
                <a:solidFill>
                  <a:schemeClr val="tx2"/>
                </a:solidFill>
              </a:rPr>
              <a:t>toplumsal katılım gerektiren konularda bilgi ve iletişim teknolojilerini sorumlu bir şekilde, başkalarını yanıltmadan kullanmaya özen göstermelidirler.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3298806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a:solidFill>
                  <a:srgbClr val="FF0000"/>
                </a:solidFill>
              </a:rPr>
              <a:t>10. </a:t>
            </a:r>
            <a:r>
              <a:rPr lang="tr-TR" sz="4000" b="1" dirty="0" smtClean="0">
                <a:solidFill>
                  <a:srgbClr val="FF0000"/>
                </a:solidFill>
              </a:rPr>
              <a:t>Bir Model Olarak Demokrat Öğretmen</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a:solidFill>
                  <a:schemeClr val="tx2"/>
                </a:solidFill>
              </a:rPr>
              <a:t>Demokrasi ve insan hakları eğitiminin en temel ilkelerinden biri de öğretmenin </a:t>
            </a:r>
            <a:r>
              <a:rPr lang="tr-TR" sz="2000" b="1" dirty="0">
                <a:solidFill>
                  <a:schemeClr val="tx2"/>
                </a:solidFill>
              </a:rPr>
              <a:t>söylem ve eylemleriyle demokratik vatandaşlık özelliklerini iyi bir rol model</a:t>
            </a:r>
            <a:r>
              <a:rPr lang="tr-TR" sz="2000" dirty="0">
                <a:solidFill>
                  <a:schemeClr val="tx2"/>
                </a:solidFill>
              </a:rPr>
              <a:t> olarak göstermesidir. </a:t>
            </a:r>
          </a:p>
          <a:p>
            <a:pPr marL="342900" lvl="1" indent="-342900" algn="just" eaLnBrk="1" hangingPunct="1">
              <a:lnSpc>
                <a:spcPct val="90000"/>
              </a:lnSpc>
              <a:spcBef>
                <a:spcPct val="0"/>
              </a:spcBef>
              <a:buFont typeface="Symbol" pitchFamily="18" charset="2"/>
              <a:buChar char="*"/>
            </a:pPr>
            <a:endParaRPr lang="tr-TR" sz="2000" dirty="0">
              <a:solidFill>
                <a:schemeClr val="tx2"/>
              </a:solidFill>
            </a:endParaRPr>
          </a:p>
          <a:p>
            <a:pPr marL="342900" lvl="1" indent="-342900" algn="just" eaLnBrk="1" hangingPunct="1">
              <a:lnSpc>
                <a:spcPct val="90000"/>
              </a:lnSpc>
              <a:spcBef>
                <a:spcPct val="0"/>
              </a:spcBef>
              <a:buFont typeface="Symbol" pitchFamily="18" charset="2"/>
              <a:buChar char="*"/>
            </a:pPr>
            <a:r>
              <a:rPr lang="tr-TR" sz="2000" dirty="0">
                <a:solidFill>
                  <a:schemeClr val="tx2"/>
                </a:solidFill>
              </a:rPr>
              <a:t>Sınıf ortamında öğrenme öğretme sürecinde, öğrencilerle iletişimde ve okul içindeki davranışlarında öğretmenin demokratik davranışlar sergilemesi, sınıf ve okul kültürünün demokratikleşmesine önemli katkılar sağlayacaktır.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3582905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p:cNvSpPr>
          <p:nvPr>
            <p:ph type="ctrTitle" idx="4294967295"/>
          </p:nvPr>
        </p:nvSpPr>
        <p:spPr>
          <a:xfrm>
            <a:off x="685800" y="1268412"/>
            <a:ext cx="7772400" cy="3528000"/>
          </a:xfrm>
        </p:spPr>
        <p:txBody>
          <a:bodyPr/>
          <a:lstStyle/>
          <a:p>
            <a:r>
              <a:rPr lang="tr-TR" b="1" dirty="0">
                <a:solidFill>
                  <a:srgbClr val="FF0000"/>
                </a:solidFill>
              </a:rPr>
              <a:t>DEMOKRASİ VE İNSAN HAKLARI EĞİTİMİNDE KULLANILABİLECEK </a:t>
            </a:r>
            <a:br>
              <a:rPr lang="tr-TR" b="1" dirty="0">
                <a:solidFill>
                  <a:srgbClr val="FF0000"/>
                </a:solidFill>
              </a:rPr>
            </a:br>
            <a:r>
              <a:rPr lang="tr-TR" b="1" dirty="0">
                <a:solidFill>
                  <a:srgbClr val="FF0000"/>
                </a:solidFill>
              </a:rPr>
              <a:t>ETKİLİ STRATEJİ, </a:t>
            </a:r>
            <a:r>
              <a:rPr lang="tr-TR" b="1" dirty="0" smtClean="0">
                <a:solidFill>
                  <a:srgbClr val="FF0000"/>
                </a:solidFill>
              </a:rPr>
              <a:t>YÖNTEM VE </a:t>
            </a:r>
            <a:r>
              <a:rPr lang="tr-TR" b="1" dirty="0">
                <a:solidFill>
                  <a:srgbClr val="FF0000"/>
                </a:solidFill>
              </a:rPr>
              <a:t/>
            </a:r>
            <a:br>
              <a:rPr lang="tr-TR" b="1" dirty="0">
                <a:solidFill>
                  <a:srgbClr val="FF0000"/>
                </a:solidFill>
              </a:rPr>
            </a:br>
            <a:r>
              <a:rPr lang="tr-TR" b="1" dirty="0">
                <a:solidFill>
                  <a:srgbClr val="FF0000"/>
                </a:solidFill>
              </a:rPr>
              <a:t>TEKNİKLER</a:t>
            </a:r>
            <a:endParaRPr lang="tr-TR" b="1" dirty="0" smtClean="0">
              <a:solidFill>
                <a:srgbClr val="000000"/>
              </a:solidFill>
            </a:endParaRPr>
          </a:p>
        </p:txBody>
      </p:sp>
    </p:spTree>
    <p:extLst>
      <p:ext uri="{BB962C8B-B14F-4D97-AF65-F5344CB8AC3E}">
        <p14:creationId xmlns="" xmlns:p14="http://schemas.microsoft.com/office/powerpoint/2010/main" val="3817707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Araştırma – İnceleme </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a:solidFill>
                  <a:schemeClr val="tx2"/>
                </a:solidFill>
              </a:rPr>
              <a:t>Araştırma inceleme stratejisi </a:t>
            </a:r>
            <a:r>
              <a:rPr lang="tr-TR" sz="2000" b="1" dirty="0" err="1">
                <a:solidFill>
                  <a:schemeClr val="tx2"/>
                </a:solidFill>
              </a:rPr>
              <a:t>tümevarımsal</a:t>
            </a:r>
            <a:r>
              <a:rPr lang="tr-TR" sz="2000" dirty="0">
                <a:solidFill>
                  <a:schemeClr val="tx2"/>
                </a:solidFill>
              </a:rPr>
              <a:t> bir yaklaşımla, vatandaşlıkla ilgili bir sorunu belirleme, onunla ilgili sorular ya da hipotezler ortaya atma, soru ya da hipotezlerle ilgili </a:t>
            </a:r>
            <a:r>
              <a:rPr lang="tr-TR" sz="2000" b="1" dirty="0">
                <a:solidFill>
                  <a:schemeClr val="tx2"/>
                </a:solidFill>
              </a:rPr>
              <a:t>çeşitli kaynaklardan bilgiler toplayarak onları analiz etme ve bir sonuca varma </a:t>
            </a:r>
            <a:r>
              <a:rPr lang="tr-TR" sz="2000" dirty="0">
                <a:solidFill>
                  <a:schemeClr val="tx2"/>
                </a:solidFill>
              </a:rPr>
              <a:t>sürecidir. </a:t>
            </a:r>
          </a:p>
          <a:p>
            <a:pPr marL="342900" lvl="1" indent="-342900" algn="just" eaLnBrk="1" hangingPunct="1">
              <a:lnSpc>
                <a:spcPct val="90000"/>
              </a:lnSpc>
              <a:spcBef>
                <a:spcPct val="0"/>
              </a:spcBef>
              <a:buFont typeface="Symbol" pitchFamily="18" charset="2"/>
              <a:buChar char="*"/>
            </a:pPr>
            <a:r>
              <a:rPr lang="tr-TR" sz="2000" dirty="0" err="1">
                <a:solidFill>
                  <a:schemeClr val="tx2"/>
                </a:solidFill>
              </a:rPr>
              <a:t>Yapılandırmacı</a:t>
            </a:r>
            <a:r>
              <a:rPr lang="tr-TR" sz="2000" dirty="0">
                <a:solidFill>
                  <a:schemeClr val="tx2"/>
                </a:solidFill>
              </a:rPr>
              <a:t> yaklaşıma dayalı olan bu süreç, öğrencilerde aktif vatandaşlıkla ilgili birçok becerinin kazanımına hizmet eder.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Örneğin, bir sorunu belirleme ve sınırlandırma, soru ya da hipotez oluşturma, gözlem, görüşme, anket vb. yollarla bilgi toplama, toplanan bilgilerin güvenirliliklerini sorgulama, kanıt bulma, ilişkilendirme, analiz, sentez, çıkarım yapma ve değerlendirme bu süreçte kazanılabilecek önemli beceriler arasındadır.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Bu beceriler bir üst düzey düşünme süreci olan araştırma, problem çözme ve eleştirel düşünme süreçlerinin de becerileri arasındadır.</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316315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Tartışma</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a:solidFill>
                  <a:schemeClr val="tx2"/>
                </a:solidFill>
              </a:rPr>
              <a:t>Sınıfta demokrasi ve insan hakları eğitiminde, tartışma önemli bir rol oynar. Tartışma öğrencilerin bir konuda görüş oluşturmalarını, bu görüşlerini başkalarıyla paylaşıp savunmalarını, görüşlerine karşı geliştirilen fikirleri duymalarını ve görüşlerini tekrar gözden geçirmelerini sağlar.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Tüm bunlar aktif vatandaşlık eğitimi açısından son derece önemlidir. Tartışma; </a:t>
            </a:r>
            <a:r>
              <a:rPr lang="tr-TR" sz="2000" b="1" dirty="0">
                <a:solidFill>
                  <a:schemeClr val="tx2"/>
                </a:solidFill>
              </a:rPr>
              <a:t>bir problemi çözme, bir konuda karar verme ya da bir konuyu aydınlığa kavuşturma</a:t>
            </a:r>
            <a:r>
              <a:rPr lang="tr-TR" sz="2000" dirty="0">
                <a:solidFill>
                  <a:schemeClr val="tx2"/>
                </a:solidFill>
              </a:rPr>
              <a:t> amacıyla yapılabilir.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Tartışmanın </a:t>
            </a:r>
            <a:r>
              <a:rPr lang="tr-TR" sz="2000" dirty="0">
                <a:solidFill>
                  <a:schemeClr val="tx2"/>
                </a:solidFill>
              </a:rPr>
              <a:t>sınıfta etkili olabilmesi için </a:t>
            </a:r>
            <a:r>
              <a:rPr lang="tr-TR" sz="2000" dirty="0" smtClean="0">
                <a:solidFill>
                  <a:schemeClr val="tx2"/>
                </a:solidFill>
              </a:rPr>
              <a:t>bazı </a:t>
            </a:r>
            <a:r>
              <a:rPr lang="tr-TR" sz="2000" dirty="0">
                <a:solidFill>
                  <a:schemeClr val="tx2"/>
                </a:solidFill>
              </a:rPr>
              <a:t>önlemlerin alınması gerekir. Öncelikle tartışılacak konu önceden belirlenmelidir. Öğrencilerin konu dışına çıkmaları önlenmelidir. Ayrıca sınıfta herkese eşit konuşma fırsatı tanınmalıdır. </a:t>
            </a: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3377132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Tartışma</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Tartışma </a:t>
            </a:r>
            <a:r>
              <a:rPr lang="tr-TR" sz="2000" dirty="0">
                <a:solidFill>
                  <a:schemeClr val="tx2"/>
                </a:solidFill>
              </a:rPr>
              <a:t>sırasında öğrencilerden görüşlerini belirtmeden önce düşünmeleri, görüşlerine kanıtlar ileri sürmeleri, görüşlerinin kaynağını belirtmeleri, eleştiriyi ve farklı görüşleri saygıyla karşılayarak hesaba katmaları, açık fikirli olmaları ve hepsinden önemlisi etkili ve eleştirel dinlemeleri gerektiği belirtilmelidir.</a:t>
            </a:r>
          </a:p>
          <a:p>
            <a:pPr marL="342900" lvl="1" indent="-342900" algn="just" eaLnBrk="1" hangingPunct="1">
              <a:lnSpc>
                <a:spcPct val="90000"/>
              </a:lnSpc>
              <a:spcBef>
                <a:spcPct val="0"/>
              </a:spcBef>
              <a:buFont typeface="Symbol" pitchFamily="18" charset="2"/>
              <a:buChar char="*"/>
            </a:pPr>
            <a:endParaRPr lang="tr-TR" sz="2000" dirty="0">
              <a:solidFill>
                <a:schemeClr val="tx2"/>
              </a:solidFill>
            </a:endParaRPr>
          </a:p>
          <a:p>
            <a:pPr marL="342900" lvl="1" indent="-342900" algn="just" eaLnBrk="1" hangingPunct="1">
              <a:lnSpc>
                <a:spcPct val="90000"/>
              </a:lnSpc>
              <a:spcBef>
                <a:spcPct val="0"/>
              </a:spcBef>
              <a:buFont typeface="Symbol" pitchFamily="18" charset="2"/>
              <a:buChar char="*"/>
            </a:pPr>
            <a:r>
              <a:rPr lang="tr-TR" sz="2000" dirty="0">
                <a:solidFill>
                  <a:schemeClr val="tx2"/>
                </a:solidFill>
              </a:rPr>
              <a:t>Tartışma tüm sınıfla yapılabileceği gibi </a:t>
            </a:r>
            <a:r>
              <a:rPr lang="tr-TR" sz="2000" b="1" dirty="0">
                <a:solidFill>
                  <a:schemeClr val="tx2"/>
                </a:solidFill>
              </a:rPr>
              <a:t>küçük gruplarla </a:t>
            </a:r>
            <a:r>
              <a:rPr lang="tr-TR" sz="2000" dirty="0">
                <a:solidFill>
                  <a:schemeClr val="tx2"/>
                </a:solidFill>
              </a:rPr>
              <a:t>da yapılabilir</a:t>
            </a:r>
            <a:r>
              <a:rPr lang="tr-TR" sz="2000" dirty="0" smtClean="0">
                <a:solidFill>
                  <a:schemeClr val="tx2"/>
                </a:solidFill>
              </a:rPr>
              <a:t>..</a:t>
            </a:r>
            <a:endParaRPr lang="tr-TR" sz="20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2907102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Rol Oynama ve Drama</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a:solidFill>
                  <a:schemeClr val="tx2"/>
                </a:solidFill>
              </a:rPr>
              <a:t>İyi organize edilmiş bir rol oynama vatandaşlık eğitimi için etkili bir araçtır.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Rol </a:t>
            </a:r>
            <a:r>
              <a:rPr lang="tr-TR" sz="2000" dirty="0">
                <a:solidFill>
                  <a:schemeClr val="tx2"/>
                </a:solidFill>
              </a:rPr>
              <a:t>oynama belli bir durum, sorun, davranış ya da düşünceyi dramatize ederek canlandırma eylemidir.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Rol </a:t>
            </a:r>
            <a:r>
              <a:rPr lang="tr-TR" sz="2000" dirty="0">
                <a:solidFill>
                  <a:schemeClr val="tx2"/>
                </a:solidFill>
              </a:rPr>
              <a:t>oynama öğrencileri farklı görüş açılarından bakabilmeye teşvik eder. Böylelikle </a:t>
            </a:r>
            <a:r>
              <a:rPr lang="tr-TR" sz="2000" b="1" dirty="0">
                <a:solidFill>
                  <a:schemeClr val="tx2"/>
                </a:solidFill>
              </a:rPr>
              <a:t>başkalarının duygularını, düşüncelerini anlamaya katkı </a:t>
            </a:r>
            <a:r>
              <a:rPr lang="tr-TR" sz="2000" dirty="0">
                <a:solidFill>
                  <a:schemeClr val="tx2"/>
                </a:solidFill>
              </a:rPr>
              <a:t>sağlar.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Sorunların </a:t>
            </a:r>
            <a:r>
              <a:rPr lang="tr-TR" sz="2000" dirty="0">
                <a:solidFill>
                  <a:schemeClr val="tx2"/>
                </a:solidFill>
              </a:rPr>
              <a:t>tek bir çözüm yolu olmadığının anlaşılması için de oldukça kullanışlı bir yöntemdir.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Örneğin</a:t>
            </a:r>
            <a:r>
              <a:rPr lang="tr-TR" sz="2000" dirty="0">
                <a:solidFill>
                  <a:schemeClr val="tx2"/>
                </a:solidFill>
              </a:rPr>
              <a:t>, okulda anlaşmazlık yaşayan iki öğrencinin arasındaki ilişki, iki öğrenci tarafından anlaşmazlığın çatışmaya dönüşeceği bir rolde oynanır.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Daha </a:t>
            </a:r>
            <a:r>
              <a:rPr lang="tr-TR" sz="2000" dirty="0">
                <a:solidFill>
                  <a:schemeClr val="tx2"/>
                </a:solidFill>
              </a:rPr>
              <a:t>sonra anlaşmazlığın uzlaşmayla sonuçlanacağı bir rolde oynanarak bir sorun hakkında farklı çözüm yolları olabileceği gösterilmiş olur.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134687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Programın Felsefi Anlayışı</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sadece bir politik yapı ya da yönetim sistemi değil, aynı zamanda bir yaşam </a:t>
            </a:r>
            <a:r>
              <a:rPr lang="tr-TR" sz="2200" dirty="0" smtClean="0">
                <a:solidFill>
                  <a:schemeClr val="tx2"/>
                </a:solidFill>
              </a:rPr>
              <a:t>tarzıdır. </a:t>
            </a:r>
            <a:r>
              <a:rPr lang="tr-TR" sz="2200" dirty="0" smtClean="0">
                <a:solidFill>
                  <a:schemeClr val="tx2"/>
                </a:solidFill>
              </a:rPr>
              <a:t>T</a:t>
            </a:r>
            <a:r>
              <a:rPr lang="tr-TR" sz="2200" dirty="0" smtClean="0">
                <a:solidFill>
                  <a:schemeClr val="tx2"/>
                </a:solidFill>
              </a:rPr>
              <a:t>emel </a:t>
            </a:r>
            <a:r>
              <a:rPr lang="tr-TR" sz="2200" dirty="0">
                <a:solidFill>
                  <a:schemeClr val="tx2"/>
                </a:solidFill>
              </a:rPr>
              <a:t>de ortak deneyimleri ve birlikte yaşamayı kapsamaktadır.</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Demokrasinin </a:t>
            </a:r>
            <a:r>
              <a:rPr lang="tr-TR" sz="2200" dirty="0">
                <a:solidFill>
                  <a:schemeClr val="tx2"/>
                </a:solidFill>
              </a:rPr>
              <a:t>işleyebilmesi için yönetim sisteminin demokratik olması yetmez, onu yürütecek insanların demokrasinin gerektirdiği bilgi, değer, tutum ve becerilerle donatılmış olması gerekir.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Demokratik bir toplumda vatandaş; sahip olduğu bilgi, beceri, değer ve tutumları </a:t>
            </a:r>
            <a:r>
              <a:rPr lang="tr-TR" sz="2200" b="1" dirty="0">
                <a:solidFill>
                  <a:schemeClr val="tx2"/>
                </a:solidFill>
              </a:rPr>
              <a:t>eleştirel</a:t>
            </a:r>
            <a:r>
              <a:rPr lang="tr-TR" sz="2200" dirty="0">
                <a:solidFill>
                  <a:schemeClr val="tx2"/>
                </a:solidFill>
              </a:rPr>
              <a:t> bir bakış açısıyla gözden geçiren, kararlarına ve eylemlerine bu eleştirel düşünme süzgecinden geçen doğru bilgilere dayalı olarak akıl yürütme sonucunda ulaşan</a:t>
            </a:r>
            <a:r>
              <a:rPr lang="tr-TR" sz="2200" b="1" dirty="0" smtClean="0">
                <a:solidFill>
                  <a:schemeClr val="tx2"/>
                </a:solidFill>
              </a:rPr>
              <a:t>, katılımcı</a:t>
            </a:r>
            <a:r>
              <a:rPr lang="tr-TR" sz="2200" b="1" dirty="0">
                <a:solidFill>
                  <a:schemeClr val="tx2"/>
                </a:solidFill>
              </a:rPr>
              <a:t>, aktif, özgür ve özerk</a:t>
            </a:r>
            <a:r>
              <a:rPr lang="tr-TR" sz="2200" dirty="0">
                <a:solidFill>
                  <a:schemeClr val="tx2"/>
                </a:solidFill>
              </a:rPr>
              <a:t> olmalıdır.</a:t>
            </a:r>
          </a:p>
        </p:txBody>
      </p:sp>
    </p:spTree>
    <p:extLst>
      <p:ext uri="{BB962C8B-B14F-4D97-AF65-F5344CB8AC3E}">
        <p14:creationId xmlns="" xmlns:p14="http://schemas.microsoft.com/office/powerpoint/2010/main" val="1360523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Örnek Olay İncelemesi</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a:solidFill>
                  <a:schemeClr val="tx2"/>
                </a:solidFill>
              </a:rPr>
              <a:t>Öğrencilerin gerçek yaşamda karşılaştıkları sorun ve durumları daha iyi anlayabilmelerine fırsat veren yöntemlerden birisi de örnek olay incelemesidir.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Gerçek yaşamda </a:t>
            </a:r>
            <a:r>
              <a:rPr lang="tr-TR" sz="2000" b="1" dirty="0">
                <a:solidFill>
                  <a:schemeClr val="tx2"/>
                </a:solidFill>
              </a:rPr>
              <a:t>karşılaşılabilecek özel bir durum </a:t>
            </a:r>
            <a:r>
              <a:rPr lang="tr-TR" sz="2000" dirty="0">
                <a:solidFill>
                  <a:schemeClr val="tx2"/>
                </a:solidFill>
              </a:rPr>
              <a:t>verilerek onun incelenmesi, anlaşılması, yorumlanması ve tartışılmasını içerir.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Örneğin, çeşitli şiddet olayları, herhangi bir konuda hakkını arayan birisinin başından geçenler ya da bir sivil toplum kuruluşunun çalışmaları, örnek olay olarak sınıfa getirilip tartışılabilir.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Gerçek yaşamda vatandaşlıkla ilgili karşılaşılan sorunların sınıf ortamında neden, nasıl ve sonuçlarıyla çok boyutlu olarak tartışılması, öğrencilerin benzer olaylara daha hızlı ve etkin çözüm önerileri bulmalarına ve o konuyla ilgili bilgi, beceri ve değerler kazanmalarına yardımcı olur.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1369070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İşbirliğine Dayalı Öğrenme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a:solidFill>
                  <a:schemeClr val="tx2"/>
                </a:solidFill>
              </a:rPr>
              <a:t>Demokrasi ve insan hakları eğitiminde etkili bir şekilde kullanılan yöntemlerden biri de iş birliğine dayalı öğrenmedir.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Bu yöntemle öğrenciler sınıf ortamında </a:t>
            </a:r>
            <a:r>
              <a:rPr lang="tr-TR" sz="2000" b="1" dirty="0">
                <a:solidFill>
                  <a:schemeClr val="tx2"/>
                </a:solidFill>
              </a:rPr>
              <a:t>küçük gruplar oluşturarak, ortak bir amaç doğrultusunda birlikte çalışara</a:t>
            </a:r>
            <a:r>
              <a:rPr lang="tr-TR" sz="2000" dirty="0">
                <a:solidFill>
                  <a:schemeClr val="tx2"/>
                </a:solidFill>
              </a:rPr>
              <a:t>k öğrenirler.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İş birliğine dayalı öğrenme yöntemi öğrencilerin hem akademik öğrenmelerine hem de vatandaşlık açısından oldukça önemli olan iş birliği, sorumluluk, dayanışma, birlikte çalışma gibi değerler ve araştırma, analiz, sentez gibi beceriler kazanmalarına katkı sağlamaktadır.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Bu yöntemin vatandaşlık eğitimi açısından diğer önemli bir boyutu da grup çalışmasında sınıftaki cinsiyet, </a:t>
            </a:r>
            <a:r>
              <a:rPr lang="tr-TR" sz="2000" dirty="0" err="1">
                <a:solidFill>
                  <a:schemeClr val="tx2"/>
                </a:solidFill>
              </a:rPr>
              <a:t>sosyo</a:t>
            </a:r>
            <a:r>
              <a:rPr lang="tr-TR" sz="2000" dirty="0">
                <a:solidFill>
                  <a:schemeClr val="tx2"/>
                </a:solidFill>
              </a:rPr>
              <a:t>-ekonomik düzey, atılganlık/pasiflik, akademik başarı vb. açılardan çeşitliliği sağlayarak, birlikte yaşama ve birbirlerini anlama alışkanlığı geliştirmeye katkı sağlamasıdır.</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p:txBody>
      </p:sp>
    </p:spTree>
    <p:extLst>
      <p:ext uri="{BB962C8B-B14F-4D97-AF65-F5344CB8AC3E}">
        <p14:creationId xmlns="" xmlns:p14="http://schemas.microsoft.com/office/powerpoint/2010/main" val="745467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Proje Tabanlı Öğrenme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Proje </a:t>
            </a:r>
            <a:r>
              <a:rPr lang="tr-TR" sz="2000" dirty="0">
                <a:solidFill>
                  <a:schemeClr val="tx2"/>
                </a:solidFill>
              </a:rPr>
              <a:t>tabanlı öğrenme, gerçek yaşamda karşılaşılan sorunların, bilimsel araştırma yöntemi uygulanarak araştırılması, sonuçlandırılması ve </a:t>
            </a:r>
            <a:r>
              <a:rPr lang="tr-TR" sz="2000" dirty="0" smtClean="0">
                <a:solidFill>
                  <a:schemeClr val="tx2"/>
                </a:solidFill>
              </a:rPr>
              <a:t>raporlaştırılmasını </a:t>
            </a:r>
            <a:r>
              <a:rPr lang="tr-TR" sz="2000" dirty="0">
                <a:solidFill>
                  <a:schemeClr val="tx2"/>
                </a:solidFill>
              </a:rPr>
              <a:t>kapsamaktadır.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Öğrencilere çevre sorunları, anlaşmazlık ve çatışmalar, ekonomik hayata aktif katılımla ilgili konular bir proje olarak verilerek, onlardan konular hakkında bilgi toplamaları, bu bilgileri analiz ederek bir sonuca ulaşmaları ve öneriler içeren bir rapor hazırlamaları istenebilir.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Böylelikle öğrenciler topluma aktif katılımla ilgili gerekli birçok değer ve beceriyi kazanmış olurlar</a:t>
            </a:r>
            <a:r>
              <a:rPr lang="tr-TR" sz="2000" dirty="0" smtClean="0">
                <a:solidFill>
                  <a:schemeClr val="tx2"/>
                </a:solidFill>
              </a:rPr>
              <a:t>.</a:t>
            </a:r>
            <a:endParaRPr lang="tr-TR" sz="2000" dirty="0">
              <a:solidFill>
                <a:schemeClr val="tx2"/>
              </a:solidFill>
            </a:endParaRPr>
          </a:p>
        </p:txBody>
      </p:sp>
    </p:spTree>
    <p:extLst>
      <p:ext uri="{BB962C8B-B14F-4D97-AF65-F5344CB8AC3E}">
        <p14:creationId xmlns="" xmlns:p14="http://schemas.microsoft.com/office/powerpoint/2010/main" val="2231526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Probleme Dayalı Öğrenme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a:solidFill>
                  <a:schemeClr val="tx2"/>
                </a:solidFill>
              </a:rPr>
              <a:t>Probleme dayalı öğrenme, hayatın problemlerini ön planda tutan, sorun çözmeye ve öğrenmeye dayanan ve problem çözmeyi özendiren bir süreçtir.  Bu süreç; öğrenenin yeteneklerinden, güdülerinden, inançlarından, tutum ve tecrübelerinden etkilenen bir karar verme sürecidir.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Birey, öğrenme sürecinde seçici, yapıcı ve etkindir; sorumluluk üstlenir.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Örneğin, okulun bulunduğu bölgede muhtemel bir çevre kirliliği problemi ele alınarak bu konuda öğrencilerden bilgi toplaması ve problemin nasıl giderilebileceği ile ilgili çözüm önerileri geliştirmeleri istenebilir. </a:t>
            </a:r>
          </a:p>
        </p:txBody>
      </p:sp>
    </p:spTree>
    <p:extLst>
      <p:ext uri="{BB962C8B-B14F-4D97-AF65-F5344CB8AC3E}">
        <p14:creationId xmlns="" xmlns:p14="http://schemas.microsoft.com/office/powerpoint/2010/main" val="3955923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Topluma Hizmet Yoluyla Öğrenme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a:solidFill>
                  <a:schemeClr val="tx2"/>
                </a:solidFill>
              </a:rPr>
              <a:t>Demokrasi ve insan hakları eğitimine katkı sağlayacak yöntemlerden biri de topluma hizmet yoluyla öğrenmedir. </a:t>
            </a:r>
          </a:p>
          <a:p>
            <a:pPr marL="342900" lvl="1" indent="-342900" algn="just" eaLnBrk="1" hangingPunct="1">
              <a:lnSpc>
                <a:spcPct val="90000"/>
              </a:lnSpc>
              <a:spcBef>
                <a:spcPct val="0"/>
              </a:spcBef>
              <a:buFont typeface="Symbol" pitchFamily="18" charset="2"/>
              <a:buChar char="*"/>
            </a:pPr>
            <a:endParaRPr lang="tr-TR" sz="2000" dirty="0">
              <a:solidFill>
                <a:schemeClr val="tx2"/>
              </a:solidFill>
            </a:endParaRPr>
          </a:p>
          <a:p>
            <a:pPr marL="342900" lvl="1" indent="-342900" algn="just" eaLnBrk="1" hangingPunct="1">
              <a:lnSpc>
                <a:spcPct val="90000"/>
              </a:lnSpc>
              <a:spcBef>
                <a:spcPct val="0"/>
              </a:spcBef>
              <a:buFont typeface="Symbol" pitchFamily="18" charset="2"/>
              <a:buChar char="*"/>
            </a:pPr>
            <a:r>
              <a:rPr lang="tr-TR" sz="2000" dirty="0">
                <a:solidFill>
                  <a:schemeClr val="tx2"/>
                </a:solidFill>
              </a:rPr>
              <a:t>Topluma hizmet yoluyla öğrenme, öğrencilerin demokrasi ve insan hakları dersindeki </a:t>
            </a:r>
            <a:r>
              <a:rPr lang="tr-TR" sz="2000" b="1" dirty="0">
                <a:solidFill>
                  <a:schemeClr val="tx2"/>
                </a:solidFill>
              </a:rPr>
              <a:t>akademik öğrenmelerini okulda ve yakın çevrede anlamlı deneyimler yoluyla uygulayabilmesine </a:t>
            </a:r>
            <a:r>
              <a:rPr lang="tr-TR" sz="2000" dirty="0">
                <a:solidFill>
                  <a:schemeClr val="tx2"/>
                </a:solidFill>
              </a:rPr>
              <a:t>fırsat tanıyan bir öğrenme yaklaşımıdır.</a:t>
            </a:r>
          </a:p>
          <a:p>
            <a:pPr marL="342900" lvl="1" indent="-342900" algn="just" eaLnBrk="1" hangingPunct="1">
              <a:lnSpc>
                <a:spcPct val="90000"/>
              </a:lnSpc>
              <a:spcBef>
                <a:spcPct val="0"/>
              </a:spcBef>
              <a:buFont typeface="Symbol" pitchFamily="18" charset="2"/>
              <a:buChar char="*"/>
            </a:pPr>
            <a:endParaRPr lang="tr-TR" sz="2000" dirty="0">
              <a:solidFill>
                <a:schemeClr val="tx2"/>
              </a:solidFill>
            </a:endParaRPr>
          </a:p>
          <a:p>
            <a:pPr marL="342900" lvl="1" indent="-342900" algn="just" eaLnBrk="1" hangingPunct="1">
              <a:lnSpc>
                <a:spcPct val="90000"/>
              </a:lnSpc>
              <a:spcBef>
                <a:spcPct val="0"/>
              </a:spcBef>
              <a:buFont typeface="Symbol" pitchFamily="18" charset="2"/>
              <a:buChar char="*"/>
            </a:pPr>
            <a:r>
              <a:rPr lang="tr-TR" sz="2000" dirty="0">
                <a:solidFill>
                  <a:schemeClr val="tx2"/>
                </a:solidFill>
              </a:rPr>
              <a:t> Topluma hizmet yoluyla öğrenme yöntemi, çevreyi bir vatandaşlık </a:t>
            </a:r>
            <a:r>
              <a:rPr lang="tr-TR" sz="2000" dirty="0" smtClean="0">
                <a:solidFill>
                  <a:schemeClr val="tx2"/>
                </a:solidFill>
              </a:rPr>
              <a:t>laboratuvarı </a:t>
            </a:r>
            <a:r>
              <a:rPr lang="tr-TR" sz="2000" dirty="0">
                <a:solidFill>
                  <a:schemeClr val="tx2"/>
                </a:solidFill>
              </a:rPr>
              <a:t>olarak görmenin ötesinde, çevredeki sorunların çözümüne, insanların ve çevrenin ihtiyaçlarının karşılanmasına, bu konulardaki politikaları etkilemeye dönük etkinlikleri de kapsar. </a:t>
            </a:r>
          </a:p>
        </p:txBody>
      </p:sp>
    </p:spTree>
    <p:extLst>
      <p:ext uri="{BB962C8B-B14F-4D97-AF65-F5344CB8AC3E}">
        <p14:creationId xmlns="" xmlns:p14="http://schemas.microsoft.com/office/powerpoint/2010/main" val="241666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Bir Öğretim Yöntemi Olarak Empati</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None/>
            </a:pPr>
            <a:r>
              <a:rPr lang="tr-TR" sz="2000" dirty="0" smtClean="0">
                <a:solidFill>
                  <a:schemeClr val="tx2"/>
                </a:solidFill>
              </a:rPr>
              <a:t>  </a:t>
            </a:r>
            <a:endParaRPr lang="tr-TR" sz="2000" dirty="0">
              <a:solidFill>
                <a:schemeClr val="tx2"/>
              </a:solidFill>
            </a:endParaRPr>
          </a:p>
          <a:p>
            <a:pPr marL="342900" lvl="1" indent="-342900" algn="just" eaLnBrk="1" hangingPunct="1">
              <a:lnSpc>
                <a:spcPct val="90000"/>
              </a:lnSpc>
              <a:spcBef>
                <a:spcPct val="0"/>
              </a:spcBef>
              <a:buFont typeface="Symbol" pitchFamily="18" charset="2"/>
              <a:buChar char="*"/>
            </a:pPr>
            <a:r>
              <a:rPr lang="tr-TR" sz="2000" dirty="0">
                <a:solidFill>
                  <a:schemeClr val="tx2"/>
                </a:solidFill>
              </a:rPr>
              <a:t>Empati, olaylara karşı tarafın penceresinden de bakabilme fırsatı verdiğinden hoşgörü kültürünün gelişmesine katkı yapmaktadır. Bu bağlamda empatinin bir öğretim yöntemi olarak kullanılması vatandaşlık eğitimine önemli katkılar sağlayabilir.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Empati yönteminin kullanıldığı bir etkinlikte öğrenciler, kendilerini bir başka insanın yerine koyabilecekleri gibi canlı ya da cansız bir varlık yerine de koyabilirler. </a:t>
            </a:r>
          </a:p>
          <a:p>
            <a:pPr marL="342900" lvl="1" indent="-342900" algn="just" eaLnBrk="1" hangingPunct="1">
              <a:lnSpc>
                <a:spcPct val="90000"/>
              </a:lnSpc>
              <a:spcBef>
                <a:spcPct val="0"/>
              </a:spcBef>
              <a:buFont typeface="Symbol" pitchFamily="18" charset="2"/>
              <a:buChar char="*"/>
            </a:pPr>
            <a:r>
              <a:rPr lang="tr-TR" sz="2000" dirty="0" smtClean="0">
                <a:solidFill>
                  <a:schemeClr val="tx2"/>
                </a:solidFill>
              </a:rPr>
              <a:t>Örnek </a:t>
            </a:r>
            <a:r>
              <a:rPr lang="tr-TR" sz="2000" dirty="0">
                <a:solidFill>
                  <a:schemeClr val="tx2"/>
                </a:solidFill>
              </a:rPr>
              <a:t>olay, rol oynama ve drama, empati çalışmalarında etkili bir şekilde kullanılan yöntemler </a:t>
            </a:r>
            <a:r>
              <a:rPr lang="tr-TR" sz="2000" dirty="0" smtClean="0">
                <a:solidFill>
                  <a:schemeClr val="tx2"/>
                </a:solidFill>
              </a:rPr>
              <a:t>arasındadır.</a:t>
            </a:r>
            <a:endParaRPr lang="tr-TR" sz="2000" dirty="0">
              <a:solidFill>
                <a:schemeClr val="tx2"/>
              </a:solidFill>
            </a:endParaRPr>
          </a:p>
        </p:txBody>
      </p:sp>
    </p:spTree>
    <p:extLst>
      <p:ext uri="{BB962C8B-B14F-4D97-AF65-F5344CB8AC3E}">
        <p14:creationId xmlns="" xmlns:p14="http://schemas.microsoft.com/office/powerpoint/2010/main" val="3657802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Hassas ve Tartışmalı Konular Yoluyla Öğrenme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000" dirty="0">
                <a:solidFill>
                  <a:schemeClr val="tx2"/>
                </a:solidFill>
              </a:rPr>
              <a:t>Öğrenciler, içinde bulundukları sosyal hayatta birçok tartışmalı ve hassas konuyla karşılaşmaktadır.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Tartışmalı konular </a:t>
            </a:r>
            <a:r>
              <a:rPr lang="tr-TR" sz="2000" b="1" dirty="0">
                <a:solidFill>
                  <a:schemeClr val="tx2"/>
                </a:solidFill>
              </a:rPr>
              <a:t>herkesin aynı fikirde olmadığı, sosyal, kültürel, siyasal ya da kişisel etkileri olan konular</a:t>
            </a:r>
            <a:r>
              <a:rPr lang="tr-TR" sz="2000" dirty="0">
                <a:solidFill>
                  <a:schemeClr val="tx2"/>
                </a:solidFill>
              </a:rPr>
              <a:t>dır.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Örneğin, insanların ateşli silaha sahip olması bazıları tarafından savunulmakta, bazıları tarafından da karşı çıkılmaktadır.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Genç vatandaşlar olarak öğrencilerin karşılaştıkları tartışmalı konular hakkında nasıl bir görüş oluşturacakları, topluma aktif bir vatandaş olarak katılmaları sürecinde önemlidir. </a:t>
            </a:r>
          </a:p>
          <a:p>
            <a:pPr marL="342900" lvl="1" indent="-342900" algn="just" eaLnBrk="1" hangingPunct="1">
              <a:lnSpc>
                <a:spcPct val="90000"/>
              </a:lnSpc>
              <a:spcBef>
                <a:spcPct val="0"/>
              </a:spcBef>
              <a:buFont typeface="Symbol" pitchFamily="18" charset="2"/>
              <a:buChar char="*"/>
            </a:pPr>
            <a:r>
              <a:rPr lang="tr-TR" sz="2000" dirty="0">
                <a:solidFill>
                  <a:schemeClr val="tx2"/>
                </a:solidFill>
              </a:rPr>
              <a:t>Bu nedenle tartışmalı konuların demokrasi ve insan hakları dersinde sınıfa getirilip incelenmesi, onlar hakkında doğru ve güvenilir bilgiye dayalı olarak akıl yürütülmesi ve bir görüş oluşturulmasıyla ilgili öğrencilere gerekli beceri ve değerler kazandırılmalıdır.</a:t>
            </a:r>
          </a:p>
        </p:txBody>
      </p:sp>
    </p:spTree>
    <p:extLst>
      <p:ext uri="{BB962C8B-B14F-4D97-AF65-F5344CB8AC3E}">
        <p14:creationId xmlns="" xmlns:p14="http://schemas.microsoft.com/office/powerpoint/2010/main" val="1311916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p:cNvSpPr>
          <p:nvPr>
            <p:ph type="subTitle" idx="4294967295"/>
          </p:nvPr>
        </p:nvSpPr>
        <p:spPr>
          <a:xfrm>
            <a:off x="900113" y="2708921"/>
            <a:ext cx="7559675" cy="1584176"/>
          </a:xfrm>
        </p:spPr>
        <p:txBody>
          <a:bodyPr/>
          <a:lstStyle/>
          <a:p>
            <a:pPr marL="0" indent="0" algn="ctr" eaLnBrk="1" hangingPunct="1">
              <a:spcBef>
                <a:spcPct val="0"/>
              </a:spcBef>
              <a:buNone/>
            </a:pPr>
            <a:r>
              <a:rPr lang="tr-TR" sz="4400" b="1" dirty="0" smtClean="0">
                <a:solidFill>
                  <a:schemeClr val="tx2"/>
                </a:solidFill>
              </a:rPr>
              <a:t>Ölçme ve Değerlendirmenin Temel </a:t>
            </a:r>
            <a:r>
              <a:rPr lang="tr-TR" sz="4400" b="1" dirty="0" smtClean="0">
                <a:solidFill>
                  <a:schemeClr val="tx2"/>
                </a:solidFill>
              </a:rPr>
              <a:t>İlkeleri</a:t>
            </a:r>
            <a:endParaRPr lang="tr-TR" sz="4400" b="1" dirty="0">
              <a:solidFill>
                <a:schemeClr val="tx2"/>
              </a:solidFill>
            </a:endParaRPr>
          </a:p>
        </p:txBody>
      </p:sp>
    </p:spTree>
    <p:extLst>
      <p:ext uri="{BB962C8B-B14F-4D97-AF65-F5344CB8AC3E}">
        <p14:creationId xmlns="" xmlns:p14="http://schemas.microsoft.com/office/powerpoint/2010/main" val="2636662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smtClean="0">
                <a:solidFill>
                  <a:srgbClr val="FF0000"/>
                </a:solidFill>
                <a:latin typeface="Arial" charset="0"/>
              </a:rPr>
              <a:t>Giriş</a:t>
            </a:r>
            <a:endParaRPr lang="tr-TR" sz="4000" b="1" smtClean="0">
              <a:solidFill>
                <a:srgbClr val="FF0000"/>
              </a:solidFill>
            </a:endParaRPr>
          </a:p>
        </p:txBody>
      </p:sp>
      <p:sp>
        <p:nvSpPr>
          <p:cNvPr id="3" name="Metin kutusu 2"/>
          <p:cNvSpPr txBox="1"/>
          <p:nvPr/>
        </p:nvSpPr>
        <p:spPr>
          <a:xfrm>
            <a:off x="601663" y="1557338"/>
            <a:ext cx="8218487" cy="3208571"/>
          </a:xfrm>
          <a:prstGeom prst="rect">
            <a:avLst/>
          </a:prstGeom>
          <a:noFill/>
        </p:spPr>
        <p:txBody>
          <a:bodyPr>
            <a:spAutoFit/>
          </a:bodyPr>
          <a:lstStyle/>
          <a:p>
            <a:pPr marL="342900" lvl="1" indent="-342900" algn="just">
              <a:lnSpc>
                <a:spcPct val="90000"/>
              </a:lnSpc>
              <a:buClr>
                <a:srgbClr val="3333CC"/>
              </a:buClr>
              <a:buSzPct val="60000"/>
              <a:buFont typeface="Symbol" pitchFamily="18" charset="2"/>
              <a:buChar char="*"/>
            </a:pPr>
            <a:r>
              <a:rPr lang="tr-TR" sz="2500" dirty="0">
                <a:solidFill>
                  <a:schemeClr val="tx2"/>
                </a:solidFill>
                <a:latin typeface="+mn-lt"/>
                <a:cs typeface="+mn-cs"/>
              </a:rPr>
              <a:t>Ölçme ve değerlendirme, eğitim programının temel boyutlarından biridir. </a:t>
            </a:r>
          </a:p>
          <a:p>
            <a:pPr marL="342900" lvl="1" indent="-342900" algn="just">
              <a:lnSpc>
                <a:spcPct val="90000"/>
              </a:lnSpc>
              <a:buClr>
                <a:srgbClr val="3333CC"/>
              </a:buClr>
              <a:buSzPct val="60000"/>
              <a:buFont typeface="Symbol" pitchFamily="18" charset="2"/>
              <a:buChar char="*"/>
            </a:pPr>
            <a:r>
              <a:rPr lang="tr-TR" sz="2500" dirty="0" smtClean="0">
                <a:solidFill>
                  <a:schemeClr val="tx2"/>
                </a:solidFill>
                <a:latin typeface="+mn-lt"/>
                <a:cs typeface="+mn-cs"/>
              </a:rPr>
              <a:t>Demokrasi </a:t>
            </a:r>
            <a:r>
              <a:rPr lang="tr-TR" sz="2500" dirty="0">
                <a:solidFill>
                  <a:schemeClr val="tx2"/>
                </a:solidFill>
                <a:latin typeface="+mn-lt"/>
                <a:cs typeface="+mn-cs"/>
              </a:rPr>
              <a:t>ve İnsan Hakları Dersi Öğretim Programı ile öğrencilerin bilgiye dayalı, değer temelli aktif vatandaşlar olarak yetiştirilmesi için kazandırılması hedeflenen kazanımların ölçme ve değerlendirme boyutu da geleneksel anlayıştan farklı olarak sonuç odaklı bir değerlendirme yerine </a:t>
            </a:r>
            <a:r>
              <a:rPr lang="tr-TR" sz="2500" b="1" dirty="0">
                <a:solidFill>
                  <a:schemeClr val="tx2"/>
                </a:solidFill>
                <a:latin typeface="+mn-lt"/>
                <a:cs typeface="+mn-cs"/>
              </a:rPr>
              <a:t>süreç odaklı ve öğrenen merkezli </a:t>
            </a:r>
            <a:r>
              <a:rPr lang="tr-TR" sz="2500" dirty="0">
                <a:solidFill>
                  <a:schemeClr val="tx2"/>
                </a:solidFill>
                <a:latin typeface="+mn-lt"/>
                <a:cs typeface="+mn-cs"/>
              </a:rPr>
              <a:t>bir şekilde düşünülerek tasarlanmalıdır.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tr-TR" sz="4000" b="1" smtClean="0">
                <a:solidFill>
                  <a:srgbClr val="FF0000"/>
                </a:solidFill>
                <a:latin typeface="Arial" charset="0"/>
              </a:rPr>
              <a:t>Giriş</a:t>
            </a:r>
          </a:p>
        </p:txBody>
      </p:sp>
      <p:sp>
        <p:nvSpPr>
          <p:cNvPr id="3" name="Metin kutusu 2"/>
          <p:cNvSpPr txBox="1"/>
          <p:nvPr/>
        </p:nvSpPr>
        <p:spPr>
          <a:xfrm>
            <a:off x="684213" y="1341438"/>
            <a:ext cx="8064500" cy="4136517"/>
          </a:xfrm>
          <a:prstGeom prst="rect">
            <a:avLst/>
          </a:prstGeom>
          <a:noFill/>
        </p:spPr>
        <p:txBody>
          <a:bodyPr>
            <a:spAutoFit/>
          </a:bodyPr>
          <a:lstStyle/>
          <a:p>
            <a:pPr marL="342900" lvl="1" indent="-342900" algn="just">
              <a:lnSpc>
                <a:spcPct val="90000"/>
              </a:lnSpc>
              <a:buClr>
                <a:srgbClr val="3333CC"/>
              </a:buClr>
              <a:buSzPct val="60000"/>
              <a:buFont typeface="Symbol" pitchFamily="18" charset="2"/>
              <a:buChar char="*"/>
            </a:pPr>
            <a:r>
              <a:rPr lang="tr-TR" sz="2200" dirty="0">
                <a:solidFill>
                  <a:schemeClr val="tx2"/>
                </a:solidFill>
                <a:latin typeface="+mj-lt"/>
                <a:cs typeface="+mn-cs"/>
              </a:rPr>
              <a:t>Ölçme değerlendirme etkinlikleri, </a:t>
            </a:r>
            <a:r>
              <a:rPr lang="tr-TR" sz="2200" dirty="0" smtClean="0">
                <a:solidFill>
                  <a:schemeClr val="tx2"/>
                </a:solidFill>
                <a:latin typeface="+mj-lt"/>
                <a:cs typeface="+mn-cs"/>
              </a:rPr>
              <a:t>öğrenme </a:t>
            </a:r>
            <a:r>
              <a:rPr lang="tr-TR" sz="2200" dirty="0">
                <a:solidFill>
                  <a:schemeClr val="tx2"/>
                </a:solidFill>
                <a:latin typeface="+mj-lt"/>
                <a:cs typeface="+mn-cs"/>
              </a:rPr>
              <a:t>öğretme sürecinin başlangıcında </a:t>
            </a:r>
            <a:r>
              <a:rPr lang="tr-TR" sz="2200" b="1" dirty="0">
                <a:solidFill>
                  <a:schemeClr val="tx2"/>
                </a:solidFill>
                <a:latin typeface="+mj-lt"/>
                <a:cs typeface="+mn-cs"/>
              </a:rPr>
              <a:t>öğrenme etkinlikleriyle birlikte </a:t>
            </a:r>
            <a:r>
              <a:rPr lang="tr-TR" sz="2200" dirty="0">
                <a:solidFill>
                  <a:schemeClr val="tx2"/>
                </a:solidFill>
                <a:latin typeface="+mj-lt"/>
                <a:cs typeface="+mn-cs"/>
              </a:rPr>
              <a:t>planlanmalıdır</a:t>
            </a:r>
            <a:r>
              <a:rPr lang="tr-TR" sz="2200" dirty="0" smtClean="0">
                <a:solidFill>
                  <a:schemeClr val="tx2"/>
                </a:solidFill>
                <a:latin typeface="+mj-lt"/>
                <a:cs typeface="+mn-cs"/>
              </a:rPr>
              <a:t>.</a:t>
            </a:r>
            <a:endParaRPr lang="tr-TR" sz="2200" dirty="0">
              <a:solidFill>
                <a:schemeClr val="tx2"/>
              </a:solidFill>
              <a:latin typeface="+mj-lt"/>
              <a:cs typeface="+mn-cs"/>
            </a:endParaRPr>
          </a:p>
          <a:p>
            <a:pPr marL="342900" lvl="1" indent="-342900" algn="just">
              <a:lnSpc>
                <a:spcPct val="90000"/>
              </a:lnSpc>
              <a:buClr>
                <a:srgbClr val="3333CC"/>
              </a:buClr>
              <a:buSzPct val="60000"/>
              <a:buFont typeface="Symbol" pitchFamily="18" charset="2"/>
              <a:buChar char="*"/>
            </a:pPr>
            <a:r>
              <a:rPr lang="tr-TR" sz="2200" dirty="0" smtClean="0">
                <a:solidFill>
                  <a:schemeClr val="tx2"/>
                </a:solidFill>
                <a:latin typeface="+mj-lt"/>
                <a:cs typeface="+mn-cs"/>
              </a:rPr>
              <a:t>Öncelikle </a:t>
            </a:r>
            <a:r>
              <a:rPr lang="tr-TR" sz="2200" dirty="0">
                <a:solidFill>
                  <a:schemeClr val="tx2"/>
                </a:solidFill>
                <a:latin typeface="+mj-lt"/>
                <a:cs typeface="+mn-cs"/>
              </a:rPr>
              <a:t>ölçmenin niçin, hangi amaç için yapıldığı açık ve net olarak belirlenmelidir. Daha sonra hangi özelliklerin ölçüleceği net bir şekilde ortaya konulmalıdır. Belirlenen bu özelliklerin nasıl ölçüleceği, hangi yöntem ve tekniklerin kullanılacağının belirlenmesi planlama aşamasında dikkat edilmesi gereken diğer önemli bir noktadır. </a:t>
            </a:r>
            <a:endParaRPr lang="tr-TR" sz="2200" dirty="0" smtClean="0">
              <a:solidFill>
                <a:schemeClr val="tx2"/>
              </a:solidFill>
              <a:latin typeface="+mj-lt"/>
              <a:cs typeface="+mn-cs"/>
            </a:endParaRPr>
          </a:p>
          <a:p>
            <a:pPr marL="342900" lvl="1" indent="-342900" algn="just">
              <a:lnSpc>
                <a:spcPct val="90000"/>
              </a:lnSpc>
              <a:buClr>
                <a:srgbClr val="3333CC"/>
              </a:buClr>
              <a:buSzPct val="60000"/>
              <a:buFont typeface="Symbol" pitchFamily="18" charset="2"/>
              <a:buChar char="*"/>
            </a:pPr>
            <a:r>
              <a:rPr lang="tr-TR" sz="2200" dirty="0" smtClean="0">
                <a:solidFill>
                  <a:schemeClr val="tx2"/>
                </a:solidFill>
                <a:latin typeface="+mj-lt"/>
              </a:rPr>
              <a:t>Bu derste ölçülmesi gereken özellikler, sadece öğretmen tarafından değil aynı zamanda öğrencilerin kendileri tarafından da ölçülebilir. Bu nedenle ölçmenin kim tarafından yapılacağı da planlamada dikkate alınmalıdır</a:t>
            </a:r>
            <a:r>
              <a:rPr lang="tr-TR" sz="2500" dirty="0" smtClean="0">
                <a:solidFill>
                  <a:schemeClr val="tx2"/>
                </a:solidFill>
                <a:latin typeface="+mj-lt"/>
              </a:rPr>
              <a:t>.</a:t>
            </a:r>
          </a:p>
          <a:p>
            <a:pPr marL="342900" lvl="1" indent="-342900" algn="just">
              <a:lnSpc>
                <a:spcPct val="90000"/>
              </a:lnSpc>
              <a:buClr>
                <a:srgbClr val="3333CC"/>
              </a:buClr>
              <a:buSzPct val="60000"/>
              <a:buFont typeface="Symbol" pitchFamily="18" charset="2"/>
              <a:buChar char="*"/>
            </a:pPr>
            <a:endParaRPr lang="tr-TR" sz="2500" dirty="0">
              <a:solidFill>
                <a:schemeClr val="tx2"/>
              </a:solidFill>
              <a:latin typeface="+mn-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Programın Felsefi Anlayışı</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Genelde eğitim, özelde okul, demokrasi kültürünün gelişmesine birçok açıdan katkı sunabilir.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Öncelikle öğrencilerin okulda sağlam bir demokrasi anlayışı ve onun temel ilkeleri hakkında bilgi sahibi olmaları gerekir. Ancak okulun görevi elbette bu bilgi ve anlayışı kazandırmakla sınırlı olmamalıdır. Okulda demokrasi, bu ilke ve değerlerin yaşama geçirilmesini gerektirir.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Bununla birlikte, davranışların sağlam bir bilgi temeline dayanması da gerekir. Başka bir ifade ile </a:t>
            </a:r>
            <a:r>
              <a:rPr lang="tr-TR" sz="2200" b="1" i="1" dirty="0">
                <a:solidFill>
                  <a:schemeClr val="tx2"/>
                </a:solidFill>
              </a:rPr>
              <a:t>demokrasi; bilgiye dayanan, değer temelli aktif vatandaşlık becerilerinin yaşama geçirildiği bir ortam gerektirir.</a:t>
            </a:r>
          </a:p>
        </p:txBody>
      </p:sp>
    </p:spTree>
    <p:extLst>
      <p:ext uri="{BB962C8B-B14F-4D97-AF65-F5344CB8AC3E}">
        <p14:creationId xmlns="" xmlns:p14="http://schemas.microsoft.com/office/powerpoint/2010/main" val="3287264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tr-TR" sz="4000" b="1" dirty="0" smtClean="0">
                <a:solidFill>
                  <a:srgbClr val="FF0000"/>
                </a:solidFill>
                <a:latin typeface="Arial" charset="0"/>
              </a:rPr>
              <a:t>Giriş</a:t>
            </a:r>
          </a:p>
        </p:txBody>
      </p:sp>
      <p:sp>
        <p:nvSpPr>
          <p:cNvPr id="3" name="Metin kutusu 2"/>
          <p:cNvSpPr txBox="1"/>
          <p:nvPr/>
        </p:nvSpPr>
        <p:spPr>
          <a:xfrm>
            <a:off x="323850" y="1268413"/>
            <a:ext cx="8496300" cy="2169825"/>
          </a:xfrm>
          <a:prstGeom prst="rect">
            <a:avLst/>
          </a:prstGeom>
          <a:noFill/>
        </p:spPr>
        <p:txBody>
          <a:bodyPr>
            <a:spAutoFit/>
          </a:bodyPr>
          <a:lstStyle/>
          <a:p>
            <a:pPr marL="342900" lvl="1" indent="-342900" algn="just">
              <a:lnSpc>
                <a:spcPct val="90000"/>
              </a:lnSpc>
              <a:buClr>
                <a:srgbClr val="3333CC"/>
              </a:buClr>
              <a:buSzPct val="60000"/>
              <a:buFont typeface="Symbol" pitchFamily="18" charset="2"/>
              <a:buChar char="*"/>
            </a:pPr>
            <a:r>
              <a:rPr lang="tr-TR" sz="2500" dirty="0">
                <a:solidFill>
                  <a:schemeClr val="tx2"/>
                </a:solidFill>
                <a:latin typeface="+mn-lt"/>
                <a:cs typeface="+mn-cs"/>
              </a:rPr>
              <a:t>Demokrasi ve insan hakları dersinin doğası gereği, kazanımların ölçülmesi ve değerlendirilmesinde </a:t>
            </a:r>
            <a:r>
              <a:rPr lang="tr-TR" sz="2500" b="1" dirty="0">
                <a:solidFill>
                  <a:schemeClr val="tx2"/>
                </a:solidFill>
                <a:latin typeface="+mn-lt"/>
                <a:cs typeface="+mn-cs"/>
              </a:rPr>
              <a:t>performans değerlendirme temel yaklaşımlardan biri </a:t>
            </a:r>
            <a:r>
              <a:rPr lang="tr-TR" sz="2500" dirty="0">
                <a:solidFill>
                  <a:schemeClr val="tx2"/>
                </a:solidFill>
                <a:latin typeface="+mn-lt"/>
                <a:cs typeface="+mn-cs"/>
              </a:rPr>
              <a:t>olmalıdır. </a:t>
            </a:r>
          </a:p>
          <a:p>
            <a:pPr marL="342900" lvl="1" indent="-342900" algn="just">
              <a:lnSpc>
                <a:spcPct val="90000"/>
              </a:lnSpc>
              <a:buClr>
                <a:srgbClr val="3333CC"/>
              </a:buClr>
              <a:buSzPct val="60000"/>
              <a:buFont typeface="Symbol" pitchFamily="18" charset="2"/>
              <a:buChar char="*"/>
            </a:pPr>
            <a:r>
              <a:rPr lang="tr-TR" sz="2500" dirty="0">
                <a:solidFill>
                  <a:schemeClr val="tx2"/>
                </a:solidFill>
                <a:latin typeface="+mn-lt"/>
                <a:cs typeface="+mn-cs"/>
              </a:rPr>
              <a:t>Öğrencilerin bilgi ve becerilerini ortaya koyarak oluşturdukları çalışma, ürün ya da etkinliklerin değerlendirilme süreci, “performans değerlendirme” olarak ifade edilir.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p:cNvSpPr>
          <p:nvPr>
            <p:ph type="ctrTitle" idx="4294967295"/>
          </p:nvPr>
        </p:nvSpPr>
        <p:spPr>
          <a:xfrm>
            <a:off x="685800" y="1268412"/>
            <a:ext cx="7772400" cy="3528000"/>
          </a:xfrm>
        </p:spPr>
        <p:txBody>
          <a:bodyPr/>
          <a:lstStyle/>
          <a:p>
            <a:r>
              <a:rPr lang="tr-TR" b="1" dirty="0" smtClean="0">
                <a:solidFill>
                  <a:srgbClr val="FF0000"/>
                </a:solidFill>
              </a:rPr>
              <a:t>ÖLÇME </a:t>
            </a:r>
            <a:r>
              <a:rPr lang="tr-TR" b="1" dirty="0" smtClean="0">
                <a:solidFill>
                  <a:srgbClr val="FF0000"/>
                </a:solidFill>
              </a:rPr>
              <a:t>VE DEĞERLENDİRMENİN TEMEL İLKELERİ</a:t>
            </a:r>
            <a:endParaRPr lang="tr-TR" b="1" dirty="0" smtClean="0">
              <a:solidFill>
                <a:srgbClr val="000000"/>
              </a:solidFill>
            </a:endParaRPr>
          </a:p>
        </p:txBody>
      </p:sp>
    </p:spTree>
    <p:extLst>
      <p:ext uri="{BB962C8B-B14F-4D97-AF65-F5344CB8AC3E}">
        <p14:creationId xmlns="" xmlns:p14="http://schemas.microsoft.com/office/powerpoint/2010/main" val="42396532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3600" b="1" dirty="0">
                <a:solidFill>
                  <a:srgbClr val="FF0000"/>
                </a:solidFill>
              </a:rPr>
              <a:t>1. Amaç ve Kazanımlarla Uyumlu Olma</a:t>
            </a:r>
            <a:endParaRPr lang="tr-TR" sz="3600" b="1" dirty="0" smtClean="0">
              <a:solidFill>
                <a:srgbClr val="FF0000"/>
              </a:solidFill>
            </a:endParaRP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dersinde ölçme ve değerlendirmenin temel amacı, dersin genel amaç ve kazanımlarında belirtilen aktif demokratik vatandaşlık özellikleriyle uyumlu olarak </a:t>
            </a:r>
            <a:r>
              <a:rPr lang="tr-TR" sz="2200" b="1" dirty="0">
                <a:solidFill>
                  <a:schemeClr val="tx2"/>
                </a:solidFill>
              </a:rPr>
              <a:t>belirlenen bilgi, değer ve becerilerin kazanılma sürecindeki ilerlemeleri ölçmeye </a:t>
            </a:r>
            <a:r>
              <a:rPr lang="tr-TR" sz="2200" dirty="0">
                <a:solidFill>
                  <a:schemeClr val="tx2"/>
                </a:solidFill>
              </a:rPr>
              <a:t>yönelik olmalıdır.</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Geleneksel olarak yapılan ölçme etkinliklerinde daha çok bilgi boyutuna odaklanılmaktadır. Bu durum hem geleneksel alışkanlıklardan hem de bilgi boyutunun ölçülmesinin kolaylığından kaynaklanmaktadır.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Ancak, demokrasi ve insan hakları dersi bilgi ve değerlerin aktif vatandaşlık becerisi olarak gösterilmesini gerektirmektedir. Bu nedenle bu dersteki ölçme etkinlikleri </a:t>
            </a:r>
            <a:r>
              <a:rPr lang="tr-TR" sz="2200" b="1" dirty="0">
                <a:solidFill>
                  <a:schemeClr val="tx2"/>
                </a:solidFill>
              </a:rPr>
              <a:t>değer ve becerilerin ölçülmesine de odaklı </a:t>
            </a:r>
            <a:r>
              <a:rPr lang="tr-TR" sz="2200" dirty="0">
                <a:solidFill>
                  <a:schemeClr val="tx2"/>
                </a:solidFill>
              </a:rPr>
              <a:t>olmalıdır. </a:t>
            </a:r>
          </a:p>
          <a:p>
            <a:pPr>
              <a:lnSpc>
                <a:spcPct val="90000"/>
              </a:lnSpc>
              <a:buFont typeface="Symbol" pitchFamily="18" charset="2"/>
              <a:buChar char="*"/>
            </a:pPr>
            <a:endParaRPr lang="tr-TR" sz="2400" dirty="0" smtClean="0">
              <a:solidFill>
                <a:schemeClr val="tx2"/>
              </a:solidFill>
            </a:endParaRPr>
          </a:p>
        </p:txBody>
      </p:sp>
    </p:spTree>
    <p:extLst>
      <p:ext uri="{BB962C8B-B14F-4D97-AF65-F5344CB8AC3E}">
        <p14:creationId xmlns="" xmlns:p14="http://schemas.microsoft.com/office/powerpoint/2010/main" val="12443139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3600" b="1" dirty="0">
                <a:solidFill>
                  <a:srgbClr val="FF0000"/>
                </a:solidFill>
              </a:rPr>
              <a:t>2. Öğrenme – Öğretme Süreciyle Bütünlük</a:t>
            </a:r>
            <a:br>
              <a:rPr lang="tr-TR" sz="3600" b="1" dirty="0">
                <a:solidFill>
                  <a:srgbClr val="FF0000"/>
                </a:solidFill>
              </a:rPr>
            </a:br>
            <a:r>
              <a:rPr lang="tr-TR" sz="3600" b="1" dirty="0">
                <a:solidFill>
                  <a:srgbClr val="FF0000"/>
                </a:solidFill>
              </a:rPr>
              <a:t>(Süreci Değerlendirme) </a:t>
            </a:r>
            <a:endParaRPr lang="tr-TR" sz="3600" b="1" dirty="0" smtClean="0">
              <a:solidFill>
                <a:srgbClr val="FF0000"/>
              </a:solidFill>
            </a:endParaRP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dersinde ölçme ve değerlendirme sadece belirlenen kazanımlara ne kadar ulaşıldığını belirleme değil </a:t>
            </a:r>
            <a:r>
              <a:rPr lang="tr-TR" sz="2200" b="1" dirty="0">
                <a:solidFill>
                  <a:schemeClr val="tx2"/>
                </a:solidFill>
              </a:rPr>
              <a:t>kazanımlara ulaşmak için yapılan öğrenme sürecini desteklemek ve geliştirmek amacına da </a:t>
            </a:r>
            <a:r>
              <a:rPr lang="tr-TR" sz="2200" dirty="0">
                <a:solidFill>
                  <a:schemeClr val="tx2"/>
                </a:solidFill>
              </a:rPr>
              <a:t>hizmet etmelidir. </a:t>
            </a:r>
          </a:p>
          <a:p>
            <a:pPr marL="342900" lvl="1" indent="-342900" algn="just" eaLnBrk="1" hangingPunct="1">
              <a:lnSpc>
                <a:spcPct val="90000"/>
              </a:lnSpc>
              <a:spcBef>
                <a:spcPct val="0"/>
              </a:spcBef>
              <a:buFont typeface="Symbol" pitchFamily="18" charset="2"/>
              <a:buChar char="*"/>
            </a:pPr>
            <a:endParaRPr lang="tr-TR" sz="2200" dirty="0" smtClean="0">
              <a:solidFill>
                <a:schemeClr val="tx2"/>
              </a:solidFill>
            </a:endParaRP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Bu </a:t>
            </a:r>
            <a:r>
              <a:rPr lang="tr-TR" sz="2200" dirty="0">
                <a:solidFill>
                  <a:schemeClr val="tx2"/>
                </a:solidFill>
              </a:rPr>
              <a:t>nedenle ölçme sonunda elde edilen veriler, bu dersteki öğrenmenin geliştirilmesi için </a:t>
            </a:r>
            <a:r>
              <a:rPr lang="tr-TR" sz="2200" b="1" dirty="0">
                <a:solidFill>
                  <a:schemeClr val="tx2"/>
                </a:solidFill>
              </a:rPr>
              <a:t>çok değerli bir geri bildirim </a:t>
            </a:r>
            <a:r>
              <a:rPr lang="tr-TR" sz="2200" dirty="0">
                <a:solidFill>
                  <a:schemeClr val="tx2"/>
                </a:solidFill>
              </a:rPr>
              <a:t>kaynağıdır.  Bu geri bildirim yalnızca öğretmenin öğretimin etkinliğini artırmak için kullanması gereken bir bilgi değil aynı zamanda öğrencilerle de paylaşılması gereken bir bilgidir. Böylelikle öğrenciler dersin kazanımlarıyla ilgili gelişmelerini görme fırsatı elde edeceklerdir. </a:t>
            </a:r>
          </a:p>
          <a:p>
            <a:pPr marL="0" indent="0">
              <a:lnSpc>
                <a:spcPct val="90000"/>
              </a:lnSpc>
              <a:buNone/>
            </a:pPr>
            <a:endParaRPr lang="tr-TR" sz="2400" dirty="0" smtClean="0">
              <a:solidFill>
                <a:schemeClr val="tx2"/>
              </a:solidFill>
            </a:endParaRPr>
          </a:p>
        </p:txBody>
      </p:sp>
    </p:spTree>
    <p:extLst>
      <p:ext uri="{BB962C8B-B14F-4D97-AF65-F5344CB8AC3E}">
        <p14:creationId xmlns="" xmlns:p14="http://schemas.microsoft.com/office/powerpoint/2010/main" val="1926411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3600" b="1" dirty="0">
                <a:solidFill>
                  <a:srgbClr val="FF0000"/>
                </a:solidFill>
              </a:rPr>
              <a:t>3. </a:t>
            </a:r>
            <a:r>
              <a:rPr lang="tr-TR" sz="3600" b="1" dirty="0" smtClean="0">
                <a:solidFill>
                  <a:srgbClr val="FF0000"/>
                </a:solidFill>
              </a:rPr>
              <a:t>Otantik Olma </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dersinde kullanılacak ölçme etkinlikleri, dersin amaçları doğrultusunda, öğrencilerin genç vatandaşlar olarak okul ve çevredeki yaşamlarında kullandıkları vatandaşlık yeterliklerini ölçmeye odaklı olmalıdır</a:t>
            </a:r>
            <a:r>
              <a:rPr lang="tr-TR" sz="2200" dirty="0" smtClean="0">
                <a:solidFill>
                  <a:schemeClr val="tx2"/>
                </a:solidFill>
              </a:rPr>
              <a:t>.</a:t>
            </a: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endParaRPr lang="tr-TR" sz="2200" dirty="0" smtClean="0">
              <a:solidFill>
                <a:schemeClr val="tx2"/>
              </a:solidFill>
            </a:endParaRPr>
          </a:p>
        </p:txBody>
      </p:sp>
    </p:spTree>
    <p:extLst>
      <p:ext uri="{BB962C8B-B14F-4D97-AF65-F5344CB8AC3E}">
        <p14:creationId xmlns="" xmlns:p14="http://schemas.microsoft.com/office/powerpoint/2010/main" val="2607042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3600" b="1" dirty="0">
                <a:solidFill>
                  <a:srgbClr val="FF0000"/>
                </a:solidFill>
              </a:rPr>
              <a:t>4. </a:t>
            </a:r>
            <a:r>
              <a:rPr lang="tr-TR" sz="3600" b="1" dirty="0" smtClean="0">
                <a:solidFill>
                  <a:srgbClr val="FF0000"/>
                </a:solidFill>
              </a:rPr>
              <a:t>Ölçme Araçlarında Çeşitlilik</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dersinde ölçme ve değerlendirme çok çeşitli kaynaklardan toplanan bilgileri içermelidir.  </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Bu </a:t>
            </a:r>
            <a:r>
              <a:rPr lang="tr-TR" sz="2200" dirty="0">
                <a:solidFill>
                  <a:schemeClr val="tx2"/>
                </a:solidFill>
              </a:rPr>
              <a:t>derste öğrencilere kazandırılması hedeflenen özellikler bilgi, değer ve beceriler gibi birbirinden oldukça farklı özelliklerdir. Bu özelliklerin sadece bir çeşit ölçme yöntemiyle ölçülmesi mümkün değildir.  </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Örneğin </a:t>
            </a:r>
            <a:r>
              <a:rPr lang="tr-TR" sz="2200" dirty="0">
                <a:solidFill>
                  <a:schemeClr val="tx2"/>
                </a:solidFill>
              </a:rPr>
              <a:t>öğrencilerin katılım becerilerini ölçmek için gözlem iyi bir yöntemken, temel kavramları anlayıp anlamadığını belirlemek için yazılı ölçme uygun olabilir. Bazı durumlarda aynı özelliği ölçmek için bile çeşitli yöntemlerle bilgi toplamak gerekebilir. </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Örneğin</a:t>
            </a:r>
            <a:r>
              <a:rPr lang="tr-TR" sz="2200" dirty="0">
                <a:solidFill>
                  <a:schemeClr val="tx2"/>
                </a:solidFill>
              </a:rPr>
              <a:t>, çevreyi koruma konusunda öğrenci davranışlarını ölçmek için hem gözlem hem proje hem de performans görevi kullanılabilir. </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Ayrıca </a:t>
            </a:r>
            <a:r>
              <a:rPr lang="tr-TR" sz="2200" dirty="0">
                <a:solidFill>
                  <a:schemeClr val="tx2"/>
                </a:solidFill>
              </a:rPr>
              <a:t>öğrencilerin bu konuda yaptıkları çalışmalar, ürün dosyasında </a:t>
            </a:r>
            <a:r>
              <a:rPr lang="tr-TR" sz="2200" dirty="0" smtClean="0">
                <a:solidFill>
                  <a:schemeClr val="tx2"/>
                </a:solidFill>
              </a:rPr>
              <a:t>(portföy) </a:t>
            </a:r>
            <a:r>
              <a:rPr lang="tr-TR" sz="2200" dirty="0">
                <a:solidFill>
                  <a:schemeClr val="tx2"/>
                </a:solidFill>
              </a:rPr>
              <a:t>saklanabilir.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0" indent="0">
              <a:lnSpc>
                <a:spcPct val="90000"/>
              </a:lnSpc>
              <a:buNone/>
            </a:pPr>
            <a:endParaRPr lang="tr-TR" sz="2400" dirty="0" smtClean="0">
              <a:solidFill>
                <a:schemeClr val="tx2"/>
              </a:solidFill>
            </a:endParaRPr>
          </a:p>
        </p:txBody>
      </p:sp>
    </p:spTree>
    <p:extLst>
      <p:ext uri="{BB962C8B-B14F-4D97-AF65-F5344CB8AC3E}">
        <p14:creationId xmlns="" xmlns:p14="http://schemas.microsoft.com/office/powerpoint/2010/main" val="3731412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3600" b="1" dirty="0">
                <a:solidFill>
                  <a:srgbClr val="FF0000"/>
                </a:solidFill>
              </a:rPr>
              <a:t>5. </a:t>
            </a:r>
            <a:r>
              <a:rPr lang="tr-TR" sz="3600" b="1" dirty="0" smtClean="0">
                <a:solidFill>
                  <a:srgbClr val="FF0000"/>
                </a:solidFill>
              </a:rPr>
              <a:t>Kendini Değerlendirme</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Ö</a:t>
            </a:r>
            <a:r>
              <a:rPr lang="tr-TR" sz="2200" dirty="0" smtClean="0">
                <a:solidFill>
                  <a:schemeClr val="tx2"/>
                </a:solidFill>
              </a:rPr>
              <a:t>ğrencilerin </a:t>
            </a:r>
            <a:r>
              <a:rPr lang="tr-TR" sz="2200" dirty="0">
                <a:solidFill>
                  <a:schemeClr val="tx2"/>
                </a:solidFill>
              </a:rPr>
              <a:t>ölçme ve değerlendirme sürecine katılımlarını destekleyen diğer bir etkinlik ise, onların öğrendikleri bilgiler ve kazandıkları değer ve beceriler hakkında yansıtıcı düşünmelerine fırsat vermektir.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r>
              <a:rPr lang="tr-TR" sz="2200" dirty="0">
                <a:solidFill>
                  <a:schemeClr val="tx2"/>
                </a:solidFill>
              </a:rPr>
              <a:t>Böylelikle öğrenciler, davranışları ve bu davranışların diğerleri üzerindeki etkileriyle ilgili düşünme fırsatı elde edeceklerdir.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r>
              <a:rPr lang="tr-TR" sz="2200" dirty="0">
                <a:solidFill>
                  <a:schemeClr val="tx2"/>
                </a:solidFill>
              </a:rPr>
              <a:t>Öğrencilerin bu yansıtıcı düşünmelerini yazılı olarak yapmaları ve dosyalarında saklamaları istenebilir.</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0" indent="0">
              <a:lnSpc>
                <a:spcPct val="90000"/>
              </a:lnSpc>
              <a:buNone/>
            </a:pPr>
            <a:endParaRPr lang="tr-TR" sz="2400" dirty="0" smtClean="0">
              <a:solidFill>
                <a:schemeClr val="tx2"/>
              </a:solidFill>
            </a:endParaRPr>
          </a:p>
        </p:txBody>
      </p:sp>
    </p:spTree>
    <p:extLst>
      <p:ext uri="{BB962C8B-B14F-4D97-AF65-F5344CB8AC3E}">
        <p14:creationId xmlns="" xmlns:p14="http://schemas.microsoft.com/office/powerpoint/2010/main" val="311954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3600" b="1" dirty="0">
                <a:solidFill>
                  <a:srgbClr val="FF0000"/>
                </a:solidFill>
              </a:rPr>
              <a:t>6. </a:t>
            </a:r>
            <a:r>
              <a:rPr lang="tr-TR" sz="3600" b="1" dirty="0" smtClean="0">
                <a:solidFill>
                  <a:srgbClr val="FF0000"/>
                </a:solidFill>
              </a:rPr>
              <a:t>Bireysel Farklılıklar</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Öğrencilerin sahip olduğu öğrenme stilleri, çoklu zekâ alanları gibi öğrenme öğretme sürecinde dikkat edilmesi gereken bireysel farklılıklar, ölçme değerlendirme sürecinde de dikkate alınması gereken özelliklerdir. </a:t>
            </a:r>
            <a:endParaRPr lang="tr-TR" sz="2200" dirty="0" smtClean="0">
              <a:solidFill>
                <a:schemeClr val="tx2"/>
              </a:solidFill>
            </a:endParaRP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Çağdaş </a:t>
            </a:r>
            <a:r>
              <a:rPr lang="tr-TR" sz="2200" dirty="0" smtClean="0">
                <a:solidFill>
                  <a:schemeClr val="tx2"/>
                </a:solidFill>
              </a:rPr>
              <a:t>ölçme ve değerlendirme anlayışı tüm öğrencileri aynı görüp aynı standartlar açısından değerlendirmek yerine, onların başlangıç ve sonuç düzeylerini dikkate alarak aradaki gelişime odaklanmayı gerektirir. </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Bu nedenle bu derste öğrencilere ilgi ve yeteneklerine göre farklı proje ve görevler verilebilir.</a:t>
            </a:r>
          </a:p>
          <a:p>
            <a:pPr marL="0" indent="0">
              <a:lnSpc>
                <a:spcPct val="90000"/>
              </a:lnSpc>
              <a:buNone/>
            </a:pPr>
            <a:endParaRPr lang="tr-TR" sz="2400" dirty="0" smtClean="0">
              <a:solidFill>
                <a:schemeClr val="tx2"/>
              </a:solidFill>
            </a:endParaRPr>
          </a:p>
        </p:txBody>
      </p:sp>
    </p:spTree>
    <p:extLst>
      <p:ext uri="{BB962C8B-B14F-4D97-AF65-F5344CB8AC3E}">
        <p14:creationId xmlns="" xmlns:p14="http://schemas.microsoft.com/office/powerpoint/2010/main" val="2751684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3600" b="1" dirty="0" smtClean="0">
                <a:solidFill>
                  <a:srgbClr val="FF0000"/>
                </a:solidFill>
              </a:rPr>
              <a:t>7. Yazılı İfade</a:t>
            </a:r>
          </a:p>
        </p:txBody>
      </p:sp>
      <p:sp>
        <p:nvSpPr>
          <p:cNvPr id="17410" name="Rectangle 3"/>
          <p:cNvSpPr>
            <a:spLocks noGrp="1"/>
          </p:cNvSpPr>
          <p:nvPr>
            <p:ph type="body" idx="1"/>
          </p:nvPr>
        </p:nvSpPr>
        <p:spPr>
          <a:xfrm>
            <a:off x="457200" y="1268760"/>
            <a:ext cx="8229600" cy="464309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eğitiminde ölçme ve değerlendirme öğrencilerin anladıklarını açıklamalarını, görüşlerini yazılı olarak sunma fırsatları içermelidir.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Ulusal düzeyde yapılan sınavların çoktan seçmeli türünde olması, öğrencilerin duygu ve düşüncelerini yazılı olarak ifade etmelerini engelleyen önemli bir etmendir</a:t>
            </a:r>
            <a:r>
              <a:rPr lang="tr-TR" sz="2200" dirty="0" smtClean="0">
                <a:solidFill>
                  <a:schemeClr val="tx2"/>
                </a:solidFill>
              </a:rPr>
              <a:t>.</a:t>
            </a:r>
            <a:endParaRPr lang="tr-TR" sz="2200" dirty="0">
              <a:solidFill>
                <a:schemeClr val="tx2"/>
              </a:solidFill>
            </a:endParaRPr>
          </a:p>
          <a:p>
            <a:pPr marL="342900" lvl="1" indent="-342900" algn="just" eaLnBrk="1" hangingPunct="1">
              <a:lnSpc>
                <a:spcPct val="90000"/>
              </a:lnSpc>
              <a:spcBef>
                <a:spcPct val="0"/>
              </a:spcBef>
              <a:buFont typeface="Symbol" pitchFamily="18" charset="2"/>
              <a:buChar char="*"/>
            </a:pPr>
            <a:r>
              <a:rPr lang="tr-TR" sz="2200" dirty="0">
                <a:solidFill>
                  <a:schemeClr val="tx2"/>
                </a:solidFill>
              </a:rPr>
              <a:t>Hâlbuki aktif vatandaşlık, görüş ve düşüncelerini yazılı olarak ifade edilmesini de </a:t>
            </a:r>
            <a:r>
              <a:rPr lang="tr-TR" sz="2200" dirty="0" smtClean="0">
                <a:solidFill>
                  <a:schemeClr val="tx2"/>
                </a:solidFill>
              </a:rPr>
              <a:t>gerektirmektedir.</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Örneğin, okulda ya da yakın çevrede karşılaşılan bir sorunun giderilmesi için okul yönetimi ya da yerel bir kuruma başvurulması gereken bir durumda, görüş ve dilekleri yazılı olarak bildirmek gerekecektir</a:t>
            </a:r>
            <a:r>
              <a:rPr lang="tr-TR" sz="2200" dirty="0" smtClean="0">
                <a:solidFill>
                  <a:schemeClr val="tx2"/>
                </a:solidFill>
              </a:rPr>
              <a:t>.</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Bu amaçla bu derste öğrencilerden bir sorun hakkında araştırma yapıp sonuçlarını yazılı olarak raporlaştırmaları ve sorunun giderilmesi için yapılması gerekenleri yazılı olarak hazırlamaları istenebilir</a:t>
            </a:r>
            <a:endParaRPr lang="tr-TR" sz="2200" dirty="0">
              <a:solidFill>
                <a:schemeClr val="tx2"/>
              </a:solidFill>
            </a:endParaRPr>
          </a:p>
          <a:p>
            <a:pPr marL="0" indent="0">
              <a:lnSpc>
                <a:spcPct val="90000"/>
              </a:lnSpc>
              <a:buNone/>
            </a:pPr>
            <a:endParaRPr lang="tr-TR" sz="2400" dirty="0" smtClean="0">
              <a:solidFill>
                <a:schemeClr val="tx2"/>
              </a:solidFill>
            </a:endParaRPr>
          </a:p>
        </p:txBody>
      </p:sp>
    </p:spTree>
    <p:extLst>
      <p:ext uri="{BB962C8B-B14F-4D97-AF65-F5344CB8AC3E}">
        <p14:creationId xmlns="" xmlns:p14="http://schemas.microsoft.com/office/powerpoint/2010/main" val="2305201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3600" b="1" dirty="0" smtClean="0">
                <a:solidFill>
                  <a:srgbClr val="FF0000"/>
                </a:solidFill>
              </a:rPr>
              <a:t>8. İşbirliği</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Demokrasi ve insan hakları dersiyle ilgili ölçme değerlendirme etkinliklerinin planlanmasından uygulanmasına kadar ilgili paydaşların iş birliği yapması gerekir. </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Hedeflenen </a:t>
            </a:r>
            <a:r>
              <a:rPr lang="tr-TR" sz="2200" dirty="0">
                <a:solidFill>
                  <a:schemeClr val="tx2"/>
                </a:solidFill>
              </a:rPr>
              <a:t>özelliklerin ne düzeyde kazanıldığını belirlemek için yalnızca sınıf içi öğrenmelerin değerlendirilmesi yetmez.</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Öğrencilerin </a:t>
            </a:r>
            <a:r>
              <a:rPr lang="tr-TR" sz="2200" dirty="0">
                <a:solidFill>
                  <a:schemeClr val="tx2"/>
                </a:solidFill>
              </a:rPr>
              <a:t>okulda ve yakın çevrede bu derste amaçlanan özellikleri ne derecede gösterdiğinin belirlenmesi için </a:t>
            </a:r>
            <a:r>
              <a:rPr lang="tr-TR" sz="2200" b="1" dirty="0">
                <a:solidFill>
                  <a:schemeClr val="tx2"/>
                </a:solidFill>
              </a:rPr>
              <a:t>okulda diğer öğretmen ve yöneticilerden, çevrede ise ailelerden destek almak </a:t>
            </a:r>
            <a:r>
              <a:rPr lang="tr-TR" sz="2200" dirty="0" smtClean="0">
                <a:solidFill>
                  <a:schemeClr val="tx2"/>
                </a:solidFill>
              </a:rPr>
              <a:t>gerekir.</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Ayrıca </a:t>
            </a:r>
            <a:r>
              <a:rPr lang="tr-TR" sz="2200" dirty="0">
                <a:solidFill>
                  <a:schemeClr val="tx2"/>
                </a:solidFill>
              </a:rPr>
              <a:t>öğretmen ölçme etkinliklerinin planlanması ve yürütülmesinde </a:t>
            </a:r>
            <a:r>
              <a:rPr lang="tr-TR" sz="2200" b="1" dirty="0">
                <a:solidFill>
                  <a:schemeClr val="tx2"/>
                </a:solidFill>
              </a:rPr>
              <a:t>öğrencilerle iş birliği </a:t>
            </a:r>
            <a:r>
              <a:rPr lang="tr-TR" sz="2200" dirty="0">
                <a:solidFill>
                  <a:schemeClr val="tx2"/>
                </a:solidFill>
              </a:rPr>
              <a:t>de yapmalıdır. </a:t>
            </a:r>
            <a:endParaRPr lang="tr-TR" sz="2200" dirty="0" smtClean="0">
              <a:solidFill>
                <a:schemeClr val="tx2"/>
              </a:solidFill>
            </a:endParaRP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Öğretmen </a:t>
            </a:r>
            <a:r>
              <a:rPr lang="tr-TR" sz="2200" dirty="0">
                <a:solidFill>
                  <a:schemeClr val="tx2"/>
                </a:solidFill>
              </a:rPr>
              <a:t>ailelerle iş birliği yaparak öğrencilerin bu derste kazanılması gereken özellikleri, bilhassa değer ve becerileri,  ailede ve çevrede ne derece gösterdiklerini gözlemlemelerini isteyebilir. </a:t>
            </a:r>
          </a:p>
          <a:p>
            <a:pPr marL="342900" lvl="1" indent="-342900" algn="just" eaLnBrk="1" hangingPunct="1">
              <a:lnSpc>
                <a:spcPct val="90000"/>
              </a:lnSpc>
              <a:spcBef>
                <a:spcPct val="0"/>
              </a:spcBef>
              <a:buFont typeface="Symbol" pitchFamily="18" charset="2"/>
              <a:buChar char="*"/>
            </a:pPr>
            <a:endParaRPr lang="tr-TR" sz="2200" dirty="0">
              <a:solidFill>
                <a:schemeClr val="tx2"/>
              </a:solidFill>
            </a:endParaRPr>
          </a:p>
          <a:p>
            <a:pPr marL="0" indent="0">
              <a:lnSpc>
                <a:spcPct val="90000"/>
              </a:lnSpc>
              <a:buNone/>
            </a:pPr>
            <a:endParaRPr lang="tr-TR" sz="2400" dirty="0" smtClean="0">
              <a:solidFill>
                <a:schemeClr val="tx2"/>
              </a:solidFill>
            </a:endParaRPr>
          </a:p>
        </p:txBody>
      </p:sp>
    </p:spTree>
    <p:extLst>
      <p:ext uri="{BB962C8B-B14F-4D97-AF65-F5344CB8AC3E}">
        <p14:creationId xmlns="" xmlns:p14="http://schemas.microsoft.com/office/powerpoint/2010/main" val="51233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Programın Felsefi Anlayışı</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Sınıf içinde kullanılan öğrenme yöntem ve tekniklerinin öğrenci özerkliğini ve katılımını destekler nitelikte olması, okullarda demokrasi kültürünün gelişmesine katkı sağlayacaktır.  </a:t>
            </a:r>
          </a:p>
          <a:p>
            <a:pPr marL="342900" lvl="1" indent="-342900" algn="just" eaLnBrk="1" hangingPunct="1">
              <a:lnSpc>
                <a:spcPct val="90000"/>
              </a:lnSpc>
              <a:spcBef>
                <a:spcPct val="0"/>
              </a:spcBef>
              <a:buFont typeface="Symbol" pitchFamily="18" charset="2"/>
              <a:buChar char="*"/>
            </a:pPr>
            <a:r>
              <a:rPr lang="tr-TR" sz="2200" dirty="0" smtClean="0">
                <a:solidFill>
                  <a:schemeClr val="tx2"/>
                </a:solidFill>
              </a:rPr>
              <a:t>Sınıfta </a:t>
            </a:r>
            <a:r>
              <a:rPr lang="tr-TR" sz="2200" dirty="0">
                <a:solidFill>
                  <a:schemeClr val="tx2"/>
                </a:solidFill>
              </a:rPr>
              <a:t>herkesin haklarını </a:t>
            </a:r>
            <a:r>
              <a:rPr lang="tr-TR" sz="2200" b="1" dirty="0">
                <a:solidFill>
                  <a:schemeClr val="tx2"/>
                </a:solidFill>
              </a:rPr>
              <a:t>özgürce</a:t>
            </a:r>
            <a:r>
              <a:rPr lang="tr-TR" sz="2200" dirty="0">
                <a:solidFill>
                  <a:schemeClr val="tx2"/>
                </a:solidFill>
              </a:rPr>
              <a:t> kullanabildiği, </a:t>
            </a:r>
            <a:r>
              <a:rPr lang="tr-TR" sz="2200" b="1" dirty="0">
                <a:solidFill>
                  <a:schemeClr val="tx2"/>
                </a:solidFill>
              </a:rPr>
              <a:t>şiddetten uzak, sevgi ve saygıya dayalı, hoşgörülü çok yönlü bir iletişim</a:t>
            </a:r>
            <a:r>
              <a:rPr lang="tr-TR" sz="2200" dirty="0">
                <a:solidFill>
                  <a:schemeClr val="tx2"/>
                </a:solidFill>
              </a:rPr>
              <a:t>in kurulması gerekir.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Ayrıca demokratik bir bireyde bulunması gereken </a:t>
            </a:r>
            <a:r>
              <a:rPr lang="tr-TR" sz="2200" b="1" dirty="0">
                <a:solidFill>
                  <a:schemeClr val="tx2"/>
                </a:solidFill>
              </a:rPr>
              <a:t>eleştirel düşünme, yaratıcı düşünme, problem çözme, karar verme, araştırma </a:t>
            </a:r>
            <a:r>
              <a:rPr lang="tr-TR" sz="2200" dirty="0">
                <a:solidFill>
                  <a:schemeClr val="tx2"/>
                </a:solidFill>
              </a:rPr>
              <a:t>gibi temel becerilerin de kazandırılması demokrasi kültürü açısından önem taşımaktadır.  </a:t>
            </a:r>
          </a:p>
        </p:txBody>
      </p:sp>
    </p:spTree>
    <p:extLst>
      <p:ext uri="{BB962C8B-B14F-4D97-AF65-F5344CB8AC3E}">
        <p14:creationId xmlns="" xmlns:p14="http://schemas.microsoft.com/office/powerpoint/2010/main" val="8827071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Başlık 1"/>
          <p:cNvSpPr>
            <a:spLocks noGrp="1"/>
          </p:cNvSpPr>
          <p:nvPr>
            <p:ph type="ctrTitle" idx="4294967295"/>
          </p:nvPr>
        </p:nvSpPr>
        <p:spPr>
          <a:xfrm>
            <a:off x="685800" y="2130425"/>
            <a:ext cx="7772400" cy="1470025"/>
          </a:xfrm>
        </p:spPr>
        <p:txBody>
          <a:bodyPr/>
          <a:lstStyle/>
          <a:p>
            <a:r>
              <a:rPr lang="tr-TR" b="1" smtClean="0">
                <a:solidFill>
                  <a:srgbClr val="FF0000"/>
                </a:solidFill>
              </a:rPr>
              <a:t>Teşekkürler</a:t>
            </a:r>
          </a:p>
        </p:txBody>
      </p:sp>
      <p:sp>
        <p:nvSpPr>
          <p:cNvPr id="60419" name="Alt Başlık 2"/>
          <p:cNvSpPr>
            <a:spLocks noGrp="1"/>
          </p:cNvSpPr>
          <p:nvPr>
            <p:ph type="subTitle" idx="4294967295"/>
          </p:nvPr>
        </p:nvSpPr>
        <p:spPr>
          <a:xfrm>
            <a:off x="1371600" y="3886200"/>
            <a:ext cx="6400800" cy="1752600"/>
          </a:xfrm>
        </p:spPr>
        <p:txBody>
          <a:bodyPr/>
          <a:lstStyle/>
          <a:p>
            <a:pPr marL="0" indent="0" algn="ctr">
              <a:buFont typeface="Arial" charset="0"/>
              <a:buNone/>
            </a:pPr>
            <a:endParaRPr lang="tr-TR" sz="2400" dirty="0" smtClean="0">
              <a:solidFill>
                <a:schemeClr val="tx2"/>
              </a:solidFill>
            </a:endParaRPr>
          </a:p>
        </p:txBody>
      </p:sp>
    </p:spTree>
    <p:extLst>
      <p:ext uri="{BB962C8B-B14F-4D97-AF65-F5344CB8AC3E}">
        <p14:creationId xmlns="" xmlns:p14="http://schemas.microsoft.com/office/powerpoint/2010/main" val="397462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Programın Felsefi Anlayışı</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Bir toplumda demokrasi kültürünün gelişmesini engelleyen faktörler de vardır ve bunların başında </a:t>
            </a:r>
            <a:r>
              <a:rPr lang="tr-TR" sz="2200" b="1" dirty="0">
                <a:solidFill>
                  <a:schemeClr val="tx2"/>
                </a:solidFill>
              </a:rPr>
              <a:t>uyuşmazlık ve çatışma </a:t>
            </a:r>
            <a:r>
              <a:rPr lang="tr-TR" sz="2200" dirty="0">
                <a:solidFill>
                  <a:schemeClr val="tx2"/>
                </a:solidFill>
              </a:rPr>
              <a:t>gelmektedir.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Çatışma demokratik değerlerin yıpranmasına ve demokrasi kültürünün gerilemesine neden olmaktadır.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Bu nedenle gençlerin, her türlü uyuşmazlığı ya da </a:t>
            </a:r>
            <a:r>
              <a:rPr lang="tr-TR" sz="2200" b="1" dirty="0">
                <a:solidFill>
                  <a:schemeClr val="tx2"/>
                </a:solidFill>
              </a:rPr>
              <a:t>çatışmayı barışçıl yollarla çözümleme becerileri</a:t>
            </a:r>
            <a:r>
              <a:rPr lang="tr-TR" sz="2200" dirty="0">
                <a:solidFill>
                  <a:schemeClr val="tx2"/>
                </a:solidFill>
              </a:rPr>
              <a:t>ni kazanmaları demokrasi kültürü açısından önemli görülmektedir</a:t>
            </a:r>
            <a:r>
              <a:rPr lang="tr-TR" sz="2200" dirty="0" smtClean="0">
                <a:solidFill>
                  <a:schemeClr val="tx2"/>
                </a:solidFill>
              </a:rPr>
              <a:t>.</a:t>
            </a:r>
            <a:endParaRPr lang="tr-TR" sz="2200" dirty="0">
              <a:solidFill>
                <a:schemeClr val="tx2"/>
              </a:solidFill>
            </a:endParaRPr>
          </a:p>
        </p:txBody>
      </p:sp>
    </p:spTree>
    <p:extLst>
      <p:ext uri="{BB962C8B-B14F-4D97-AF65-F5344CB8AC3E}">
        <p14:creationId xmlns="" xmlns:p14="http://schemas.microsoft.com/office/powerpoint/2010/main" val="242794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tr-TR" sz="4000" b="1" dirty="0" smtClean="0">
                <a:solidFill>
                  <a:srgbClr val="FF0000"/>
                </a:solidFill>
              </a:rPr>
              <a:t>Programın Felsefi Anlayışı</a:t>
            </a:r>
          </a:p>
        </p:txBody>
      </p:sp>
      <p:sp>
        <p:nvSpPr>
          <p:cNvPr id="17410" name="Rectangle 3"/>
          <p:cNvSpPr>
            <a:spLocks noGrp="1"/>
          </p:cNvSpPr>
          <p:nvPr>
            <p:ph type="body" idx="1"/>
          </p:nvPr>
        </p:nvSpPr>
        <p:spPr>
          <a:xfrm>
            <a:off x="457200" y="1600200"/>
            <a:ext cx="8229600" cy="4311650"/>
          </a:xfrm>
        </p:spPr>
        <p:txBody>
          <a:bodyPr/>
          <a:lstStyle/>
          <a:p>
            <a:pPr marL="342900" lvl="1" indent="-342900" algn="just" eaLnBrk="1" hangingPunct="1">
              <a:lnSpc>
                <a:spcPct val="90000"/>
              </a:lnSpc>
              <a:spcBef>
                <a:spcPct val="0"/>
              </a:spcBef>
              <a:buFont typeface="Symbol" pitchFamily="18" charset="2"/>
              <a:buChar char="*"/>
            </a:pPr>
            <a:r>
              <a:rPr lang="tr-TR" sz="2200" dirty="0">
                <a:solidFill>
                  <a:schemeClr val="tx2"/>
                </a:solidFill>
              </a:rPr>
              <a:t>Toplumlar bireyler, gruplar, kurumlar ve bunların etkileşiminden oluşur. Bireyler ve gruplar bazı açılardan ortak özelliklere sahip olmakla birlikte, bazı açılardan da birbirlerinden farklıdırlar. Bu farklılıkların demokratik bir toplumda bir </a:t>
            </a:r>
            <a:r>
              <a:rPr lang="tr-TR" sz="2200" b="1" dirty="0">
                <a:solidFill>
                  <a:schemeClr val="tx2"/>
                </a:solidFill>
              </a:rPr>
              <a:t>çeşitlilik</a:t>
            </a:r>
            <a:r>
              <a:rPr lang="tr-TR" sz="2200" dirty="0">
                <a:solidFill>
                  <a:schemeClr val="tx2"/>
                </a:solidFill>
              </a:rPr>
              <a:t> olarak görülmesi ve </a:t>
            </a:r>
            <a:r>
              <a:rPr lang="tr-TR" sz="2200" b="1" dirty="0">
                <a:solidFill>
                  <a:schemeClr val="tx2"/>
                </a:solidFill>
              </a:rPr>
              <a:t>çoğulcu bir anlayış</a:t>
            </a:r>
            <a:r>
              <a:rPr lang="tr-TR" sz="2200" dirty="0">
                <a:solidFill>
                  <a:schemeClr val="tx2"/>
                </a:solidFill>
              </a:rPr>
              <a:t>la kabullenilmesi gerekir. </a:t>
            </a:r>
          </a:p>
          <a:p>
            <a:pPr marL="342900" lvl="1" indent="-342900" algn="just" eaLnBrk="1" hangingPunct="1">
              <a:lnSpc>
                <a:spcPct val="90000"/>
              </a:lnSpc>
              <a:spcBef>
                <a:spcPct val="0"/>
              </a:spcBef>
              <a:buFont typeface="Symbol" pitchFamily="18" charset="2"/>
              <a:buChar char="*"/>
            </a:pPr>
            <a:r>
              <a:rPr lang="tr-TR" sz="2200" dirty="0">
                <a:solidFill>
                  <a:schemeClr val="tx2"/>
                </a:solidFill>
              </a:rPr>
              <a:t>Yeni yetişen kuşağın ister bireysel ister grupsal farklılıklar olsun, bu farklılıkları </a:t>
            </a:r>
            <a:r>
              <a:rPr lang="tr-TR" sz="2200" b="1" dirty="0">
                <a:solidFill>
                  <a:schemeClr val="tx2"/>
                </a:solidFill>
              </a:rPr>
              <a:t>ötekileştirmeden, eşit ve saygı değer görme</a:t>
            </a:r>
            <a:r>
              <a:rPr lang="tr-TR" sz="2200" dirty="0">
                <a:solidFill>
                  <a:schemeClr val="tx2"/>
                </a:solidFill>
              </a:rPr>
              <a:t>si, demokratik kültürün vazgeçilmezlerindendir. </a:t>
            </a:r>
          </a:p>
        </p:txBody>
      </p:sp>
    </p:spTree>
    <p:extLst>
      <p:ext uri="{BB962C8B-B14F-4D97-AF65-F5344CB8AC3E}">
        <p14:creationId xmlns="" xmlns:p14="http://schemas.microsoft.com/office/powerpoint/2010/main" val="288137846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4499</Words>
  <Application>Microsoft Office PowerPoint</Application>
  <PresentationFormat>Ekran Gösterisi (4:3)</PresentationFormat>
  <Paragraphs>308</Paragraphs>
  <Slides>70</Slides>
  <Notes>7</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Ofis Teması</vt:lpstr>
      <vt:lpstr>Slayt 1</vt:lpstr>
      <vt:lpstr>ORTAÖĞRETİM DEMOKRASİ VE İNSAN HAKLARI DERSİ  ÖĞRETİM PROGRAMI</vt:lpstr>
      <vt:lpstr>Slayt 3</vt:lpstr>
      <vt:lpstr>Programın Felsefi Anlayışı</vt:lpstr>
      <vt:lpstr>Programın Felsefi Anlayışı</vt:lpstr>
      <vt:lpstr>Programın Felsefi Anlayışı</vt:lpstr>
      <vt:lpstr>Programın Felsefi Anlayışı</vt:lpstr>
      <vt:lpstr>Programın Felsefi Anlayışı</vt:lpstr>
      <vt:lpstr>Programın Felsefi Anlayışı</vt:lpstr>
      <vt:lpstr>Programın Felsefi Anlayışı</vt:lpstr>
      <vt:lpstr>Programın Genel Amaçları</vt:lpstr>
      <vt:lpstr>Programın Genel Amaçları</vt:lpstr>
      <vt:lpstr>Slayt 13</vt:lpstr>
      <vt:lpstr>Slayt 14</vt:lpstr>
      <vt:lpstr>Slayt 15</vt:lpstr>
      <vt:lpstr>İçerik Öğelerinin Etkileşimi</vt:lpstr>
      <vt:lpstr>Slayt 17</vt:lpstr>
      <vt:lpstr>Temaların Kapsamı</vt:lpstr>
      <vt:lpstr>Slayt 19</vt:lpstr>
      <vt:lpstr>Temaların Kapsamı</vt:lpstr>
      <vt:lpstr>Slayt 21</vt:lpstr>
      <vt:lpstr>Temaların Kapsamı</vt:lpstr>
      <vt:lpstr>Slayt 23</vt:lpstr>
      <vt:lpstr>Slayt 24</vt:lpstr>
      <vt:lpstr>Temaların Kapsamı</vt:lpstr>
      <vt:lpstr>Slayt 26</vt:lpstr>
      <vt:lpstr>Temaların Kapsamı</vt:lpstr>
      <vt:lpstr>Slayt 28</vt:lpstr>
      <vt:lpstr>Temaların Kazanım Sayıları ve Oranları</vt:lpstr>
      <vt:lpstr>Slayt 30</vt:lpstr>
      <vt:lpstr>1. Bilgi, Beceri ve Değerlerin Birlikte Ele Alınması</vt:lpstr>
      <vt:lpstr>Slayt 32</vt:lpstr>
      <vt:lpstr>2. Bilgi, Beceri ve Değerlerin Yaşama Geçirilmesi</vt:lpstr>
      <vt:lpstr>3. Öğrenme Deneyimlerinin Otantik Olması</vt:lpstr>
      <vt:lpstr>3. Öğrenme Deneyimlerinin Otantik Olması</vt:lpstr>
      <vt:lpstr>4. Aktif Öğrenme</vt:lpstr>
      <vt:lpstr>4. Aktif Öğrenme</vt:lpstr>
      <vt:lpstr>5. Üst Düzey Düşünme</vt:lpstr>
      <vt:lpstr>5. Üst Düzey Düşünme</vt:lpstr>
      <vt:lpstr>6. İşbirliği</vt:lpstr>
      <vt:lpstr>7. Bir Yaşam Laboratuvarı Olarak Sınıf ve Okul Kültürü</vt:lpstr>
      <vt:lpstr>8. Bilgi, Değer ve Becerilerin Yakın Çevrede Kullanılması</vt:lpstr>
      <vt:lpstr>9. Bilgi ve İletişim Teknolojilerini Etik İlkeler Doğrultusunda Kullanarak Demokratik Hayata Katılım</vt:lpstr>
      <vt:lpstr>10. Bir Model Olarak Demokrat Öğretmen</vt:lpstr>
      <vt:lpstr>DEMOKRASİ VE İNSAN HAKLARI EĞİTİMİNDE KULLANILABİLECEK  ETKİLİ STRATEJİ, YÖNTEM VE  TEKNİKLER</vt:lpstr>
      <vt:lpstr>Araştırma – İnceleme </vt:lpstr>
      <vt:lpstr>Tartışma</vt:lpstr>
      <vt:lpstr>Tartışma</vt:lpstr>
      <vt:lpstr>Rol Oynama ve Drama</vt:lpstr>
      <vt:lpstr>Örnek Olay İncelemesi</vt:lpstr>
      <vt:lpstr>İşbirliğine Dayalı Öğrenme</vt:lpstr>
      <vt:lpstr>Proje Tabanlı Öğrenme</vt:lpstr>
      <vt:lpstr>Probleme Dayalı Öğrenme</vt:lpstr>
      <vt:lpstr>Topluma Hizmet Yoluyla Öğrenme</vt:lpstr>
      <vt:lpstr>Bir Öğretim Yöntemi Olarak Empati</vt:lpstr>
      <vt:lpstr>Hassas ve Tartışmalı Konular Yoluyla Öğrenme</vt:lpstr>
      <vt:lpstr>Slayt 57</vt:lpstr>
      <vt:lpstr>Giriş</vt:lpstr>
      <vt:lpstr>Giriş</vt:lpstr>
      <vt:lpstr>Giriş</vt:lpstr>
      <vt:lpstr>ÖLÇME VE DEĞERLENDİRMENİN TEMEL İLKELERİ</vt:lpstr>
      <vt:lpstr>1. Amaç ve Kazanımlarla Uyumlu Olma</vt:lpstr>
      <vt:lpstr>2. Öğrenme – Öğretme Süreciyle Bütünlük (Süreci Değerlendirme) </vt:lpstr>
      <vt:lpstr>3. Otantik Olma </vt:lpstr>
      <vt:lpstr>4. Ölçme Araçlarında Çeşitlilik</vt:lpstr>
      <vt:lpstr>5. Kendini Değerlendirme</vt:lpstr>
      <vt:lpstr>6. Bireysel Farklılıklar</vt:lpstr>
      <vt:lpstr>7. Yazılı İfade</vt:lpstr>
      <vt:lpstr>8. İşbirliği</vt:lpstr>
      <vt:lpstr>Teşekkürler</vt:lpstr>
    </vt:vector>
  </TitlesOfParts>
  <Company>Katilimsiz.Com @ necooy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FSMazlum</dc:creator>
  <cp:lastModifiedBy>toshiba</cp:lastModifiedBy>
  <cp:revision>25</cp:revision>
  <dcterms:created xsi:type="dcterms:W3CDTF">2012-08-24T19:02:15Z</dcterms:created>
  <dcterms:modified xsi:type="dcterms:W3CDTF">2013-12-21T20:44:53Z</dcterms:modified>
</cp:coreProperties>
</file>