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3" r:id="rId3"/>
    <p:sldId id="295" r:id="rId4"/>
    <p:sldId id="338" r:id="rId5"/>
    <p:sldId id="288" r:id="rId6"/>
    <p:sldId id="339" r:id="rId7"/>
    <p:sldId id="342" r:id="rId8"/>
    <p:sldId id="309" r:id="rId9"/>
    <p:sldId id="343" r:id="rId10"/>
    <p:sldId id="344" r:id="rId11"/>
    <p:sldId id="321" r:id="rId12"/>
    <p:sldId id="322" r:id="rId13"/>
    <p:sldId id="347" r:id="rId14"/>
    <p:sldId id="318" r:id="rId15"/>
    <p:sldId id="348" r:id="rId16"/>
    <p:sldId id="349" r:id="rId17"/>
    <p:sldId id="350" r:id="rId18"/>
    <p:sldId id="354" r:id="rId19"/>
    <p:sldId id="331" r:id="rId20"/>
    <p:sldId id="287" r:id="rId21"/>
    <p:sldId id="332" r:id="rId22"/>
    <p:sldId id="311" r:id="rId23"/>
    <p:sldId id="312" r:id="rId24"/>
    <p:sldId id="333" r:id="rId25"/>
    <p:sldId id="313" r:id="rId26"/>
    <p:sldId id="334" r:id="rId27"/>
    <p:sldId id="314" r:id="rId28"/>
    <p:sldId id="335" r:id="rId29"/>
    <p:sldId id="337" r:id="rId30"/>
    <p:sldId id="308" r:id="rId31"/>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2" d="100"/>
          <a:sy n="62" d="100"/>
        </p:scale>
        <p:origin x="-1512" y="-12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pPr>
              <a:defRPr/>
            </a:pPr>
            <a:fld id="{4E5D6024-2EFD-4F78-912D-95BC2C9692A1}" type="datetimeFigureOut">
              <a:rPr lang="tr-TR"/>
              <a:pPr>
                <a:defRPr/>
              </a:pPr>
              <a:t>21.12.2013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DEDA1BFD-A3F2-45AA-8881-A4840A3D8B77}"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47723FFC-A4CF-47FE-8F5D-6CA9CFD9E868}" type="datetimeFigureOut">
              <a:rPr lang="tr-TR"/>
              <a:pPr>
                <a:defRPr/>
              </a:pPr>
              <a:t>21.12.2013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69B3FEE7-BF95-4A96-8D2A-8E508D11EF5F}"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FC59801B-9057-4EFC-A057-9D743BF8998E}" type="datetimeFigureOut">
              <a:rPr lang="tr-TR"/>
              <a:pPr>
                <a:defRPr/>
              </a:pPr>
              <a:t>21.12.2013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D1BF3AA1-52CD-4710-92B7-096A743CF0F4}"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5FCA7049-AF3F-4FF9-AC01-340196168195}" type="datetimeFigureOut">
              <a:rPr lang="tr-TR"/>
              <a:pPr>
                <a:defRPr/>
              </a:pPr>
              <a:t>21.12.2013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7125BF56-05B8-4D72-A767-CADD689DF1E3}"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pPr>
              <a:defRPr/>
            </a:pPr>
            <a:fld id="{14AC0C26-6817-42F5-961C-EFF33533F270}" type="datetimeFigureOut">
              <a:rPr lang="tr-TR"/>
              <a:pPr>
                <a:defRPr/>
              </a:pPr>
              <a:t>21.12.2013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4927B42D-9B55-4D01-8087-CD9F200AF27E}"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3"/>
          <p:cNvSpPr>
            <a:spLocks noGrp="1"/>
          </p:cNvSpPr>
          <p:nvPr>
            <p:ph type="dt" sz="half" idx="10"/>
          </p:nvPr>
        </p:nvSpPr>
        <p:spPr/>
        <p:txBody>
          <a:bodyPr/>
          <a:lstStyle>
            <a:lvl1pPr>
              <a:defRPr/>
            </a:lvl1pPr>
          </a:lstStyle>
          <a:p>
            <a:pPr>
              <a:defRPr/>
            </a:pPr>
            <a:fld id="{518CA3F2-32F9-48C0-99F2-D838D3D63718}" type="datetimeFigureOut">
              <a:rPr lang="tr-TR"/>
              <a:pPr>
                <a:defRPr/>
              </a:pPr>
              <a:t>21.12.2013</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247D8BED-BB43-4F59-B0F5-E10C475AEC52}"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3"/>
          <p:cNvSpPr>
            <a:spLocks noGrp="1"/>
          </p:cNvSpPr>
          <p:nvPr>
            <p:ph type="dt" sz="half" idx="10"/>
          </p:nvPr>
        </p:nvSpPr>
        <p:spPr/>
        <p:txBody>
          <a:bodyPr/>
          <a:lstStyle>
            <a:lvl1pPr>
              <a:defRPr/>
            </a:lvl1pPr>
          </a:lstStyle>
          <a:p>
            <a:pPr>
              <a:defRPr/>
            </a:pPr>
            <a:fld id="{36A72717-4386-4409-9026-D00F028FC832}" type="datetimeFigureOut">
              <a:rPr lang="tr-TR"/>
              <a:pPr>
                <a:defRPr/>
              </a:pPr>
              <a:t>21.12.2013</a:t>
            </a:fld>
            <a:endParaRPr lang="tr-TR"/>
          </a:p>
        </p:txBody>
      </p:sp>
      <p:sp>
        <p:nvSpPr>
          <p:cNvPr id="8" name="Altbilgi Yer Tutucusu 4"/>
          <p:cNvSpPr>
            <a:spLocks noGrp="1"/>
          </p:cNvSpPr>
          <p:nvPr>
            <p:ph type="ftr" sz="quarter" idx="11"/>
          </p:nvPr>
        </p:nvSpPr>
        <p:spPr/>
        <p:txBody>
          <a:bodyPr/>
          <a:lstStyle>
            <a:lvl1pPr>
              <a:defRPr/>
            </a:lvl1pPr>
          </a:lstStyle>
          <a:p>
            <a:pPr>
              <a:defRPr/>
            </a:pPr>
            <a:endParaRPr lang="tr-TR"/>
          </a:p>
        </p:txBody>
      </p:sp>
      <p:sp>
        <p:nvSpPr>
          <p:cNvPr id="9" name="Slayt Numarası Yer Tutucusu 5"/>
          <p:cNvSpPr>
            <a:spLocks noGrp="1"/>
          </p:cNvSpPr>
          <p:nvPr>
            <p:ph type="sldNum" sz="quarter" idx="12"/>
          </p:nvPr>
        </p:nvSpPr>
        <p:spPr/>
        <p:txBody>
          <a:bodyPr/>
          <a:lstStyle>
            <a:lvl1pPr>
              <a:defRPr/>
            </a:lvl1pPr>
          </a:lstStyle>
          <a:p>
            <a:pPr>
              <a:defRPr/>
            </a:pPr>
            <a:fld id="{A1AFFB74-17A9-4885-9B80-4F9E1CDF2995}"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3"/>
          <p:cNvSpPr>
            <a:spLocks noGrp="1"/>
          </p:cNvSpPr>
          <p:nvPr>
            <p:ph type="dt" sz="half" idx="10"/>
          </p:nvPr>
        </p:nvSpPr>
        <p:spPr/>
        <p:txBody>
          <a:bodyPr/>
          <a:lstStyle>
            <a:lvl1pPr>
              <a:defRPr/>
            </a:lvl1pPr>
          </a:lstStyle>
          <a:p>
            <a:pPr>
              <a:defRPr/>
            </a:pPr>
            <a:fld id="{54BBB333-9D1B-41FB-BF92-147325ED2E90}" type="datetimeFigureOut">
              <a:rPr lang="tr-TR"/>
              <a:pPr>
                <a:defRPr/>
              </a:pPr>
              <a:t>21.12.2013</a:t>
            </a:fld>
            <a:endParaRPr lang="tr-TR"/>
          </a:p>
        </p:txBody>
      </p:sp>
      <p:sp>
        <p:nvSpPr>
          <p:cNvPr id="4" name="Altbilgi Yer Tutucusu 4"/>
          <p:cNvSpPr>
            <a:spLocks noGrp="1"/>
          </p:cNvSpPr>
          <p:nvPr>
            <p:ph type="ftr" sz="quarter" idx="11"/>
          </p:nvPr>
        </p:nvSpPr>
        <p:spPr/>
        <p:txBody>
          <a:bodyPr/>
          <a:lstStyle>
            <a:lvl1pPr>
              <a:defRPr/>
            </a:lvl1pPr>
          </a:lstStyle>
          <a:p>
            <a:pPr>
              <a:defRPr/>
            </a:pPr>
            <a:endParaRPr lang="tr-TR"/>
          </a:p>
        </p:txBody>
      </p:sp>
      <p:sp>
        <p:nvSpPr>
          <p:cNvPr id="5" name="Slayt Numarası Yer Tutucusu 5"/>
          <p:cNvSpPr>
            <a:spLocks noGrp="1"/>
          </p:cNvSpPr>
          <p:nvPr>
            <p:ph type="sldNum" sz="quarter" idx="12"/>
          </p:nvPr>
        </p:nvSpPr>
        <p:spPr/>
        <p:txBody>
          <a:bodyPr/>
          <a:lstStyle>
            <a:lvl1pPr>
              <a:defRPr/>
            </a:lvl1pPr>
          </a:lstStyle>
          <a:p>
            <a:pPr>
              <a:defRPr/>
            </a:pPr>
            <a:fld id="{24E3744C-E195-4E5D-9056-3A5715EE4039}"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3"/>
          <p:cNvSpPr>
            <a:spLocks noGrp="1"/>
          </p:cNvSpPr>
          <p:nvPr>
            <p:ph type="dt" sz="half" idx="10"/>
          </p:nvPr>
        </p:nvSpPr>
        <p:spPr/>
        <p:txBody>
          <a:bodyPr/>
          <a:lstStyle>
            <a:lvl1pPr>
              <a:defRPr/>
            </a:lvl1pPr>
          </a:lstStyle>
          <a:p>
            <a:pPr>
              <a:defRPr/>
            </a:pPr>
            <a:fld id="{05437F24-6D7B-4D25-BF0A-B4E67C37F09D}" type="datetimeFigureOut">
              <a:rPr lang="tr-TR"/>
              <a:pPr>
                <a:defRPr/>
              </a:pPr>
              <a:t>21.12.2013</a:t>
            </a:fld>
            <a:endParaRPr lang="tr-TR"/>
          </a:p>
        </p:txBody>
      </p:sp>
      <p:sp>
        <p:nvSpPr>
          <p:cNvPr id="3" name="Altbilgi Yer Tutucusu 4"/>
          <p:cNvSpPr>
            <a:spLocks noGrp="1"/>
          </p:cNvSpPr>
          <p:nvPr>
            <p:ph type="ftr" sz="quarter" idx="11"/>
          </p:nvPr>
        </p:nvSpPr>
        <p:spPr/>
        <p:txBody>
          <a:bodyPr/>
          <a:lstStyle>
            <a:lvl1pPr>
              <a:defRPr/>
            </a:lvl1pPr>
          </a:lstStyle>
          <a:p>
            <a:pPr>
              <a:defRPr/>
            </a:pPr>
            <a:endParaRPr lang="tr-TR"/>
          </a:p>
        </p:txBody>
      </p:sp>
      <p:sp>
        <p:nvSpPr>
          <p:cNvPr id="4" name="Slayt Numarası Yer Tutucusu 5"/>
          <p:cNvSpPr>
            <a:spLocks noGrp="1"/>
          </p:cNvSpPr>
          <p:nvPr>
            <p:ph type="sldNum" sz="quarter" idx="12"/>
          </p:nvPr>
        </p:nvSpPr>
        <p:spPr/>
        <p:txBody>
          <a:bodyPr/>
          <a:lstStyle>
            <a:lvl1pPr>
              <a:defRPr/>
            </a:lvl1pPr>
          </a:lstStyle>
          <a:p>
            <a:pPr>
              <a:defRPr/>
            </a:pPr>
            <a:fld id="{F6D16086-0DFA-42FC-992A-5DD83A4536B4}"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94377393-39D8-4D09-85A9-335EA3465A66}" type="datetimeFigureOut">
              <a:rPr lang="tr-TR"/>
              <a:pPr>
                <a:defRPr/>
              </a:pPr>
              <a:t>21.12.2013</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1768B249-3E56-4756-A2D7-0C8929355AE4}"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F57922DF-543F-4F51-8297-AAE738805D25}" type="datetimeFigureOut">
              <a:rPr lang="tr-TR"/>
              <a:pPr>
                <a:defRPr/>
              </a:pPr>
              <a:t>21.12.2013</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1603079A-942F-47FD-BFFF-286059005428}"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Başlık Yer Tutucus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Metin Yer Tutucus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6146064-7A38-487F-9874-C15D40D8571E}" type="datetimeFigureOut">
              <a:rPr lang="tr-TR"/>
              <a:pPr>
                <a:defRPr/>
              </a:pPr>
              <a:t>21.12.2013</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E3A01E3-3E96-486A-8573-1F279EE55402}"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avrupakonseyi.org.tr/antlasma/aas_126.htm"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package" Target="../embeddings/Microsoft_Office_Excel__al__ma_Sayfas_1.xlsx"/></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Resim 2"/>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Başlık 6"/>
          <p:cNvSpPr>
            <a:spLocks noGrp="1"/>
          </p:cNvSpPr>
          <p:nvPr>
            <p:ph type="title"/>
          </p:nvPr>
        </p:nvSpPr>
        <p:spPr>
          <a:xfrm>
            <a:off x="457200" y="1421904"/>
            <a:ext cx="8229600" cy="926976"/>
          </a:xfrm>
        </p:spPr>
        <p:txBody>
          <a:bodyPr/>
          <a:lstStyle/>
          <a:p>
            <a:r>
              <a:rPr lang="tr-TR" sz="4000" b="1" dirty="0" smtClean="0"/>
              <a:t>Avrupa Konseyi İnsan Hakları Belgeleri</a:t>
            </a:r>
            <a:endParaRPr lang="tr-TR" sz="4000" dirty="0" smtClean="0"/>
          </a:p>
        </p:txBody>
      </p:sp>
      <p:sp>
        <p:nvSpPr>
          <p:cNvPr id="8" name="İçerik Yer Tutucusu 7"/>
          <p:cNvSpPr>
            <a:spLocks noGrp="1"/>
          </p:cNvSpPr>
          <p:nvPr>
            <p:ph idx="1"/>
          </p:nvPr>
        </p:nvSpPr>
        <p:spPr>
          <a:xfrm>
            <a:off x="457200" y="2348880"/>
            <a:ext cx="8229600" cy="3672408"/>
          </a:xfrm>
        </p:spPr>
        <p:txBody>
          <a:bodyPr anchor="ctr"/>
          <a:lstStyle/>
          <a:p>
            <a:r>
              <a:rPr lang="tr-TR" sz="2000" dirty="0" smtClean="0"/>
              <a:t>Türkiye’nin de üyesi olduğu, bir demokrasi ve insan hakları kurumu olarak kurulan Avrupa Konseyi son yarım asrı aşkındır bir dizi insan hakları belgeleri yayınlamıştır. </a:t>
            </a:r>
          </a:p>
          <a:p>
            <a:r>
              <a:rPr lang="tr-TR" sz="2000" dirty="0" smtClean="0"/>
              <a:t>Bunların başında Avrupa İnsan Hakları Sözleşmesi gelmektedir. </a:t>
            </a:r>
          </a:p>
          <a:p>
            <a:r>
              <a:rPr lang="tr-TR" sz="2000" dirty="0" smtClean="0"/>
              <a:t>Buna ek olarak çocuk hakları, azınlık hakları, Avrupa Sosyal Güvenlik Kodu, </a:t>
            </a:r>
            <a:r>
              <a:rPr lang="tr-TR" sz="2000" dirty="0" smtClean="0">
                <a:hlinkClick r:id="rId3"/>
              </a:rPr>
              <a:t>İşkencenin ve Gayri İnsani ya da Küçültücü Ceza veya Muamelenin Önlenmesine dair Avrupa Sözleşmesi</a:t>
            </a:r>
            <a:r>
              <a:rPr lang="tr-TR" sz="2000" dirty="0" smtClean="0"/>
              <a:t>, </a:t>
            </a:r>
            <a:r>
              <a:rPr lang="tr-TR" sz="2000" b="1" u="sng" dirty="0" smtClean="0"/>
              <a:t>Demokratik Vatandaşlık ve İnsan Hakları Eğitimi </a:t>
            </a:r>
            <a:r>
              <a:rPr lang="tr-TR" sz="2000" dirty="0" smtClean="0"/>
              <a:t>Şartı ve daha pek çok konuyu kapsayan direktif ve kılavuz yayınlamıştır.</a:t>
            </a:r>
          </a:p>
          <a:p>
            <a:endParaRPr lang="en-GB" sz="2000" dirty="0" smtClean="0"/>
          </a:p>
        </p:txBody>
      </p:sp>
    </p:spTree>
    <p:extLst>
      <p:ext uri="{BB962C8B-B14F-4D97-AF65-F5344CB8AC3E}">
        <p14:creationId xmlns="" xmlns:p14="http://schemas.microsoft.com/office/powerpoint/2010/main" val="37137671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Başlık 6"/>
          <p:cNvSpPr>
            <a:spLocks noGrp="1"/>
          </p:cNvSpPr>
          <p:nvPr>
            <p:ph type="title"/>
          </p:nvPr>
        </p:nvSpPr>
        <p:spPr>
          <a:xfrm>
            <a:off x="323528" y="1340768"/>
            <a:ext cx="8424936" cy="720080"/>
          </a:xfrm>
        </p:spPr>
        <p:txBody>
          <a:bodyPr/>
          <a:lstStyle/>
          <a:p>
            <a:pPr algn="l"/>
            <a:r>
              <a:rPr lang="tr-TR" sz="4000" b="1" dirty="0" smtClean="0"/>
              <a:t>İNSAN HAKLARI DÜZENLEMELERİ</a:t>
            </a:r>
            <a:endParaRPr lang="tr-TR" sz="4000" b="1" dirty="0"/>
          </a:p>
        </p:txBody>
      </p:sp>
      <p:sp>
        <p:nvSpPr>
          <p:cNvPr id="5" name="İçerik Yer Tutucusu 7"/>
          <p:cNvSpPr>
            <a:spLocks noGrp="1"/>
          </p:cNvSpPr>
          <p:nvPr>
            <p:ph idx="1"/>
          </p:nvPr>
        </p:nvSpPr>
        <p:spPr>
          <a:xfrm>
            <a:off x="457200" y="1988840"/>
            <a:ext cx="8229600" cy="3960440"/>
          </a:xfrm>
        </p:spPr>
        <p:txBody>
          <a:bodyPr anchor="ctr"/>
          <a:lstStyle/>
          <a:p>
            <a:r>
              <a:rPr lang="tr-TR" sz="2000" b="1" u="sng" dirty="0" smtClean="0">
                <a:solidFill>
                  <a:srgbClr val="FF0000"/>
                </a:solidFill>
              </a:rPr>
              <a:t>Bu düzenlemeleri üç ana başlık altında incelemek mümkündür:</a:t>
            </a:r>
          </a:p>
          <a:p>
            <a:pPr lvl="0"/>
            <a:r>
              <a:rPr lang="tr-TR" sz="2000" b="1" dirty="0" smtClean="0"/>
              <a:t>Yerel İnsan Hakları Düzenlemeleri </a:t>
            </a:r>
            <a:r>
              <a:rPr lang="tr-TR" sz="2000" dirty="0" smtClean="0"/>
              <a:t>(Anayasa ve Yasalar gibi…)</a:t>
            </a:r>
          </a:p>
          <a:p>
            <a:r>
              <a:rPr lang="tr-TR" sz="2000" b="1" dirty="0" smtClean="0"/>
              <a:t>Bölgesel İnsan Hakları Düzenlemeleri </a:t>
            </a:r>
            <a:r>
              <a:rPr lang="tr-TR" sz="2000" dirty="0" smtClean="0"/>
              <a:t>(</a:t>
            </a:r>
            <a:r>
              <a:rPr lang="tr-TR" sz="2000" b="1" dirty="0" smtClean="0"/>
              <a:t>Afrika </a:t>
            </a:r>
            <a:r>
              <a:rPr lang="tr-TR" sz="2000" dirty="0" smtClean="0"/>
              <a:t>İnsan ve Topluluk Hakları Şartı – 1998,  </a:t>
            </a:r>
            <a:r>
              <a:rPr lang="tr-TR" sz="2000" b="1" dirty="0" smtClean="0"/>
              <a:t>Amerika </a:t>
            </a:r>
            <a:r>
              <a:rPr lang="tr-TR" sz="2000" dirty="0" smtClean="0"/>
              <a:t>İnsan Hakları Sözleşmesi-1978, </a:t>
            </a:r>
            <a:r>
              <a:rPr lang="tr-TR" sz="2000" b="1" dirty="0" smtClean="0"/>
              <a:t>Avrupa</a:t>
            </a:r>
            <a:r>
              <a:rPr lang="tr-TR" sz="2000" dirty="0" smtClean="0"/>
              <a:t> İnsan Hakları Sözleşmesi-1953 gibi…) </a:t>
            </a:r>
          </a:p>
          <a:p>
            <a:r>
              <a:rPr lang="tr-TR" sz="2000" b="1" dirty="0" smtClean="0"/>
              <a:t>Küresel İnsan Hakları Düzenlemeleri </a:t>
            </a:r>
            <a:r>
              <a:rPr lang="tr-TR" sz="2000" dirty="0" smtClean="0"/>
              <a:t>(1948 Evrensel İnsan Hakları Beyannamesi, 2006 tarihli Engelli Hakları Sözleşmesi, Çocuk Hakları Sözleşmesi (1989),</a:t>
            </a:r>
          </a:p>
          <a:p>
            <a:pPr lvl="0"/>
            <a:endParaRPr lang="tr-TR" sz="1400" dirty="0" smtClean="0"/>
          </a:p>
          <a:p>
            <a:pPr lvl="0"/>
            <a:r>
              <a:rPr lang="tr-TR" sz="1400" b="1" dirty="0" smtClean="0"/>
              <a:t>Deklarasyon ya da Beyanname: </a:t>
            </a:r>
            <a:r>
              <a:rPr lang="tr-TR" sz="1400" dirty="0" smtClean="0"/>
              <a:t>Hukuki bir </a:t>
            </a:r>
            <a:r>
              <a:rPr lang="tr-TR" sz="1400" u="sng" dirty="0" smtClean="0"/>
              <a:t>bağlayıcılığı yok.</a:t>
            </a:r>
          </a:p>
          <a:p>
            <a:pPr lvl="0"/>
            <a:r>
              <a:rPr lang="tr-TR" sz="1400" u="sng" dirty="0" smtClean="0"/>
              <a:t> </a:t>
            </a:r>
            <a:r>
              <a:rPr lang="tr-TR" sz="1400" b="1" dirty="0" smtClean="0"/>
              <a:t>Anlaşma ya da Sözleşme: </a:t>
            </a:r>
            <a:r>
              <a:rPr lang="tr-TR" sz="1400" u="sng" dirty="0" smtClean="0"/>
              <a:t>bağlayıcıdır.</a:t>
            </a:r>
            <a:endParaRPr lang="tr-TR" sz="1400" dirty="0" smtClean="0"/>
          </a:p>
        </p:txBody>
      </p:sp>
    </p:spTree>
    <p:extLst>
      <p:ext uri="{BB962C8B-B14F-4D97-AF65-F5344CB8AC3E}">
        <p14:creationId xmlns="" xmlns:p14="http://schemas.microsoft.com/office/powerpoint/2010/main" val="3713767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Başlık 6"/>
          <p:cNvSpPr>
            <a:spLocks noGrp="1"/>
          </p:cNvSpPr>
          <p:nvPr>
            <p:ph type="title"/>
          </p:nvPr>
        </p:nvSpPr>
        <p:spPr>
          <a:xfrm>
            <a:off x="395536" y="1340768"/>
            <a:ext cx="8424936" cy="504056"/>
          </a:xfrm>
        </p:spPr>
        <p:txBody>
          <a:bodyPr/>
          <a:lstStyle/>
          <a:p>
            <a:pPr algn="l"/>
            <a:r>
              <a:rPr lang="tr-TR" sz="4000" b="1" dirty="0" smtClean="0"/>
              <a:t>İNSAN HAKLARI KUŞAKLARI</a:t>
            </a:r>
            <a:endParaRPr lang="tr-TR" sz="4000" b="1" dirty="0"/>
          </a:p>
        </p:txBody>
      </p:sp>
      <p:sp>
        <p:nvSpPr>
          <p:cNvPr id="5" name="İçerik Yer Tutucusu 7"/>
          <p:cNvSpPr>
            <a:spLocks noGrp="1"/>
          </p:cNvSpPr>
          <p:nvPr>
            <p:ph idx="1"/>
          </p:nvPr>
        </p:nvSpPr>
        <p:spPr>
          <a:xfrm>
            <a:off x="457200" y="2204864"/>
            <a:ext cx="8229600" cy="3456384"/>
          </a:xfrm>
        </p:spPr>
        <p:txBody>
          <a:bodyPr anchor="ctr"/>
          <a:lstStyle/>
          <a:p>
            <a:pPr lvl="0"/>
            <a:r>
              <a:rPr lang="tr-TR" sz="2000" b="1" u="sng" dirty="0" smtClean="0">
                <a:solidFill>
                  <a:srgbClr val="FF0000"/>
                </a:solidFill>
              </a:rPr>
              <a:t>Felsefi bakış-İdeoloji-Oluşum süreci ile ilişkisi bakımından:</a:t>
            </a:r>
          </a:p>
          <a:p>
            <a:r>
              <a:rPr lang="tr-TR" sz="2000" b="1" dirty="0" smtClean="0"/>
              <a:t>Birinci Kuşak Haklar </a:t>
            </a:r>
            <a:r>
              <a:rPr lang="tr-TR" sz="2000" dirty="0" smtClean="0"/>
              <a:t>: </a:t>
            </a:r>
            <a:r>
              <a:rPr lang="tr-TR" sz="2000" u="sng" dirty="0" smtClean="0"/>
              <a:t>Liberal, Birey Hakları</a:t>
            </a:r>
            <a:r>
              <a:rPr lang="tr-TR" sz="2000" dirty="0" smtClean="0"/>
              <a:t>. Örneğin; ifade özgürlüğü, oy kullanma hakkı gibi…</a:t>
            </a:r>
          </a:p>
          <a:p>
            <a:r>
              <a:rPr lang="tr-TR" sz="2000" b="1" dirty="0" smtClean="0"/>
              <a:t>İkinci Kuşak Haklar:</a:t>
            </a:r>
            <a:r>
              <a:rPr lang="tr-TR" sz="2000" dirty="0" smtClean="0"/>
              <a:t> </a:t>
            </a:r>
            <a:r>
              <a:rPr lang="tr-TR" sz="2000" u="sng" dirty="0" smtClean="0"/>
              <a:t>Sosyalist, Grup Hakları, Ekonomik, Sosyal ve Kültürel Haklar</a:t>
            </a:r>
            <a:r>
              <a:rPr lang="tr-TR" sz="2000" dirty="0" smtClean="0"/>
              <a:t>. Örneğin; Çalışma hakkı, çocukların ve gençlerin korunması hakkı …</a:t>
            </a:r>
          </a:p>
          <a:p>
            <a:pPr lvl="0"/>
            <a:r>
              <a:rPr lang="tr-TR" sz="2000" b="1" dirty="0" smtClean="0"/>
              <a:t>Üçüncü Kuşak Haklar: </a:t>
            </a:r>
            <a:r>
              <a:rPr lang="tr-TR" sz="2000" u="sng" dirty="0" smtClean="0"/>
              <a:t>Üçüncü Dünya’ya ilişkin haklar</a:t>
            </a:r>
            <a:r>
              <a:rPr lang="tr-TR" sz="2000" dirty="0" smtClean="0"/>
              <a:t>. Örneğin, temiz bir çevre hakkı, iletişim hakkı, kültürel mirasa katılma hakkı…</a:t>
            </a:r>
          </a:p>
          <a:p>
            <a:r>
              <a:rPr lang="tr-TR" sz="2000" b="1" dirty="0" smtClean="0"/>
              <a:t>Dördüncü Kuşak Haklar</a:t>
            </a:r>
            <a:r>
              <a:rPr lang="tr-TR" sz="2000" dirty="0" smtClean="0"/>
              <a:t>: </a:t>
            </a:r>
            <a:r>
              <a:rPr lang="tr-TR" sz="2000" u="sng" dirty="0" smtClean="0"/>
              <a:t>Uzlaşma ve dayanışma hakları</a:t>
            </a:r>
            <a:r>
              <a:rPr lang="tr-TR" sz="2000" dirty="0" smtClean="0"/>
              <a:t>. Bilgi ve teknolojiye bağlı olarak  toplumların  hızla değiştiği bir çağdayız. İnsan hakları bağlamında yavaş yavaş dördüncü kuşak haklar kategorisi tartışmaları yapılmaktadır.</a:t>
            </a:r>
          </a:p>
        </p:txBody>
      </p:sp>
    </p:spTree>
    <p:extLst>
      <p:ext uri="{BB962C8B-B14F-4D97-AF65-F5344CB8AC3E}">
        <p14:creationId xmlns="" xmlns:p14="http://schemas.microsoft.com/office/powerpoint/2010/main" val="37137671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Başlık 6"/>
          <p:cNvSpPr>
            <a:spLocks noGrp="1"/>
          </p:cNvSpPr>
          <p:nvPr>
            <p:ph type="title"/>
          </p:nvPr>
        </p:nvSpPr>
        <p:spPr>
          <a:xfrm>
            <a:off x="395536" y="1340768"/>
            <a:ext cx="8424936" cy="576064"/>
          </a:xfrm>
        </p:spPr>
        <p:txBody>
          <a:bodyPr/>
          <a:lstStyle/>
          <a:p>
            <a:pPr algn="l"/>
            <a:r>
              <a:rPr lang="tr-TR" sz="4000" b="1" dirty="0" smtClean="0"/>
              <a:t>İNSAN HAKLARI KUŞAKLARI</a:t>
            </a:r>
            <a:endParaRPr lang="tr-TR" sz="4000" b="1" dirty="0"/>
          </a:p>
        </p:txBody>
      </p:sp>
      <p:sp>
        <p:nvSpPr>
          <p:cNvPr id="5" name="İçerik Yer Tutucusu 7"/>
          <p:cNvSpPr>
            <a:spLocks noGrp="1"/>
          </p:cNvSpPr>
          <p:nvPr>
            <p:ph idx="1"/>
          </p:nvPr>
        </p:nvSpPr>
        <p:spPr>
          <a:xfrm>
            <a:off x="457200" y="2204864"/>
            <a:ext cx="8229600" cy="3168352"/>
          </a:xfrm>
        </p:spPr>
        <p:txBody>
          <a:bodyPr anchor="ctr"/>
          <a:lstStyle/>
          <a:p>
            <a:r>
              <a:rPr lang="tr-TR" sz="2000" dirty="0" smtClean="0"/>
              <a:t> </a:t>
            </a:r>
            <a:r>
              <a:rPr lang="tr-TR" sz="2000" b="1" u="sng" dirty="0" smtClean="0">
                <a:solidFill>
                  <a:srgbClr val="FF0000"/>
                </a:solidFill>
              </a:rPr>
              <a:t>Devlet ile ilişkileri açısından:</a:t>
            </a:r>
          </a:p>
          <a:p>
            <a:pPr lvl="0"/>
            <a:r>
              <a:rPr lang="tr-TR" sz="2000" b="1" dirty="0" smtClean="0"/>
              <a:t>Negatif Haklar- </a:t>
            </a:r>
            <a:r>
              <a:rPr lang="tr-TR" sz="2000" u="sng" dirty="0" smtClean="0"/>
              <a:t>Devlet müdahalesi olmayan:</a:t>
            </a:r>
            <a:r>
              <a:rPr lang="tr-TR" sz="2000" dirty="0" smtClean="0"/>
              <a:t> Daha çok medeni ve siyasi haklardan oluşan içeren haklardır. Özel hayat, ifade özgürlüğü, din ve vicdan özgürlüğü gibi…</a:t>
            </a:r>
            <a:endParaRPr lang="tr-TR" sz="2000" u="sng" dirty="0" smtClean="0"/>
          </a:p>
          <a:p>
            <a:r>
              <a:rPr lang="tr-TR" sz="2000" b="1" dirty="0" smtClean="0"/>
              <a:t>Pozitif Haklar- </a:t>
            </a:r>
            <a:r>
              <a:rPr lang="tr-TR" sz="2000" u="sng" dirty="0" smtClean="0"/>
              <a:t>Devlete yük yükleyen: </a:t>
            </a:r>
            <a:r>
              <a:rPr lang="tr-TR" sz="2000" dirty="0" smtClean="0"/>
              <a:t>Bu haklar ise genelde ekonomik sosyal ve kültürel haklardan müteşekkil olup gerçekleşebilmeleri için devletin bazı icraatlarına, belirli bir bütçe ayırarak harcama yapmasına ihtiyaç duyan haklardır. Örneğin; Eğitim hakkı, sağlık hakkı gibi…</a:t>
            </a:r>
            <a:endParaRPr lang="tr-TR" sz="2000" u="sng" dirty="0" smtClean="0"/>
          </a:p>
        </p:txBody>
      </p:sp>
    </p:spTree>
    <p:extLst>
      <p:ext uri="{BB962C8B-B14F-4D97-AF65-F5344CB8AC3E}">
        <p14:creationId xmlns="" xmlns:p14="http://schemas.microsoft.com/office/powerpoint/2010/main" val="37137671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İçerik Yer Tutucusu 7"/>
          <p:cNvSpPr>
            <a:spLocks noGrp="1"/>
          </p:cNvSpPr>
          <p:nvPr>
            <p:ph idx="1"/>
          </p:nvPr>
        </p:nvSpPr>
        <p:spPr>
          <a:xfrm>
            <a:off x="457200" y="2276872"/>
            <a:ext cx="8229600" cy="3600399"/>
          </a:xfrm>
        </p:spPr>
        <p:txBody>
          <a:bodyPr anchor="ctr"/>
          <a:lstStyle/>
          <a:p>
            <a:pPr lvl="0"/>
            <a:r>
              <a:rPr lang="tr-TR" sz="2000" dirty="0" smtClean="0"/>
              <a:t>Özgürlükçü siyaset bilimi teorilerinde devletin var oluş nedeni olarak kabul edilmektedir. Dolayısıyla, </a:t>
            </a:r>
            <a:r>
              <a:rPr lang="tr-TR" sz="2000" b="1" dirty="0" smtClean="0"/>
              <a:t>devletin asli görevi</a:t>
            </a:r>
            <a:r>
              <a:rPr lang="tr-TR" sz="2000" dirty="0" smtClean="0"/>
              <a:t>, insana huzurlu ve güvenli bir ortamı hedefleyen insan hak ve özgürlüklerini korumaktır. </a:t>
            </a:r>
          </a:p>
          <a:p>
            <a:pPr lvl="0"/>
            <a:r>
              <a:rPr lang="tr-TR" sz="2000" dirty="0" smtClean="0"/>
              <a:t>Hukuki ve zorunlu sistemlerin ötesinde insan haklarının korunmasında en önemli araçlarından biri </a:t>
            </a:r>
            <a:r>
              <a:rPr lang="tr-TR" sz="2000" b="1" dirty="0" smtClean="0"/>
              <a:t>hak-temelli bir eğitim</a:t>
            </a:r>
            <a:r>
              <a:rPr lang="tr-TR" sz="2000" dirty="0" smtClean="0"/>
              <a:t>dir.  </a:t>
            </a:r>
          </a:p>
          <a:p>
            <a:pPr lvl="0"/>
            <a:r>
              <a:rPr lang="tr-TR" sz="2000" dirty="0" smtClean="0"/>
              <a:t>Aynı şekilde, insanları hakları konusunda bilinç oluşturan ve yönetimler üzerinde kamuoyu baskısı oluşturabilen </a:t>
            </a:r>
            <a:r>
              <a:rPr lang="tr-TR" sz="2000" b="1" dirty="0" smtClean="0"/>
              <a:t>sivil toplum kuruluşları </a:t>
            </a:r>
            <a:r>
              <a:rPr lang="tr-TR" sz="2000" dirty="0" smtClean="0"/>
              <a:t>(STK)’</a:t>
            </a:r>
            <a:r>
              <a:rPr lang="tr-TR" sz="2000" dirty="0" err="1" smtClean="0"/>
              <a:t>nın</a:t>
            </a:r>
            <a:r>
              <a:rPr lang="tr-TR" sz="2000" dirty="0" smtClean="0"/>
              <a:t> varlığı da hakların korunmasında önemlidir.</a:t>
            </a:r>
          </a:p>
        </p:txBody>
      </p:sp>
      <p:sp>
        <p:nvSpPr>
          <p:cNvPr id="5" name="Başlık 6"/>
          <p:cNvSpPr txBox="1">
            <a:spLocks/>
          </p:cNvSpPr>
          <p:nvPr/>
        </p:nvSpPr>
        <p:spPr bwMode="auto">
          <a:xfrm>
            <a:off x="539552" y="1484784"/>
            <a:ext cx="7920880" cy="72008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tr-TR" sz="4000" b="1" dirty="0" smtClean="0">
                <a:latin typeface="+mj-lt"/>
              </a:rPr>
              <a:t>İNSAN HAKLARININ KORUNMASI</a:t>
            </a:r>
          </a:p>
        </p:txBody>
      </p:sp>
    </p:spTree>
    <p:extLst>
      <p:ext uri="{BB962C8B-B14F-4D97-AF65-F5344CB8AC3E}">
        <p14:creationId xmlns="" xmlns:p14="http://schemas.microsoft.com/office/powerpoint/2010/main" val="29607096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İçerik Yer Tutucusu 7"/>
          <p:cNvSpPr>
            <a:spLocks noGrp="1"/>
          </p:cNvSpPr>
          <p:nvPr>
            <p:ph idx="1"/>
          </p:nvPr>
        </p:nvSpPr>
        <p:spPr>
          <a:xfrm>
            <a:off x="457200" y="2276872"/>
            <a:ext cx="8229600" cy="3600399"/>
          </a:xfrm>
        </p:spPr>
        <p:txBody>
          <a:bodyPr anchor="ctr"/>
          <a:lstStyle/>
          <a:p>
            <a:r>
              <a:rPr lang="tr-TR" sz="2000" b="1" dirty="0" smtClean="0"/>
              <a:t>İnsan Haklarının Korunmasında </a:t>
            </a:r>
            <a:r>
              <a:rPr lang="tr-TR" sz="2000" b="1" u="sng" dirty="0" smtClean="0">
                <a:solidFill>
                  <a:srgbClr val="FF0000"/>
                </a:solidFill>
              </a:rPr>
              <a:t>İç Mekanizmalar</a:t>
            </a:r>
            <a:endParaRPr lang="tr-TR" sz="2000" u="sng" dirty="0" smtClean="0">
              <a:solidFill>
                <a:srgbClr val="FF0000"/>
              </a:solidFill>
            </a:endParaRPr>
          </a:p>
          <a:p>
            <a:r>
              <a:rPr lang="tr-TR" sz="2000" dirty="0" smtClean="0"/>
              <a:t>İnsan hakları koruma mekanizması oldukça karmaşık ve çok katmanlıdır fakat, ilk ve en etkili koruma ülke düzeyindeki </a:t>
            </a:r>
            <a:r>
              <a:rPr lang="tr-TR" sz="2000" b="1" dirty="0" smtClean="0"/>
              <a:t>hukuki, idari ve sivil mekanizmalar</a:t>
            </a:r>
            <a:r>
              <a:rPr lang="tr-TR" sz="2000" dirty="0" smtClean="0"/>
              <a:t>dır. </a:t>
            </a:r>
          </a:p>
          <a:p>
            <a:r>
              <a:rPr lang="tr-TR" sz="2000" dirty="0" smtClean="0"/>
              <a:t>Bir ülkede hukuk normları hiyerarşisinde en üstün düzenleme </a:t>
            </a:r>
            <a:r>
              <a:rPr lang="tr-TR" sz="2000" b="1" dirty="0" smtClean="0"/>
              <a:t>anayasa</a:t>
            </a:r>
            <a:r>
              <a:rPr lang="tr-TR" sz="2000" dirty="0" smtClean="0"/>
              <a:t>lardır. </a:t>
            </a:r>
          </a:p>
          <a:p>
            <a:r>
              <a:rPr lang="tr-TR" sz="2000" dirty="0" smtClean="0"/>
              <a:t>Temel hak ve özgürlüklerle ilgili haklarda uluslararası anlaşmalar anayasal düzenlemelerin üstündedir.</a:t>
            </a:r>
          </a:p>
        </p:txBody>
      </p:sp>
      <p:sp>
        <p:nvSpPr>
          <p:cNvPr id="5" name="Başlık 6"/>
          <p:cNvSpPr txBox="1">
            <a:spLocks/>
          </p:cNvSpPr>
          <p:nvPr/>
        </p:nvSpPr>
        <p:spPr bwMode="auto">
          <a:xfrm>
            <a:off x="539552" y="1484784"/>
            <a:ext cx="7920880" cy="72008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tr-TR" sz="4000" b="1" dirty="0" smtClean="0">
                <a:latin typeface="+mj-lt"/>
              </a:rPr>
              <a:t>İNSAN HAKLARININ KORUNMASI</a:t>
            </a:r>
          </a:p>
        </p:txBody>
      </p:sp>
    </p:spTree>
    <p:extLst>
      <p:ext uri="{BB962C8B-B14F-4D97-AF65-F5344CB8AC3E}">
        <p14:creationId xmlns="" xmlns:p14="http://schemas.microsoft.com/office/powerpoint/2010/main" val="29607096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İçerik Yer Tutucusu 7"/>
          <p:cNvSpPr>
            <a:spLocks noGrp="1"/>
          </p:cNvSpPr>
          <p:nvPr>
            <p:ph idx="1"/>
          </p:nvPr>
        </p:nvSpPr>
        <p:spPr>
          <a:xfrm>
            <a:off x="457200" y="2276872"/>
            <a:ext cx="8229600" cy="3816424"/>
          </a:xfrm>
        </p:spPr>
        <p:txBody>
          <a:bodyPr anchor="ctr"/>
          <a:lstStyle/>
          <a:p>
            <a:r>
              <a:rPr lang="tr-TR" sz="2000" b="1" dirty="0" smtClean="0"/>
              <a:t>İnsan Hakları ve </a:t>
            </a:r>
            <a:r>
              <a:rPr lang="tr-TR" sz="2000" b="1" u="sng" dirty="0" smtClean="0">
                <a:solidFill>
                  <a:srgbClr val="FF0000"/>
                </a:solidFill>
              </a:rPr>
              <a:t>Bölgesel Korunma Sistemleri</a:t>
            </a:r>
            <a:endParaRPr lang="tr-TR" sz="2000" u="sng" dirty="0" smtClean="0">
              <a:solidFill>
                <a:srgbClr val="FF0000"/>
              </a:solidFill>
            </a:endParaRPr>
          </a:p>
          <a:p>
            <a:r>
              <a:rPr lang="tr-TR" sz="2000" dirty="0" smtClean="0"/>
              <a:t>Bölgesel mekanizmalar, bölgesel çapta yapılan uluslararası antlaşmalar yoluyla kurulmuşlardır.  Bölgesel mekanizmalarda denetim amaçlı genellikle komisyonlar ve mahkemeler mevcuttur. </a:t>
            </a:r>
          </a:p>
          <a:p>
            <a:r>
              <a:rPr lang="tr-TR" sz="2000" dirty="0" smtClean="0"/>
              <a:t>Bölgesel mahkemelere başvurmak için öncelikle </a:t>
            </a:r>
            <a:r>
              <a:rPr lang="tr-TR" sz="2000" b="1" dirty="0" smtClean="0"/>
              <a:t>iç hukuk yollarının tüketilmesi </a:t>
            </a:r>
            <a:r>
              <a:rPr lang="tr-TR" sz="2000" dirty="0" smtClean="0"/>
              <a:t>gerekir. </a:t>
            </a:r>
          </a:p>
          <a:p>
            <a:r>
              <a:rPr lang="tr-TR" sz="2000" dirty="0" smtClean="0"/>
              <a:t>Dünyanın ilk ve tek daimi insan hakları mahkemesi </a:t>
            </a:r>
            <a:r>
              <a:rPr lang="tr-TR" sz="2000" b="1" dirty="0" smtClean="0"/>
              <a:t>Avrupa insan hakları mahkemesi</a:t>
            </a:r>
            <a:r>
              <a:rPr lang="tr-TR" sz="2000" dirty="0" smtClean="0"/>
              <a:t>dir. Afrika ve Amerika insan hakları mahkemeleri yılın belli dönemlerinde çalışır. </a:t>
            </a:r>
          </a:p>
          <a:p>
            <a:endParaRPr lang="tr-TR" sz="2000" dirty="0" smtClean="0"/>
          </a:p>
        </p:txBody>
      </p:sp>
      <p:sp>
        <p:nvSpPr>
          <p:cNvPr id="5" name="Başlık 6"/>
          <p:cNvSpPr txBox="1">
            <a:spLocks/>
          </p:cNvSpPr>
          <p:nvPr/>
        </p:nvSpPr>
        <p:spPr bwMode="auto">
          <a:xfrm>
            <a:off x="539552" y="1268760"/>
            <a:ext cx="7920880" cy="5760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tr-TR" sz="4000" b="1" dirty="0" smtClean="0">
                <a:latin typeface="+mj-lt"/>
              </a:rPr>
              <a:t>İNSAN HAKLARININ KORUNMASI</a:t>
            </a:r>
          </a:p>
        </p:txBody>
      </p:sp>
    </p:spTree>
    <p:extLst>
      <p:ext uri="{BB962C8B-B14F-4D97-AF65-F5344CB8AC3E}">
        <p14:creationId xmlns="" xmlns:p14="http://schemas.microsoft.com/office/powerpoint/2010/main" val="29607096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İçerik Yer Tutucusu 7"/>
          <p:cNvSpPr>
            <a:spLocks noGrp="1"/>
          </p:cNvSpPr>
          <p:nvPr>
            <p:ph idx="1"/>
          </p:nvPr>
        </p:nvSpPr>
        <p:spPr>
          <a:xfrm>
            <a:off x="457200" y="2276872"/>
            <a:ext cx="8229600" cy="3600400"/>
          </a:xfrm>
        </p:spPr>
        <p:txBody>
          <a:bodyPr anchor="ctr"/>
          <a:lstStyle/>
          <a:p>
            <a:r>
              <a:rPr lang="tr-TR" sz="2000" b="1" dirty="0" smtClean="0"/>
              <a:t>İnsan Hakları ve </a:t>
            </a:r>
            <a:r>
              <a:rPr lang="tr-TR" sz="2000" b="1" u="sng" dirty="0" smtClean="0">
                <a:solidFill>
                  <a:srgbClr val="FF0000"/>
                </a:solidFill>
              </a:rPr>
              <a:t>Bölgesel Korunma Sistemleri</a:t>
            </a:r>
            <a:endParaRPr lang="tr-TR" sz="2000" u="sng" dirty="0" smtClean="0">
              <a:solidFill>
                <a:srgbClr val="FF0000"/>
              </a:solidFill>
            </a:endParaRPr>
          </a:p>
          <a:p>
            <a:r>
              <a:rPr lang="tr-TR" sz="2000" b="1" dirty="0" smtClean="0"/>
              <a:t>Avrupa Mekanizmasının Çalışma Sistemi</a:t>
            </a:r>
            <a:endParaRPr lang="tr-TR" sz="2000" dirty="0" smtClean="0"/>
          </a:p>
          <a:p>
            <a:r>
              <a:rPr lang="tr-TR" sz="2000" dirty="0" err="1" smtClean="0"/>
              <a:t>AİHS’yi</a:t>
            </a:r>
            <a:r>
              <a:rPr lang="tr-TR" sz="2000" dirty="0" smtClean="0"/>
              <a:t> imzalayan her ülke Sözleşmede belirtilen hakları korumayı ve onlara saygı göstermeyi taahhüt etmiş olur. </a:t>
            </a:r>
          </a:p>
          <a:p>
            <a:r>
              <a:rPr lang="tr-TR" sz="2000" dirty="0" smtClean="0"/>
              <a:t>Bu kapsamda hakları ihlal edilen kişi, grup, kurum ve kuruluşlar iç hukuktaki yargı süreçlerini tamamladıktan sonra </a:t>
            </a:r>
            <a:r>
              <a:rPr lang="tr-TR" sz="2000" dirty="0" err="1" smtClean="0"/>
              <a:t>AİHM’ye</a:t>
            </a:r>
            <a:r>
              <a:rPr lang="tr-TR" sz="2000" dirty="0" smtClean="0"/>
              <a:t> başvurabilir. </a:t>
            </a:r>
          </a:p>
          <a:p>
            <a:r>
              <a:rPr lang="tr-TR" sz="2000" dirty="0" smtClean="0"/>
              <a:t>Aynı şekilde, devletler de diğer devletler aleyhinde dava açabilirler. </a:t>
            </a:r>
          </a:p>
          <a:p>
            <a:pPr lvl="0"/>
            <a:r>
              <a:rPr lang="tr-TR" sz="2000" dirty="0" smtClean="0"/>
              <a:t>AİHM yargısını kabul eden bütün ülkeler için mahkeme kararları bağlayıcıdır. </a:t>
            </a:r>
          </a:p>
          <a:p>
            <a:pPr lvl="0"/>
            <a:r>
              <a:rPr lang="tr-TR" sz="2000" i="1" dirty="0" smtClean="0">
                <a:solidFill>
                  <a:srgbClr val="FF0000"/>
                </a:solidFill>
              </a:rPr>
              <a:t>Ancak Mahkemeye yapılan davaların yaklaşık %90’ı bir yargı sürecine tabi tutulmadan ilk heyet tarafından reddedilmektedir. Bu durum Mahkemenin devletleri aklama mekanizmasına dönüştüğü eleştirilerine yol açmaktadır.</a:t>
            </a:r>
          </a:p>
          <a:p>
            <a:endParaRPr lang="tr-TR" sz="2000" dirty="0" smtClean="0"/>
          </a:p>
        </p:txBody>
      </p:sp>
      <p:sp>
        <p:nvSpPr>
          <p:cNvPr id="5" name="Başlık 6"/>
          <p:cNvSpPr txBox="1">
            <a:spLocks/>
          </p:cNvSpPr>
          <p:nvPr/>
        </p:nvSpPr>
        <p:spPr bwMode="auto">
          <a:xfrm>
            <a:off x="539552" y="1268760"/>
            <a:ext cx="7920880" cy="5760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tr-TR" sz="4000" b="1" dirty="0" smtClean="0">
                <a:latin typeface="+mj-lt"/>
              </a:rPr>
              <a:t>İNSAN HAKLARININ KORUNMASI</a:t>
            </a:r>
          </a:p>
        </p:txBody>
      </p:sp>
    </p:spTree>
    <p:extLst>
      <p:ext uri="{BB962C8B-B14F-4D97-AF65-F5344CB8AC3E}">
        <p14:creationId xmlns="" xmlns:p14="http://schemas.microsoft.com/office/powerpoint/2010/main" val="29607096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5" name="Başlık 6"/>
          <p:cNvSpPr txBox="1">
            <a:spLocks/>
          </p:cNvSpPr>
          <p:nvPr/>
        </p:nvSpPr>
        <p:spPr bwMode="auto">
          <a:xfrm>
            <a:off x="539552" y="1268760"/>
            <a:ext cx="7920880" cy="72008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tr-TR" sz="4000" b="1" dirty="0" smtClean="0">
                <a:latin typeface="+mj-lt"/>
              </a:rPr>
              <a:t>İNSAN HAKLARININ KORUNMASI</a:t>
            </a:r>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graphicFrame>
        <p:nvGraphicFramePr>
          <p:cNvPr id="1025" name="Object 1"/>
          <p:cNvGraphicFramePr>
            <a:graphicFrameLocks noChangeAspect="1"/>
          </p:cNvGraphicFramePr>
          <p:nvPr/>
        </p:nvGraphicFramePr>
        <p:xfrm>
          <a:off x="1115616" y="2276872"/>
          <a:ext cx="7128792" cy="4052365"/>
        </p:xfrm>
        <a:graphic>
          <a:graphicData uri="http://schemas.openxmlformats.org/presentationml/2006/ole">
            <p:oleObj spid="_x0000_s1025" name="Çalışma Sayfası" r:id="rId4" imgW="5410155" imgH="3343397" progId="Excel.Sheet.12">
              <p:embed/>
            </p:oleObj>
          </a:graphicData>
        </a:graphic>
      </p:graphicFrame>
      <p:sp>
        <p:nvSpPr>
          <p:cNvPr id="6" name="5 Dikdörtgen"/>
          <p:cNvSpPr/>
          <p:nvPr/>
        </p:nvSpPr>
        <p:spPr>
          <a:xfrm>
            <a:off x="683568" y="1916832"/>
            <a:ext cx="7560840" cy="369332"/>
          </a:xfrm>
          <a:prstGeom prst="rect">
            <a:avLst/>
          </a:prstGeom>
        </p:spPr>
        <p:txBody>
          <a:bodyPr wrap="square">
            <a:spAutoFit/>
          </a:bodyPr>
          <a:lstStyle/>
          <a:p>
            <a:r>
              <a:rPr lang="tr-TR" b="1" dirty="0" smtClean="0"/>
              <a:t>İnsan Hakları ve </a:t>
            </a:r>
            <a:r>
              <a:rPr lang="tr-TR" b="1" dirty="0" smtClean="0">
                <a:solidFill>
                  <a:srgbClr val="FF0000"/>
                </a:solidFill>
              </a:rPr>
              <a:t>Küresel Koruma/BM Rejimi</a:t>
            </a:r>
            <a:endParaRPr lang="tr-TR" dirty="0" smtClean="0">
              <a:solidFill>
                <a:srgbClr val="FF0000"/>
              </a:solidFill>
            </a:endParaRPr>
          </a:p>
        </p:txBody>
      </p:sp>
    </p:spTree>
    <p:extLst>
      <p:ext uri="{BB962C8B-B14F-4D97-AF65-F5344CB8AC3E}">
        <p14:creationId xmlns="" xmlns:p14="http://schemas.microsoft.com/office/powerpoint/2010/main" val="29607096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İçerik Yer Tutucusu 7"/>
          <p:cNvSpPr>
            <a:spLocks noGrp="1"/>
          </p:cNvSpPr>
          <p:nvPr>
            <p:ph idx="1"/>
          </p:nvPr>
        </p:nvSpPr>
        <p:spPr>
          <a:xfrm>
            <a:off x="457200" y="2204864"/>
            <a:ext cx="8229600" cy="3816424"/>
          </a:xfrm>
        </p:spPr>
        <p:txBody>
          <a:bodyPr anchor="ctr"/>
          <a:lstStyle/>
          <a:p>
            <a:r>
              <a:rPr lang="tr-TR" sz="2000" dirty="0" smtClean="0"/>
              <a:t>Çatışmada taraflar hep karşı tarafı ötekileştirir, </a:t>
            </a:r>
            <a:r>
              <a:rPr lang="tr-TR" sz="2000" b="1" dirty="0" smtClean="0"/>
              <a:t>kötülüğün kaynağı</a:t>
            </a:r>
            <a:r>
              <a:rPr lang="tr-TR" sz="2000" dirty="0" smtClean="0"/>
              <a:t> olarak görür, her türlü olumsuzluğu ona yükler, kötüler ve hatta </a:t>
            </a:r>
            <a:r>
              <a:rPr lang="tr-TR" sz="2000" dirty="0" err="1" smtClean="0"/>
              <a:t>insandışılaştırır</a:t>
            </a:r>
            <a:r>
              <a:rPr lang="tr-TR" sz="2000" dirty="0" smtClean="0"/>
              <a:t>. Bu tarz suçlayıcı, ötekileştirici ve aşağılayıcı dil, taraflar arasında nefreti ve düşmanlığı körükler. </a:t>
            </a:r>
          </a:p>
          <a:p>
            <a:r>
              <a:rPr lang="tr-TR" sz="2000" dirty="0" smtClean="0"/>
              <a:t>Zamanla bu dil nefret diline dönüşür ki, bu da, tarafların </a:t>
            </a:r>
            <a:r>
              <a:rPr lang="tr-TR" sz="2000" b="1" dirty="0" smtClean="0"/>
              <a:t>mantıklı düşünmesinin önüne geçecek bir inanca </a:t>
            </a:r>
            <a:r>
              <a:rPr lang="tr-TR" sz="2000" dirty="0" smtClean="0"/>
              <a:t>dönüşebilir. </a:t>
            </a:r>
          </a:p>
          <a:p>
            <a:r>
              <a:rPr lang="tr-TR" sz="2000" dirty="0" smtClean="0"/>
              <a:t>Çatışma dili olarak bilinen bu dilin terk edilmesi, tarafların </a:t>
            </a:r>
            <a:r>
              <a:rPr lang="tr-TR" sz="2000" b="1" dirty="0" smtClean="0"/>
              <a:t>birbirini anlama ve diyaloga hazır olma sürecini </a:t>
            </a:r>
            <a:r>
              <a:rPr lang="tr-TR" sz="2000" dirty="0" smtClean="0"/>
              <a:t>hızlandırabilir.</a:t>
            </a:r>
          </a:p>
          <a:p>
            <a:r>
              <a:rPr lang="tr-TR" sz="2000" dirty="0" smtClean="0"/>
              <a:t>Medya haber ve yorumlarında </a:t>
            </a:r>
            <a:r>
              <a:rPr lang="tr-TR" sz="2000" b="1" dirty="0" smtClean="0"/>
              <a:t>ötekileştirmeden ve haksızı haklı gösterme çarpıtmasına girmeden </a:t>
            </a:r>
            <a:r>
              <a:rPr lang="tr-TR" sz="2000" dirty="0" smtClean="0"/>
              <a:t>hizmet sunmalıdır. </a:t>
            </a:r>
          </a:p>
          <a:p>
            <a:r>
              <a:rPr lang="tr-TR" sz="2000" dirty="0" smtClean="0"/>
              <a:t>Bunların ötesinde barış eğitiminin temelini oluşturan </a:t>
            </a:r>
            <a:r>
              <a:rPr lang="tr-TR" sz="2000" b="1" dirty="0" smtClean="0"/>
              <a:t>demokrasi ve insan hakları eğitimi</a:t>
            </a:r>
            <a:r>
              <a:rPr lang="tr-TR" sz="2000" dirty="0" smtClean="0"/>
              <a:t>ne önem verilmelidir.</a:t>
            </a:r>
          </a:p>
          <a:p>
            <a:pPr lvl="0"/>
            <a:r>
              <a:rPr lang="tr-TR" sz="2000" dirty="0" smtClean="0"/>
              <a:t>.</a:t>
            </a:r>
            <a:endParaRPr lang="tr-TR" sz="2000" dirty="0"/>
          </a:p>
        </p:txBody>
      </p:sp>
      <p:sp>
        <p:nvSpPr>
          <p:cNvPr id="5" name="Başlık 6"/>
          <p:cNvSpPr txBox="1">
            <a:spLocks/>
          </p:cNvSpPr>
          <p:nvPr/>
        </p:nvSpPr>
        <p:spPr bwMode="auto">
          <a:xfrm>
            <a:off x="395536" y="1268760"/>
            <a:ext cx="8229600" cy="72008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tr-TR" sz="4000" b="1" dirty="0" smtClean="0">
                <a:latin typeface="+mj-lt"/>
              </a:rPr>
              <a:t>BARIŞIN DİLİ</a:t>
            </a:r>
            <a:endParaRPr lang="tr-TR" sz="4000" b="1" dirty="0">
              <a:latin typeface="+mj-lt"/>
            </a:endParaRPr>
          </a:p>
        </p:txBody>
      </p:sp>
    </p:spTree>
    <p:extLst>
      <p:ext uri="{BB962C8B-B14F-4D97-AF65-F5344CB8AC3E}">
        <p14:creationId xmlns="" xmlns:p14="http://schemas.microsoft.com/office/powerpoint/2010/main" val="29607096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Alt Başlık 2"/>
          <p:cNvSpPr>
            <a:spLocks noGrp="1"/>
          </p:cNvSpPr>
          <p:nvPr>
            <p:ph type="subTitle" idx="1"/>
          </p:nvPr>
        </p:nvSpPr>
        <p:spPr>
          <a:xfrm>
            <a:off x="1187624" y="2636912"/>
            <a:ext cx="6400800" cy="2376264"/>
          </a:xfrm>
        </p:spPr>
        <p:txBody>
          <a:bodyPr/>
          <a:lstStyle/>
          <a:p>
            <a:r>
              <a:rPr lang="tr-TR" sz="4000" b="1" dirty="0" smtClean="0">
                <a:solidFill>
                  <a:schemeClr val="tx2">
                    <a:lumMod val="75000"/>
                  </a:schemeClr>
                </a:solidFill>
              </a:rPr>
              <a:t>İNSAN HAKLARI </a:t>
            </a:r>
          </a:p>
          <a:p>
            <a:r>
              <a:rPr lang="tr-TR" sz="4000" b="1" dirty="0" smtClean="0">
                <a:solidFill>
                  <a:schemeClr val="tx2">
                    <a:lumMod val="75000"/>
                  </a:schemeClr>
                </a:solidFill>
              </a:rPr>
              <a:t>ve </a:t>
            </a:r>
          </a:p>
          <a:p>
            <a:r>
              <a:rPr lang="tr-TR" sz="4000" b="1" dirty="0" smtClean="0">
                <a:solidFill>
                  <a:schemeClr val="tx2">
                    <a:lumMod val="75000"/>
                  </a:schemeClr>
                </a:solidFill>
              </a:rPr>
              <a:t>DEMOKRASİ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Başlık 6"/>
          <p:cNvSpPr>
            <a:spLocks noGrp="1"/>
          </p:cNvSpPr>
          <p:nvPr>
            <p:ph type="title"/>
          </p:nvPr>
        </p:nvSpPr>
        <p:spPr>
          <a:xfrm>
            <a:off x="323528" y="1340768"/>
            <a:ext cx="8229600" cy="576064"/>
          </a:xfrm>
        </p:spPr>
        <p:txBody>
          <a:bodyPr/>
          <a:lstStyle/>
          <a:p>
            <a:pPr algn="l"/>
            <a:r>
              <a:rPr lang="tr-TR" sz="4000" b="1" dirty="0" smtClean="0"/>
              <a:t>ÖZGÜRLÜK VE EŞİTLİK</a:t>
            </a:r>
            <a:endParaRPr lang="tr-TR" sz="4000" b="1" dirty="0"/>
          </a:p>
        </p:txBody>
      </p:sp>
      <p:sp>
        <p:nvSpPr>
          <p:cNvPr id="8" name="İçerik Yer Tutucusu 7"/>
          <p:cNvSpPr>
            <a:spLocks noGrp="1"/>
          </p:cNvSpPr>
          <p:nvPr>
            <p:ph idx="1"/>
          </p:nvPr>
        </p:nvSpPr>
        <p:spPr>
          <a:xfrm>
            <a:off x="457200" y="2636913"/>
            <a:ext cx="8229600" cy="3096344"/>
          </a:xfrm>
        </p:spPr>
        <p:txBody>
          <a:bodyPr anchor="ctr"/>
          <a:lstStyle/>
          <a:p>
            <a:r>
              <a:rPr lang="tr-TR" sz="2000" dirty="0" smtClean="0"/>
              <a:t>İnsan haklarının ana düşüncesi eşitlik ve özgürlük kavramlarına dayanır. Evrensel İnsan Hakları Beyannamesinin ilk maddesi “</a:t>
            </a:r>
            <a:r>
              <a:rPr lang="tr-TR" sz="2000" b="1" dirty="0" smtClean="0"/>
              <a:t>Bütün insanlar onur ve hakları bakımından eşit ve özgür doğarlar. Akıl ve vicdana sahiptirler ve birbirlerine karşı kardeşçe davranmalıdırlar</a:t>
            </a:r>
            <a:r>
              <a:rPr lang="tr-TR" sz="2000" dirty="0" smtClean="0"/>
              <a:t>” denmektedir.</a:t>
            </a:r>
          </a:p>
          <a:p>
            <a:r>
              <a:rPr lang="tr-TR" sz="2000" dirty="0" smtClean="0"/>
              <a:t>Ünlü siyaset bilimci </a:t>
            </a:r>
            <a:r>
              <a:rPr lang="tr-TR" sz="2000" dirty="0" err="1" smtClean="0"/>
              <a:t>Tocqueville’e</a:t>
            </a:r>
            <a:r>
              <a:rPr lang="tr-TR" sz="2000" dirty="0" smtClean="0"/>
              <a:t> göre, çağdaş modern devletlerin toplumsal projeleriyle insanlar birer birer </a:t>
            </a:r>
            <a:r>
              <a:rPr lang="tr-TR" sz="2000" b="1" dirty="0" smtClean="0"/>
              <a:t>özgürlük alanlarını kaybetmekte</a:t>
            </a:r>
            <a:r>
              <a:rPr lang="tr-TR" sz="2000" dirty="0" smtClean="0"/>
              <a:t>, farkına varmadan modern ulus devletlerin kölesi durumuna sokulmaktadırlar.</a:t>
            </a:r>
          </a:p>
          <a:p>
            <a:r>
              <a:rPr lang="tr-TR" sz="2000" dirty="0" smtClean="0"/>
              <a:t>Eşitliğin sağlanması hem kavramsal hem de uygulamada pek de kolay değildir. Burada asıl ölçü ayrımcılığın yapılmamasıdır.  Eşitlik tarih boyunca tartışma konusu olmuş fakat tam olarak uygulandığı bir durumun ortaya çıktığını söylemek zordur.</a:t>
            </a:r>
            <a:endParaRPr lang="tr-TR" sz="2800" dirty="0" smtClean="0"/>
          </a:p>
          <a:p>
            <a:endParaRPr lang="tr-TR" sz="2000" dirty="0" smtClean="0"/>
          </a:p>
        </p:txBody>
      </p:sp>
    </p:spTree>
    <p:extLst>
      <p:ext uri="{BB962C8B-B14F-4D97-AF65-F5344CB8AC3E}">
        <p14:creationId xmlns="" xmlns:p14="http://schemas.microsoft.com/office/powerpoint/2010/main" val="8733982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Başlık 6"/>
          <p:cNvSpPr>
            <a:spLocks noGrp="1"/>
          </p:cNvSpPr>
          <p:nvPr>
            <p:ph type="title"/>
          </p:nvPr>
        </p:nvSpPr>
        <p:spPr>
          <a:xfrm>
            <a:off x="457200" y="1421904"/>
            <a:ext cx="8229600" cy="998984"/>
          </a:xfrm>
        </p:spPr>
        <p:txBody>
          <a:bodyPr/>
          <a:lstStyle/>
          <a:p>
            <a:pPr algn="l"/>
            <a:r>
              <a:rPr lang="tr-TR" sz="4000" b="1" dirty="0" smtClean="0"/>
              <a:t>EĞİTİM HAKKI</a:t>
            </a:r>
            <a:endParaRPr lang="tr-TR" sz="4000" b="1" dirty="0"/>
          </a:p>
        </p:txBody>
      </p:sp>
      <p:sp>
        <p:nvSpPr>
          <p:cNvPr id="8" name="İçerik Yer Tutucusu 7"/>
          <p:cNvSpPr>
            <a:spLocks noGrp="1"/>
          </p:cNvSpPr>
          <p:nvPr>
            <p:ph idx="1"/>
          </p:nvPr>
        </p:nvSpPr>
        <p:spPr>
          <a:xfrm>
            <a:off x="457200" y="2204864"/>
            <a:ext cx="8229600" cy="4176463"/>
          </a:xfrm>
        </p:spPr>
        <p:txBody>
          <a:bodyPr anchor="ctr"/>
          <a:lstStyle/>
          <a:p>
            <a:r>
              <a:rPr lang="tr-TR" sz="2000" dirty="0" smtClean="0"/>
              <a:t>İnsan hakları belgelerinde </a:t>
            </a:r>
            <a:r>
              <a:rPr lang="tr-TR" sz="2000" b="1" dirty="0" smtClean="0"/>
              <a:t>bir insan hakkı </a:t>
            </a:r>
            <a:r>
              <a:rPr lang="tr-TR" sz="2000" dirty="0" smtClean="0"/>
              <a:t>olarak tanımlanan eğitim, insan haklarının korunması ve geliştirilmesinde de önemli bir rol oynamaktadır. İnsan hakları, herhangi bir eğitimi değil, </a:t>
            </a:r>
            <a:r>
              <a:rPr lang="tr-TR" sz="2000" b="1" dirty="0" smtClean="0"/>
              <a:t>insan haklarına uygun bir eğitimi </a:t>
            </a:r>
            <a:r>
              <a:rPr lang="tr-TR" sz="2000" dirty="0" smtClean="0"/>
              <a:t>öngörmektedir.</a:t>
            </a:r>
          </a:p>
          <a:p>
            <a:r>
              <a:rPr lang="tr-TR" sz="2000" dirty="0" err="1" smtClean="0"/>
              <a:t>EİHB’nin</a:t>
            </a:r>
            <a:r>
              <a:rPr lang="tr-TR" sz="2000" dirty="0" smtClean="0"/>
              <a:t> 26. maddesi “Eğitim insan kişiliğini tam geliştirmeye ve insan haklarıyla temel özgürlüklere saygıyı güçlendirmeye yönelik olmalıdır. Eğitim, bütün uluslar, ırklar ve dinsel topluluklar arasında anlayış, hoşgörü ve dostluğu özendirmeli ve Birleşmiş Milletlerin barışı koruma yolundaki çalışmalarını geliştirmelidir.” şeklindedir. Bu husus insan hakları anlaşmalarını imzalayan ülkeler için aynı zamanda </a:t>
            </a:r>
            <a:r>
              <a:rPr lang="tr-TR" sz="2000" b="1" dirty="0" smtClean="0"/>
              <a:t>bir yükümlülük</a:t>
            </a:r>
            <a:r>
              <a:rPr lang="tr-TR" sz="2000" dirty="0" smtClean="0"/>
              <a:t>tür.</a:t>
            </a:r>
          </a:p>
          <a:p>
            <a:endParaRPr lang="tr-TR" sz="2800" dirty="0" smtClean="0"/>
          </a:p>
        </p:txBody>
      </p:sp>
    </p:spTree>
    <p:extLst>
      <p:ext uri="{BB962C8B-B14F-4D97-AF65-F5344CB8AC3E}">
        <p14:creationId xmlns="" xmlns:p14="http://schemas.microsoft.com/office/powerpoint/2010/main" val="8733982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Başlık 6"/>
          <p:cNvSpPr>
            <a:spLocks noGrp="1"/>
          </p:cNvSpPr>
          <p:nvPr>
            <p:ph type="title"/>
          </p:nvPr>
        </p:nvSpPr>
        <p:spPr>
          <a:xfrm>
            <a:off x="457200" y="1421904"/>
            <a:ext cx="8229600" cy="1143000"/>
          </a:xfrm>
        </p:spPr>
        <p:txBody>
          <a:bodyPr/>
          <a:lstStyle/>
          <a:p>
            <a:pPr algn="l"/>
            <a:r>
              <a:rPr lang="tr-TR" sz="4000" b="1" dirty="0" smtClean="0"/>
              <a:t>İnsan Hakları Eğitimi</a:t>
            </a:r>
            <a:endParaRPr lang="tr-TR" sz="4000" b="1" dirty="0"/>
          </a:p>
        </p:txBody>
      </p:sp>
      <p:sp>
        <p:nvSpPr>
          <p:cNvPr id="8" name="İçerik Yer Tutucusu 7"/>
          <p:cNvSpPr>
            <a:spLocks noGrp="1"/>
          </p:cNvSpPr>
          <p:nvPr>
            <p:ph idx="1"/>
          </p:nvPr>
        </p:nvSpPr>
        <p:spPr>
          <a:xfrm>
            <a:off x="457200" y="2276873"/>
            <a:ext cx="8229600" cy="3773408"/>
          </a:xfrm>
        </p:spPr>
        <p:txBody>
          <a:bodyPr anchor="ctr"/>
          <a:lstStyle/>
          <a:p>
            <a:r>
              <a:rPr lang="tr-TR" sz="2000" dirty="0" smtClean="0"/>
              <a:t>Avrupa Konseyi Demokratik Vatandaşlık ve İnsan Hakları Eğitimi Şartı (DVİHE) ile BM İnsan Hakları Eğitimi ve Öğretimi Beyannamesinde insan hakları eğitimini benzer şekilde tanımlanmıştır. </a:t>
            </a:r>
          </a:p>
          <a:p>
            <a:r>
              <a:rPr lang="tr-TR" sz="2000" dirty="0" smtClean="0"/>
              <a:t>DHİVE şartı ikinci paragrafında </a:t>
            </a:r>
            <a:r>
              <a:rPr lang="tr-TR" sz="2000" b="1" dirty="0" smtClean="0"/>
              <a:t>insan hakları eğitimi</a:t>
            </a:r>
            <a:r>
              <a:rPr lang="tr-TR" sz="2000" dirty="0" smtClean="0"/>
              <a:t>; </a:t>
            </a:r>
            <a:r>
              <a:rPr lang="tr-TR" sz="2000" i="1" dirty="0" smtClean="0"/>
              <a:t>“insan haklarının ve temel özgürlüklerin yaygınlaştırılması ve korunması amacıyla; öğrencileri bilgi, beceri, anlayışla donatmak, tavır ve davranışlarını geliştirmek suretiyle, onları toplumda evrensel bir insan hakları kültürünün yaratılıp savunulmasına katkıda bulunacak şekilde yetkinleştirmeye yönelik, eğitim, öğretim, </a:t>
            </a:r>
            <a:r>
              <a:rPr lang="tr-TR" sz="2000" i="1" dirty="0" err="1" smtClean="0"/>
              <a:t>farkındalık</a:t>
            </a:r>
            <a:r>
              <a:rPr lang="tr-TR" sz="2000" i="1" dirty="0" smtClean="0"/>
              <a:t> arttırıcı girişimler, bilgiler, uygulamalar ve faaliyetler.</a:t>
            </a:r>
            <a:r>
              <a:rPr lang="tr-TR" sz="2000" dirty="0" smtClean="0"/>
              <a:t>” olarak tanımlanırken, </a:t>
            </a:r>
            <a:endParaRPr lang="tr-TR" sz="2000" dirty="0"/>
          </a:p>
        </p:txBody>
      </p:sp>
    </p:spTree>
    <p:extLst>
      <p:ext uri="{BB962C8B-B14F-4D97-AF65-F5344CB8AC3E}">
        <p14:creationId xmlns="" xmlns:p14="http://schemas.microsoft.com/office/powerpoint/2010/main" val="8733982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Başlık 6"/>
          <p:cNvSpPr>
            <a:spLocks noGrp="1"/>
          </p:cNvSpPr>
          <p:nvPr>
            <p:ph type="title"/>
          </p:nvPr>
        </p:nvSpPr>
        <p:spPr>
          <a:xfrm>
            <a:off x="457200" y="1421904"/>
            <a:ext cx="8229600" cy="1143000"/>
          </a:xfrm>
        </p:spPr>
        <p:txBody>
          <a:bodyPr/>
          <a:lstStyle/>
          <a:p>
            <a:pPr algn="l"/>
            <a:r>
              <a:rPr lang="tr-TR" sz="4000" b="1" dirty="0" smtClean="0"/>
              <a:t>SİVİL TOPLUM KURULUŞLARI</a:t>
            </a:r>
            <a:endParaRPr lang="tr-TR" sz="4000" b="1" dirty="0"/>
          </a:p>
        </p:txBody>
      </p:sp>
      <p:sp>
        <p:nvSpPr>
          <p:cNvPr id="8" name="İçerik Yer Tutucusu 7"/>
          <p:cNvSpPr>
            <a:spLocks noGrp="1"/>
          </p:cNvSpPr>
          <p:nvPr>
            <p:ph idx="1"/>
          </p:nvPr>
        </p:nvSpPr>
        <p:spPr>
          <a:xfrm>
            <a:off x="457200" y="2492897"/>
            <a:ext cx="8229600" cy="3240360"/>
          </a:xfrm>
        </p:spPr>
        <p:txBody>
          <a:bodyPr anchor="ctr"/>
          <a:lstStyle/>
          <a:p>
            <a:pPr lvl="0"/>
            <a:r>
              <a:rPr lang="tr-TR" sz="2000" dirty="0" smtClean="0"/>
              <a:t>Temsili demokraside en büyük eksiklik vatandaşların seçimden seçime katılım sağlaması ve seçimler arası dönemlerde kararları etkileyememesiydi.  Bu nedenle, demokrasilerde karar-alma mekanizmalarını daha çok etkilemek için bir takım Sivil Toplum Kuruluşları (STK) ortaya çıktı. </a:t>
            </a:r>
          </a:p>
          <a:p>
            <a:pPr lvl="0"/>
            <a:r>
              <a:rPr lang="tr-TR" sz="2000" dirty="0" err="1" smtClean="0"/>
              <a:t>STK’lar</a:t>
            </a:r>
            <a:r>
              <a:rPr lang="tr-TR" sz="2000" dirty="0" smtClean="0"/>
              <a:t> doğal olarak sadece demokratik katılımın araçları değillerdir. Demokratik katılımın yanında kalkınma, çevre, insan hakları, engelli, kadın ve çocuk hakları, gibi alanlarda hem </a:t>
            </a:r>
            <a:r>
              <a:rPr lang="tr-TR" sz="2000" b="1" dirty="0" smtClean="0"/>
              <a:t>kararları etkilemek hem de devletlerin yetersiz olduğu durumlarda insanlara ve çevreye yardımcı olmak </a:t>
            </a:r>
            <a:r>
              <a:rPr lang="tr-TR" sz="2000" dirty="0" smtClean="0"/>
              <a:t>için faaliyetlerde bulunurlar</a:t>
            </a:r>
            <a:r>
              <a:rPr lang="tr-TR" sz="2800" dirty="0" smtClean="0"/>
              <a:t>.</a:t>
            </a:r>
          </a:p>
        </p:txBody>
      </p:sp>
    </p:spTree>
    <p:extLst>
      <p:ext uri="{BB962C8B-B14F-4D97-AF65-F5344CB8AC3E}">
        <p14:creationId xmlns="" xmlns:p14="http://schemas.microsoft.com/office/powerpoint/2010/main" val="8733982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Başlık 6"/>
          <p:cNvSpPr>
            <a:spLocks noGrp="1"/>
          </p:cNvSpPr>
          <p:nvPr>
            <p:ph type="title"/>
          </p:nvPr>
        </p:nvSpPr>
        <p:spPr>
          <a:xfrm>
            <a:off x="251520" y="1484784"/>
            <a:ext cx="8229600" cy="432048"/>
          </a:xfrm>
        </p:spPr>
        <p:txBody>
          <a:bodyPr/>
          <a:lstStyle/>
          <a:p>
            <a:pPr lvl="0" algn="l"/>
            <a:r>
              <a:rPr lang="tr-TR" sz="4000" b="1" dirty="0" smtClean="0"/>
              <a:t>STK ve Aktif Vatandaşlık</a:t>
            </a:r>
            <a:r>
              <a:rPr lang="tr-TR" sz="2000" dirty="0" smtClean="0"/>
              <a:t/>
            </a:r>
            <a:br>
              <a:rPr lang="tr-TR" sz="2000" dirty="0" smtClean="0"/>
            </a:br>
            <a:endParaRPr lang="tr-TR" sz="2000" dirty="0"/>
          </a:p>
        </p:txBody>
      </p:sp>
      <p:sp>
        <p:nvSpPr>
          <p:cNvPr id="8" name="İçerik Yer Tutucusu 7"/>
          <p:cNvSpPr>
            <a:spLocks noGrp="1"/>
          </p:cNvSpPr>
          <p:nvPr>
            <p:ph idx="1"/>
          </p:nvPr>
        </p:nvSpPr>
        <p:spPr>
          <a:xfrm>
            <a:off x="611560" y="1916832"/>
            <a:ext cx="8229600" cy="4608512"/>
          </a:xfrm>
        </p:spPr>
        <p:txBody>
          <a:bodyPr anchor="ctr"/>
          <a:lstStyle/>
          <a:p>
            <a:pPr marL="457200" indent="-457200"/>
            <a:r>
              <a:rPr lang="tr-TR" sz="2000" dirty="0" smtClean="0"/>
              <a:t>BM ve AK, sivil toplum örgütlerinin uluslararası kuruluşlarca tanınmaları için ortak hedefleri olan bireyler tarafından kurulmuş olmasını, </a:t>
            </a:r>
            <a:r>
              <a:rPr lang="tr-TR" sz="2000" b="1" dirty="0" smtClean="0"/>
              <a:t>demokratik yapıya sahip olmalarını ve kendi yönetimini seçmeleri ve hiç bir kar amacı gütmemeleri </a:t>
            </a:r>
            <a:r>
              <a:rPr lang="tr-TR" sz="2000" dirty="0" smtClean="0"/>
              <a:t>koşulunu koymuşlardır.</a:t>
            </a:r>
          </a:p>
          <a:p>
            <a:pPr marL="457200" indent="-457200"/>
            <a:r>
              <a:rPr lang="tr-TR" sz="2000" b="1" dirty="0" smtClean="0"/>
              <a:t>Aktif vatandaşlık bilincinin oluşumunda </a:t>
            </a:r>
            <a:r>
              <a:rPr lang="tr-TR" sz="2000" dirty="0" smtClean="0"/>
              <a:t>önemli yere sahip olan </a:t>
            </a:r>
            <a:r>
              <a:rPr lang="tr-TR" sz="2000" dirty="0" err="1" smtClean="0"/>
              <a:t>STK’lar</a:t>
            </a:r>
            <a:r>
              <a:rPr lang="tr-TR" sz="2000" dirty="0" smtClean="0"/>
              <a:t> demokratik sistemlerin vazgeçilmez araçlarıdır.  Bireylerin, taleplerini yönetime duyurmada, </a:t>
            </a:r>
            <a:r>
              <a:rPr lang="tr-TR" sz="2000" b="1" dirty="0" smtClean="0"/>
              <a:t>kamuoyu oluşturmada ve yönetimi etkilemede</a:t>
            </a:r>
            <a:r>
              <a:rPr lang="tr-TR" sz="2000" dirty="0" smtClean="0"/>
              <a:t> herhangi bir güçlüğü aşmada etkili olabilecek demokratik araçlar </a:t>
            </a:r>
            <a:r>
              <a:rPr lang="tr-TR" sz="2000" dirty="0" err="1" smtClean="0"/>
              <a:t>STK’lardır</a:t>
            </a:r>
            <a:r>
              <a:rPr lang="tr-TR" sz="2000" dirty="0" smtClean="0"/>
              <a:t>.</a:t>
            </a:r>
          </a:p>
          <a:p>
            <a:pPr marL="457200" indent="-457200"/>
            <a:r>
              <a:rPr lang="tr-TR" sz="2000" dirty="0" smtClean="0"/>
              <a:t>Küresel </a:t>
            </a:r>
            <a:r>
              <a:rPr lang="tr-TR" sz="2000" dirty="0" err="1" smtClean="0"/>
              <a:t>STK’lara</a:t>
            </a:r>
            <a:r>
              <a:rPr lang="tr-TR" sz="2000" dirty="0" smtClean="0"/>
              <a:t> Uluslararası Af örgütü, İnsan Hakları İzleme Örgütü, İnsan Hakları Eylem Merkezi, Çocukları Koruma Fonu (CDF) örnek verilebilir</a:t>
            </a:r>
            <a:r>
              <a:rPr lang="tr-TR" sz="2800" dirty="0" smtClean="0"/>
              <a:t>.</a:t>
            </a:r>
          </a:p>
          <a:p>
            <a:pPr marL="457200" indent="-457200"/>
            <a:endParaRPr lang="tr-TR" sz="2800" dirty="0"/>
          </a:p>
        </p:txBody>
      </p:sp>
    </p:spTree>
    <p:extLst>
      <p:ext uri="{BB962C8B-B14F-4D97-AF65-F5344CB8AC3E}">
        <p14:creationId xmlns="" xmlns:p14="http://schemas.microsoft.com/office/powerpoint/2010/main" val="8733982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Başlık 6"/>
          <p:cNvSpPr>
            <a:spLocks noGrp="1"/>
          </p:cNvSpPr>
          <p:nvPr>
            <p:ph type="title"/>
          </p:nvPr>
        </p:nvSpPr>
        <p:spPr>
          <a:xfrm>
            <a:off x="457200" y="1421904"/>
            <a:ext cx="8229600" cy="638944"/>
          </a:xfrm>
        </p:spPr>
        <p:txBody>
          <a:bodyPr/>
          <a:lstStyle/>
          <a:p>
            <a:pPr algn="l"/>
            <a:r>
              <a:rPr lang="tr-TR" sz="4000" b="1" dirty="0" smtClean="0"/>
              <a:t>DEMOKRASİ VE DEMOKRATİKLEŞME </a:t>
            </a:r>
            <a:endParaRPr lang="tr-TR" sz="4000" b="1" dirty="0"/>
          </a:p>
        </p:txBody>
      </p:sp>
      <p:sp>
        <p:nvSpPr>
          <p:cNvPr id="8" name="İçerik Yer Tutucusu 7"/>
          <p:cNvSpPr>
            <a:spLocks noGrp="1"/>
          </p:cNvSpPr>
          <p:nvPr>
            <p:ph idx="1"/>
          </p:nvPr>
        </p:nvSpPr>
        <p:spPr>
          <a:xfrm>
            <a:off x="457200" y="2132856"/>
            <a:ext cx="8229600" cy="3744417"/>
          </a:xfrm>
        </p:spPr>
        <p:txBody>
          <a:bodyPr anchor="ctr"/>
          <a:lstStyle/>
          <a:p>
            <a:pPr>
              <a:buNone/>
            </a:pPr>
            <a:r>
              <a:rPr lang="tr-TR" sz="2000" dirty="0" smtClean="0"/>
              <a:t>Hem yöntem de yönetim şekli olarak demokrasinin net tanımı Abraham </a:t>
            </a:r>
            <a:r>
              <a:rPr lang="tr-TR" sz="2000" dirty="0" err="1" smtClean="0"/>
              <a:t>Linkoln’e</a:t>
            </a:r>
            <a:r>
              <a:rPr lang="tr-TR" sz="2000" dirty="0" smtClean="0"/>
              <a:t> göre “</a:t>
            </a:r>
            <a:r>
              <a:rPr lang="tr-TR" sz="2000" b="1" i="1" dirty="0" smtClean="0"/>
              <a:t>Halkın, halk tarafından, halk için </a:t>
            </a:r>
            <a:r>
              <a:rPr lang="tr-TR" sz="2000" b="1" i="1" dirty="0" err="1" smtClean="0"/>
              <a:t>yönetilmesi</a:t>
            </a:r>
            <a:r>
              <a:rPr lang="tr-TR" sz="2000" dirty="0" err="1" smtClean="0"/>
              <a:t>”dir</a:t>
            </a:r>
            <a:r>
              <a:rPr lang="tr-TR" sz="2000" dirty="0" smtClean="0"/>
              <a:t>.</a:t>
            </a:r>
          </a:p>
          <a:p>
            <a:pPr>
              <a:buNone/>
            </a:pPr>
            <a:r>
              <a:rPr lang="tr-TR" sz="2000" dirty="0" err="1" smtClean="0"/>
              <a:t>Dahl’a</a:t>
            </a:r>
            <a:r>
              <a:rPr lang="tr-TR" sz="2000" dirty="0" smtClean="0"/>
              <a:t> göre </a:t>
            </a:r>
            <a:r>
              <a:rPr lang="tr-TR" sz="2000" b="1" dirty="0" smtClean="0"/>
              <a:t>demokrasi için önemli olan temel yedi kriter </a:t>
            </a:r>
            <a:r>
              <a:rPr lang="tr-TR" sz="2000" dirty="0" smtClean="0"/>
              <a:t>şunlardır;</a:t>
            </a:r>
          </a:p>
          <a:p>
            <a:pPr lvl="0"/>
            <a:r>
              <a:rPr lang="tr-TR" sz="1800" dirty="0" smtClean="0"/>
              <a:t>Yönetimle ilgili kararların anayasal olarak seçilmiş kişilerce verilmiş olması,</a:t>
            </a:r>
          </a:p>
          <a:p>
            <a:pPr lvl="0"/>
            <a:r>
              <a:rPr lang="tr-TR" sz="1800" dirty="0" smtClean="0"/>
              <a:t>Adil ve serbest seçimlerin belli aralıklarla yapılması,</a:t>
            </a:r>
          </a:p>
          <a:p>
            <a:pPr lvl="0"/>
            <a:r>
              <a:rPr lang="tr-TR" sz="1800" dirty="0" smtClean="0"/>
              <a:t>Genel oy ilkesi,</a:t>
            </a:r>
          </a:p>
          <a:p>
            <a:pPr lvl="0"/>
            <a:r>
              <a:rPr lang="tr-TR" sz="1800" dirty="0" smtClean="0"/>
              <a:t>Devlet memurluğunun ayrımcılık yapılmaksızın tüm vatandaşlara açık olması,</a:t>
            </a:r>
          </a:p>
          <a:p>
            <a:pPr lvl="0"/>
            <a:r>
              <a:rPr lang="tr-TR" sz="1800" dirty="0" smtClean="0"/>
              <a:t>İfade özgürlüğünün tam olarak sağlanması,</a:t>
            </a:r>
          </a:p>
          <a:p>
            <a:pPr lvl="0"/>
            <a:r>
              <a:rPr lang="tr-TR" sz="1800" dirty="0" smtClean="0"/>
              <a:t>Devlet ya da bir kişi ve kurum tarafından tekelleştirilmeyen farklı bilgi kaynaklarına herkesin ulaşabilmesi,</a:t>
            </a:r>
          </a:p>
          <a:p>
            <a:r>
              <a:rPr lang="tr-TR" sz="1800" dirty="0" smtClean="0"/>
              <a:t>Örgütlenme özgürlüğü (siyasi partiler, sivil toplum kuruluşları ve çıkar gruplarını kurma, üye olma ya da yönetme gibi).</a:t>
            </a:r>
          </a:p>
        </p:txBody>
      </p:sp>
    </p:spTree>
    <p:extLst>
      <p:ext uri="{BB962C8B-B14F-4D97-AF65-F5344CB8AC3E}">
        <p14:creationId xmlns="" xmlns:p14="http://schemas.microsoft.com/office/powerpoint/2010/main" val="8733982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İçerik Yer Tutucusu 7"/>
          <p:cNvSpPr>
            <a:spLocks noGrp="1"/>
          </p:cNvSpPr>
          <p:nvPr>
            <p:ph idx="1"/>
          </p:nvPr>
        </p:nvSpPr>
        <p:spPr>
          <a:xfrm>
            <a:off x="457200" y="2132855"/>
            <a:ext cx="8229600" cy="3384377"/>
          </a:xfrm>
        </p:spPr>
        <p:txBody>
          <a:bodyPr anchor="ctr"/>
          <a:lstStyle/>
          <a:p>
            <a:r>
              <a:rPr lang="tr-TR" sz="2000" dirty="0" smtClean="0"/>
              <a:t>Demokrasi bugün geldiği nokta itibariyle sadece bir yönetim şekli olmayıp aynı zamanda </a:t>
            </a:r>
            <a:r>
              <a:rPr lang="tr-TR" sz="2000" b="1" u="sng" dirty="0" smtClean="0"/>
              <a:t>bir yaşam biçimi </a:t>
            </a:r>
            <a:r>
              <a:rPr lang="tr-TR" sz="2000" dirty="0" smtClean="0"/>
              <a:t>olarak da tarif edilir. </a:t>
            </a:r>
          </a:p>
          <a:p>
            <a:r>
              <a:rPr lang="tr-TR" sz="2000" dirty="0" smtClean="0"/>
              <a:t>Başka bir ifade ile sadece </a:t>
            </a:r>
            <a:r>
              <a:rPr lang="tr-TR" sz="2000" b="1" dirty="0" smtClean="0"/>
              <a:t>seçimler bir rejimin demokrasi olması için yeterli değildir,</a:t>
            </a:r>
            <a:r>
              <a:rPr lang="tr-TR" sz="2000" dirty="0" smtClean="0"/>
              <a:t> aksine periyodik, adil ve şeffaf seçimlerle beraber temel hak ve özgürlüklerin sağlanması, demokratik bir kültürün oluşması ve farklılıklara saygının pekiştirilmesi gerekir. </a:t>
            </a:r>
          </a:p>
          <a:p>
            <a:r>
              <a:rPr lang="tr-TR" sz="2000" b="1" dirty="0" smtClean="0"/>
              <a:t>Bu da ancak </a:t>
            </a:r>
            <a:r>
              <a:rPr lang="tr-TR" sz="2000" b="1" u="sng" dirty="0" smtClean="0"/>
              <a:t>demokratik vatandaşlık ve insan hakları eğitimi </a:t>
            </a:r>
            <a:r>
              <a:rPr lang="tr-TR" sz="2000" b="1" dirty="0" smtClean="0"/>
              <a:t>gibi geniş çaplı projelerle mümkündür. </a:t>
            </a:r>
          </a:p>
        </p:txBody>
      </p:sp>
    </p:spTree>
    <p:extLst>
      <p:ext uri="{BB962C8B-B14F-4D97-AF65-F5344CB8AC3E}">
        <p14:creationId xmlns="" xmlns:p14="http://schemas.microsoft.com/office/powerpoint/2010/main" val="8733982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Başlık 6"/>
          <p:cNvSpPr>
            <a:spLocks noGrp="1"/>
          </p:cNvSpPr>
          <p:nvPr>
            <p:ph type="title"/>
          </p:nvPr>
        </p:nvSpPr>
        <p:spPr>
          <a:xfrm>
            <a:off x="457200" y="1421904"/>
            <a:ext cx="8229600" cy="566936"/>
          </a:xfrm>
        </p:spPr>
        <p:txBody>
          <a:bodyPr/>
          <a:lstStyle/>
          <a:p>
            <a:pPr algn="l"/>
            <a:r>
              <a:rPr lang="tr-TR" sz="4000" b="1" dirty="0" smtClean="0"/>
              <a:t>KADIN HAKLARI</a:t>
            </a:r>
            <a:endParaRPr lang="tr-TR" sz="4000" b="1" dirty="0"/>
          </a:p>
        </p:txBody>
      </p:sp>
      <p:sp>
        <p:nvSpPr>
          <p:cNvPr id="8" name="İçerik Yer Tutucusu 7"/>
          <p:cNvSpPr>
            <a:spLocks noGrp="1"/>
          </p:cNvSpPr>
          <p:nvPr>
            <p:ph idx="1"/>
          </p:nvPr>
        </p:nvSpPr>
        <p:spPr>
          <a:xfrm>
            <a:off x="457200" y="2276872"/>
            <a:ext cx="8229600" cy="3888432"/>
          </a:xfrm>
        </p:spPr>
        <p:txBody>
          <a:bodyPr anchor="ctr"/>
          <a:lstStyle/>
          <a:p>
            <a:r>
              <a:rPr lang="tr-TR" sz="2000" dirty="0" smtClean="0"/>
              <a:t>İlk insan hakları belgeleri kadın, erkek, çocuk, yetişkin, engelli ve engelsiz ayırımı yapmaksızın eşitlikçi bir temelde insan haklarını kabul etmişlerdir. İHEB birinci madde bu durumu “</a:t>
            </a:r>
            <a:r>
              <a:rPr lang="tr-TR" sz="2000" i="1" dirty="0" smtClean="0"/>
              <a:t>Bütün insanlar onur ve haklar bakımından eşit ve özgür doğarlar</a:t>
            </a:r>
            <a:r>
              <a:rPr lang="tr-TR" sz="2000" dirty="0" smtClean="0"/>
              <a:t> “ diyerek düzenlemektedir. Fakat zamanla uluslararası toplum bu eşitlikçi anlayışın </a:t>
            </a:r>
            <a:r>
              <a:rPr lang="tr-TR" sz="2000" b="1" dirty="0" smtClean="0"/>
              <a:t>dezavantajlı ya da hassas grupların haklarını tam olarak koruyamadığını </a:t>
            </a:r>
            <a:r>
              <a:rPr lang="tr-TR" sz="2000" dirty="0" smtClean="0"/>
              <a:t>fark etmiştir. Bunun için </a:t>
            </a:r>
            <a:r>
              <a:rPr lang="tr-TR" sz="2000" b="1" dirty="0" smtClean="0"/>
              <a:t>kadın hakları, çocuk hakları, azınlık hakları ve engelli hakları </a:t>
            </a:r>
            <a:r>
              <a:rPr lang="tr-TR" sz="2000" dirty="0" smtClean="0"/>
              <a:t>gibi yeni ve özel bir takım insan hakları düzenlemeleri yapmışlar</a:t>
            </a:r>
            <a:r>
              <a:rPr lang="tr-TR" sz="2000" dirty="0" smtClean="0"/>
              <a:t>.</a:t>
            </a:r>
          </a:p>
          <a:p>
            <a:r>
              <a:rPr lang="tr-TR" sz="2000" i="1" dirty="0" smtClean="0"/>
              <a:t>Türkiye son yıllarda kadın hakları alanında ciddi bir takım ilerlemeler sağlamasına rağmen </a:t>
            </a:r>
            <a:r>
              <a:rPr lang="tr-TR" sz="2000" b="1" i="1" dirty="0" smtClean="0"/>
              <a:t>ihlallerin toplumda tamamen ortadan kaldırılması mümkün olmamıştır</a:t>
            </a:r>
            <a:r>
              <a:rPr lang="tr-TR" sz="2000" i="1" dirty="0" smtClean="0"/>
              <a:t>.</a:t>
            </a:r>
            <a:r>
              <a:rPr lang="tr-TR" sz="2000" dirty="0" smtClean="0"/>
              <a:t> Bu çerçevede </a:t>
            </a:r>
            <a:r>
              <a:rPr lang="tr-TR" sz="2000" b="1" dirty="0" smtClean="0"/>
              <a:t>Ailenin Korunması ve Kadına Yönelik Şiddetin Ortadan Kaldırılmasına Dair Kanun (2012) </a:t>
            </a:r>
            <a:r>
              <a:rPr lang="tr-TR" sz="2000" dirty="0" smtClean="0"/>
              <a:t>çok önemli bir yasal çerçeve sunmaktadır.</a:t>
            </a:r>
          </a:p>
          <a:p>
            <a:endParaRPr lang="tr-TR" sz="2000" dirty="0" smtClean="0"/>
          </a:p>
        </p:txBody>
      </p:sp>
    </p:spTree>
    <p:extLst>
      <p:ext uri="{BB962C8B-B14F-4D97-AF65-F5344CB8AC3E}">
        <p14:creationId xmlns="" xmlns:p14="http://schemas.microsoft.com/office/powerpoint/2010/main" val="8733982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Başlık 6"/>
          <p:cNvSpPr>
            <a:spLocks noGrp="1"/>
          </p:cNvSpPr>
          <p:nvPr>
            <p:ph type="title"/>
          </p:nvPr>
        </p:nvSpPr>
        <p:spPr>
          <a:xfrm>
            <a:off x="457200" y="1421904"/>
            <a:ext cx="8229600" cy="566936"/>
          </a:xfrm>
        </p:spPr>
        <p:txBody>
          <a:bodyPr/>
          <a:lstStyle/>
          <a:p>
            <a:pPr algn="l"/>
            <a:r>
              <a:rPr lang="tr-TR" sz="4000" b="1" dirty="0" smtClean="0"/>
              <a:t>ÇOCUK </a:t>
            </a:r>
            <a:r>
              <a:rPr lang="tr-TR" sz="4000" b="1" dirty="0" smtClean="0"/>
              <a:t>HAKLARI</a:t>
            </a:r>
            <a:endParaRPr lang="tr-TR" sz="4000" b="1" dirty="0"/>
          </a:p>
        </p:txBody>
      </p:sp>
      <p:sp>
        <p:nvSpPr>
          <p:cNvPr id="8" name="İçerik Yer Tutucusu 7"/>
          <p:cNvSpPr>
            <a:spLocks noGrp="1"/>
          </p:cNvSpPr>
          <p:nvPr>
            <p:ph idx="1"/>
          </p:nvPr>
        </p:nvSpPr>
        <p:spPr>
          <a:xfrm>
            <a:off x="457200" y="1916832"/>
            <a:ext cx="8229600" cy="4608512"/>
          </a:xfrm>
        </p:spPr>
        <p:txBody>
          <a:bodyPr anchor="ctr"/>
          <a:lstStyle/>
          <a:p>
            <a:pPr lvl="0">
              <a:buNone/>
            </a:pPr>
            <a:r>
              <a:rPr lang="tr-TR" sz="1900" dirty="0" smtClean="0"/>
              <a:t>Çocuklar</a:t>
            </a:r>
            <a:r>
              <a:rPr lang="tr-TR" sz="1900" dirty="0" smtClean="0"/>
              <a:t>, </a:t>
            </a:r>
            <a:r>
              <a:rPr lang="tr-TR" sz="1900" b="1" dirty="0" smtClean="0"/>
              <a:t>insan </a:t>
            </a:r>
            <a:r>
              <a:rPr lang="tr-TR" sz="1900" b="1" dirty="0" smtClean="0"/>
              <a:t>haklarının korunmaya en fazla ihtiyaç duyduğu grupların başında </a:t>
            </a:r>
            <a:r>
              <a:rPr lang="tr-TR" sz="1900" dirty="0" smtClean="0"/>
              <a:t>gelir. </a:t>
            </a:r>
            <a:r>
              <a:rPr lang="tr-TR" sz="1900" dirty="0" smtClean="0"/>
              <a:t>Son </a:t>
            </a:r>
            <a:r>
              <a:rPr lang="tr-TR" sz="1900" dirty="0" smtClean="0"/>
              <a:t>yüzyılda çocuklar sosyolojik olarak da toplumda giderek daha önemsenen ve korunmasına titizlikle eğilen bir grup haline gelmiştir</a:t>
            </a:r>
            <a:r>
              <a:rPr lang="tr-TR" sz="1900" dirty="0" smtClean="0"/>
              <a:t>.</a:t>
            </a:r>
          </a:p>
          <a:p>
            <a:pPr>
              <a:buNone/>
            </a:pPr>
            <a:r>
              <a:rPr lang="tr-TR" sz="1900" dirty="0" smtClean="0"/>
              <a:t>Çocuk </a:t>
            </a:r>
            <a:r>
              <a:rPr lang="tr-TR" sz="1900" dirty="0" smtClean="0"/>
              <a:t>haklarıyla ilgili </a:t>
            </a:r>
            <a:r>
              <a:rPr lang="tr-TR" sz="1900" b="1" dirty="0" smtClean="0"/>
              <a:t>ilk </a:t>
            </a:r>
            <a:r>
              <a:rPr lang="tr-TR" sz="1900" b="1" dirty="0" smtClean="0"/>
              <a:t>belge 1924’te </a:t>
            </a:r>
            <a:r>
              <a:rPr lang="tr-TR" sz="1900" b="1" dirty="0" smtClean="0"/>
              <a:t>Milletler Cemiyeti’nin kabul ettiği Çocuk Hakları Beyannamesi</a:t>
            </a:r>
            <a:r>
              <a:rPr lang="tr-TR" sz="1900" dirty="0" smtClean="0"/>
              <a:t>’dir. Daha </a:t>
            </a:r>
            <a:r>
              <a:rPr lang="tr-TR" sz="1900" dirty="0" smtClean="0"/>
              <a:t>sonra 1959 </a:t>
            </a:r>
            <a:r>
              <a:rPr lang="tr-TR" sz="1900" dirty="0" smtClean="0"/>
              <a:t>yılında BM Çocuk Hakları Beyannamesi, </a:t>
            </a:r>
            <a:r>
              <a:rPr lang="tr-TR" sz="1900" b="1" dirty="0" smtClean="0"/>
              <a:t>1989 BM Çocuk Hakları Sözleşmesi </a:t>
            </a:r>
            <a:r>
              <a:rPr lang="tr-TR" sz="1900" dirty="0" smtClean="0"/>
              <a:t>ve 1996 Avrupa Konseyi Çocuk Hakları </a:t>
            </a:r>
            <a:r>
              <a:rPr lang="tr-TR" sz="1900" dirty="0" smtClean="0"/>
              <a:t>Sözleşmesi’dir.</a:t>
            </a:r>
            <a:endParaRPr lang="tr-TR" sz="1900" dirty="0" smtClean="0"/>
          </a:p>
          <a:p>
            <a:pPr>
              <a:buNone/>
            </a:pPr>
            <a:r>
              <a:rPr lang="tr-TR" sz="1900" dirty="0" smtClean="0"/>
              <a:t>Sözleşmenin </a:t>
            </a:r>
            <a:r>
              <a:rPr lang="tr-TR" sz="1900" dirty="0" smtClean="0"/>
              <a:t>kabulünün 10. yılında “</a:t>
            </a:r>
            <a:r>
              <a:rPr lang="tr-TR" sz="1900" i="1" dirty="0" smtClean="0"/>
              <a:t>Çocuklar İçin Çocuklarla Bir Avrupa İnşa Etmek</a:t>
            </a:r>
            <a:r>
              <a:rPr lang="tr-TR" sz="1900" dirty="0" smtClean="0"/>
              <a:t>” isimli bir programla çocuk haklarına verdiği önemi daha da ileri taşımıştır</a:t>
            </a:r>
            <a:r>
              <a:rPr lang="tr-TR" sz="1900" dirty="0" smtClean="0"/>
              <a:t>. Bütün </a:t>
            </a:r>
            <a:r>
              <a:rPr lang="tr-TR" sz="1900" dirty="0" smtClean="0"/>
              <a:t>bu uluslararası çabaya </a:t>
            </a:r>
            <a:r>
              <a:rPr lang="tr-TR" sz="1900" dirty="0" smtClean="0"/>
              <a:t>rağmen </a:t>
            </a:r>
            <a:r>
              <a:rPr lang="tr-TR" sz="1900" b="1" dirty="0" smtClean="0"/>
              <a:t>Avrupa’da bile çocukların ciddi insan hakları ihlalleri</a:t>
            </a:r>
            <a:r>
              <a:rPr lang="tr-TR" sz="1900" dirty="0" smtClean="0"/>
              <a:t>yle karşılaştıkları bir gerçektir. Diğer insan hakları gibi çocuk hakları da sadece </a:t>
            </a:r>
            <a:r>
              <a:rPr lang="tr-TR" sz="1900" b="1" dirty="0" smtClean="0"/>
              <a:t>hukuki düzenlemelerle değil, zihinsel ve kültürel dönüşümle</a:t>
            </a:r>
            <a:r>
              <a:rPr lang="tr-TR" sz="1900" dirty="0" smtClean="0"/>
              <a:t> mümkündür</a:t>
            </a:r>
            <a:r>
              <a:rPr lang="tr-TR" sz="1800" dirty="0" smtClean="0"/>
              <a:t>.</a:t>
            </a:r>
          </a:p>
          <a:p>
            <a:pPr lvl="0">
              <a:buNone/>
            </a:pPr>
            <a:endParaRPr lang="tr-TR" sz="2600" dirty="0" smtClean="0"/>
          </a:p>
        </p:txBody>
      </p:sp>
    </p:spTree>
    <p:extLst>
      <p:ext uri="{BB962C8B-B14F-4D97-AF65-F5344CB8AC3E}">
        <p14:creationId xmlns="" xmlns:p14="http://schemas.microsoft.com/office/powerpoint/2010/main" val="8733982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Başlık 6"/>
          <p:cNvSpPr>
            <a:spLocks noGrp="1"/>
          </p:cNvSpPr>
          <p:nvPr>
            <p:ph type="title"/>
          </p:nvPr>
        </p:nvSpPr>
        <p:spPr>
          <a:xfrm>
            <a:off x="457200" y="1421904"/>
            <a:ext cx="8229600" cy="494928"/>
          </a:xfrm>
        </p:spPr>
        <p:txBody>
          <a:bodyPr/>
          <a:lstStyle/>
          <a:p>
            <a:pPr algn="l"/>
            <a:r>
              <a:rPr lang="tr-TR" sz="4000" b="1" dirty="0" smtClean="0"/>
              <a:t>ENGELLİ HAKLARI</a:t>
            </a:r>
            <a:endParaRPr lang="tr-TR" sz="4000" b="1" dirty="0"/>
          </a:p>
        </p:txBody>
      </p:sp>
      <p:sp>
        <p:nvSpPr>
          <p:cNvPr id="8" name="İçerik Yer Tutucusu 7"/>
          <p:cNvSpPr>
            <a:spLocks noGrp="1"/>
          </p:cNvSpPr>
          <p:nvPr>
            <p:ph idx="1"/>
          </p:nvPr>
        </p:nvSpPr>
        <p:spPr>
          <a:xfrm>
            <a:off x="457200" y="2636912"/>
            <a:ext cx="8229600" cy="3384376"/>
          </a:xfrm>
        </p:spPr>
        <p:txBody>
          <a:bodyPr anchor="ctr"/>
          <a:lstStyle/>
          <a:p>
            <a:pPr>
              <a:buNone/>
            </a:pPr>
            <a:r>
              <a:rPr lang="tr-TR" sz="2000" dirty="0" smtClean="0"/>
              <a:t>İnsanlar fiziksel, zihinsel ya da duygusal rahatsızlık, yüzünden, tıbbi koşullar ya da zihinsel hastalıklardan dolayı engelli olabilir</a:t>
            </a:r>
            <a:r>
              <a:rPr lang="tr-TR" sz="2000" dirty="0" smtClean="0"/>
              <a:t>.</a:t>
            </a:r>
          </a:p>
          <a:p>
            <a:r>
              <a:rPr lang="tr-TR" sz="2000" i="1" dirty="0" smtClean="0"/>
              <a:t>9 Aralık 1975 tarihli Engelli Hakları Bildirisi, engelli kişilerin topluma üretken bireyler olarak katılmaları konusunda olduğu kadar, toplumun engellilere karşı yükümlülüklerini de saptamaktır</a:t>
            </a:r>
            <a:r>
              <a:rPr lang="tr-TR" sz="2000" i="1" dirty="0" smtClean="0"/>
              <a:t>.</a:t>
            </a:r>
            <a:r>
              <a:rPr lang="tr-TR" sz="2000" dirty="0" smtClean="0"/>
              <a:t> </a:t>
            </a:r>
            <a:r>
              <a:rPr lang="tr-TR" sz="2000" dirty="0" smtClean="0"/>
              <a:t> </a:t>
            </a:r>
            <a:r>
              <a:rPr lang="tr-TR" sz="2000" b="1" dirty="0" smtClean="0"/>
              <a:t>Müzakereleri </a:t>
            </a:r>
            <a:r>
              <a:rPr lang="tr-TR" sz="2000" b="1" dirty="0" smtClean="0"/>
              <a:t>2000 yılında başlayan Engellilerin Haklarına İlişkin Sözleşme, 13 Aralık 2006 tarihinde </a:t>
            </a:r>
            <a:r>
              <a:rPr lang="tr-TR" sz="2000" dirty="0" smtClean="0"/>
              <a:t>BM Genel Kurulu’nda kabul edildi.  Sözleşme genel </a:t>
            </a:r>
            <a:r>
              <a:rPr lang="tr-TR" sz="2000" dirty="0" smtClean="0"/>
              <a:t>ilkeleri, engellilerin </a:t>
            </a:r>
            <a:r>
              <a:rPr lang="tr-TR" sz="2000" dirty="0" smtClean="0"/>
              <a:t>haklarını ve taraf devletlerin yükümlülüklerini düzenlemektedir</a:t>
            </a:r>
            <a:r>
              <a:rPr lang="tr-TR" sz="2000" dirty="0" smtClean="0"/>
              <a:t>.</a:t>
            </a:r>
          </a:p>
          <a:p>
            <a:r>
              <a:rPr lang="tr-TR" sz="2000" dirty="0" smtClean="0"/>
              <a:t>Ülkemizde okuryazarlığı </a:t>
            </a:r>
            <a:r>
              <a:rPr lang="tr-TR" sz="2000" dirty="0" smtClean="0"/>
              <a:t>olmayan ve eğitim seviyesi düşük bir engelli </a:t>
            </a:r>
            <a:r>
              <a:rPr lang="tr-TR" sz="2000" dirty="0" smtClean="0"/>
              <a:t>kitlesi mevcuttur. Örneğin </a:t>
            </a:r>
            <a:r>
              <a:rPr lang="tr-TR" sz="2000" dirty="0" smtClean="0"/>
              <a:t>. </a:t>
            </a:r>
            <a:r>
              <a:rPr lang="tr-TR" sz="2000" b="1" dirty="0" smtClean="0"/>
              <a:t>Engellilerin % 41’i ile süreğen hastalığı olanların yaklaşık % 47,1’i ilkokul </a:t>
            </a:r>
            <a:r>
              <a:rPr lang="tr-TR" sz="2000" b="1" dirty="0" smtClean="0"/>
              <a:t>mezunudur</a:t>
            </a:r>
            <a:r>
              <a:rPr lang="tr-TR" sz="2000" dirty="0" smtClean="0"/>
              <a:t>. İnsan hakları bakımından bu büyük bir sorundur. </a:t>
            </a:r>
            <a:endParaRPr lang="tr-TR" sz="2000" dirty="0" smtClean="0"/>
          </a:p>
          <a:p>
            <a:pPr>
              <a:buNone/>
            </a:pPr>
            <a:endParaRPr lang="tr-TR" sz="2600" dirty="0" smtClean="0"/>
          </a:p>
        </p:txBody>
      </p:sp>
    </p:spTree>
    <p:extLst>
      <p:ext uri="{BB962C8B-B14F-4D97-AF65-F5344CB8AC3E}">
        <p14:creationId xmlns="" xmlns:p14="http://schemas.microsoft.com/office/powerpoint/2010/main" val="8733982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Başlık 6"/>
          <p:cNvSpPr>
            <a:spLocks noGrp="1"/>
          </p:cNvSpPr>
          <p:nvPr>
            <p:ph type="title"/>
          </p:nvPr>
        </p:nvSpPr>
        <p:spPr>
          <a:xfrm>
            <a:off x="457200" y="1421904"/>
            <a:ext cx="8229600" cy="782960"/>
          </a:xfrm>
        </p:spPr>
        <p:txBody>
          <a:bodyPr/>
          <a:lstStyle/>
          <a:p>
            <a:pPr algn="l"/>
            <a:r>
              <a:rPr lang="tr-TR" sz="4000" b="1" dirty="0" smtClean="0"/>
              <a:t>İnsan Hakları nedir?</a:t>
            </a:r>
            <a:endParaRPr lang="tr-TR" sz="4000" b="1" dirty="0"/>
          </a:p>
        </p:txBody>
      </p:sp>
      <p:sp>
        <p:nvSpPr>
          <p:cNvPr id="8" name="İçerik Yer Tutucusu 7"/>
          <p:cNvSpPr>
            <a:spLocks noGrp="1"/>
          </p:cNvSpPr>
          <p:nvPr>
            <p:ph idx="1"/>
          </p:nvPr>
        </p:nvSpPr>
        <p:spPr>
          <a:xfrm>
            <a:off x="457200" y="2204865"/>
            <a:ext cx="8229600" cy="3528392"/>
          </a:xfrm>
        </p:spPr>
        <p:txBody>
          <a:bodyPr anchor="ctr"/>
          <a:lstStyle/>
          <a:p>
            <a:pPr>
              <a:buNone/>
            </a:pPr>
            <a:r>
              <a:rPr lang="tr-TR" sz="2200" dirty="0" smtClean="0"/>
              <a:t>	İnsan Hakları ile ilgili çok farklı tanımlar yapılabilir. Ancak genel kabul gören tanımı “Bütün insanların, insan olması hasebiyle sahip olduğu temel hak ve özgürlükler” şeklinde tanımlanmaktadır. </a:t>
            </a:r>
          </a:p>
          <a:p>
            <a:pPr>
              <a:buNone/>
            </a:pPr>
            <a:r>
              <a:rPr lang="tr-TR" sz="2200" dirty="0" smtClean="0"/>
              <a:t>	İnsan hakları, özgürlükçü siyaset bilimi teorilerine göre, devletin var oluş nedeni olarak kabul edilmektedir.</a:t>
            </a:r>
          </a:p>
          <a:p>
            <a:pPr>
              <a:buNone/>
            </a:pPr>
            <a:r>
              <a:rPr lang="tr-TR" sz="2200" dirty="0" smtClean="0"/>
              <a:t>	İnsan hakları insan olmaktan dolayı sahip olunan ve doğrudan insanlık onurunu korumayı amaçlayan bir takım </a:t>
            </a:r>
            <a:r>
              <a:rPr lang="tr-TR" sz="2200" b="1" dirty="0" smtClean="0"/>
              <a:t>özel haklar</a:t>
            </a:r>
            <a:r>
              <a:rPr lang="tr-TR" sz="2200" dirty="0" smtClean="0"/>
              <a:t>dır		</a:t>
            </a:r>
          </a:p>
        </p:txBody>
      </p:sp>
    </p:spTree>
    <p:extLst>
      <p:ext uri="{BB962C8B-B14F-4D97-AF65-F5344CB8AC3E}">
        <p14:creationId xmlns="" xmlns:p14="http://schemas.microsoft.com/office/powerpoint/2010/main" val="36375444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İçerik Yer Tutucusu 7"/>
          <p:cNvSpPr>
            <a:spLocks noGrp="1"/>
          </p:cNvSpPr>
          <p:nvPr>
            <p:ph idx="1"/>
          </p:nvPr>
        </p:nvSpPr>
        <p:spPr>
          <a:xfrm>
            <a:off x="457200" y="2060847"/>
            <a:ext cx="8229600" cy="2736305"/>
          </a:xfrm>
        </p:spPr>
        <p:txBody>
          <a:bodyPr anchor="ctr"/>
          <a:lstStyle/>
          <a:p>
            <a:pPr algn="ctr" eaLnBrk="1" hangingPunct="1">
              <a:buFont typeface="Wingdings" pitchFamily="2" charset="2"/>
              <a:buNone/>
            </a:pPr>
            <a:r>
              <a:rPr lang="tr-TR" sz="4400" b="1" dirty="0" smtClean="0"/>
              <a:t>Teşekkürler…</a:t>
            </a:r>
          </a:p>
        </p:txBody>
      </p:sp>
    </p:spTree>
    <p:extLst>
      <p:ext uri="{BB962C8B-B14F-4D97-AF65-F5344CB8AC3E}">
        <p14:creationId xmlns="" xmlns:p14="http://schemas.microsoft.com/office/powerpoint/2010/main" val="2265789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Başlık 6"/>
          <p:cNvSpPr>
            <a:spLocks noGrp="1"/>
          </p:cNvSpPr>
          <p:nvPr>
            <p:ph type="title"/>
          </p:nvPr>
        </p:nvSpPr>
        <p:spPr>
          <a:xfrm>
            <a:off x="457200" y="1196752"/>
            <a:ext cx="8229600" cy="936104"/>
          </a:xfrm>
        </p:spPr>
        <p:txBody>
          <a:bodyPr/>
          <a:lstStyle/>
          <a:p>
            <a:pPr algn="l"/>
            <a:r>
              <a:rPr lang="tr-TR" sz="4000" b="1" dirty="0" smtClean="0"/>
              <a:t>İnsan Haklarının Tarihsel Gelişimi -1</a:t>
            </a:r>
            <a:endParaRPr lang="tr-TR" sz="4000" dirty="0"/>
          </a:p>
        </p:txBody>
      </p:sp>
      <p:sp>
        <p:nvSpPr>
          <p:cNvPr id="8" name="İçerik Yer Tutucusu 7"/>
          <p:cNvSpPr>
            <a:spLocks noGrp="1"/>
          </p:cNvSpPr>
          <p:nvPr>
            <p:ph idx="1"/>
          </p:nvPr>
        </p:nvSpPr>
        <p:spPr>
          <a:xfrm>
            <a:off x="457200" y="1988841"/>
            <a:ext cx="8229600" cy="3744416"/>
          </a:xfrm>
        </p:spPr>
        <p:txBody>
          <a:bodyPr anchor="ctr"/>
          <a:lstStyle/>
          <a:p>
            <a:pPr>
              <a:buNone/>
            </a:pPr>
            <a:r>
              <a:rPr lang="tr-TR" sz="2200" dirty="0" smtClean="0"/>
              <a:t>	İnsan hakları tarihi din, kültür, ahlak, felsefe ve hukuki gelişmeleri içerir. Bireyin haklarını konu edinen ilk yazılı belge </a:t>
            </a:r>
            <a:r>
              <a:rPr lang="tr-TR" sz="2200" b="1" dirty="0" err="1" smtClean="0"/>
              <a:t>Hammurabi</a:t>
            </a:r>
            <a:r>
              <a:rPr lang="tr-TR" sz="2200" b="1" dirty="0" smtClean="0"/>
              <a:t> kanunları</a:t>
            </a:r>
            <a:r>
              <a:rPr lang="tr-TR" sz="2200" dirty="0" smtClean="0"/>
              <a:t>dır. Dönemi itibari ile adil yargılanma ve mülkiyet hakkı konusunda çok modern düzenlemeler içermektedir.</a:t>
            </a:r>
          </a:p>
          <a:p>
            <a:pPr>
              <a:buNone/>
            </a:pPr>
            <a:r>
              <a:rPr lang="tr-TR" sz="2200" dirty="0" smtClean="0"/>
              <a:t>	</a:t>
            </a:r>
            <a:r>
              <a:rPr lang="tr-TR" sz="2200" b="1" dirty="0" smtClean="0"/>
              <a:t>Eski Yunan </a:t>
            </a:r>
            <a:r>
              <a:rPr lang="tr-TR" sz="2200" dirty="0" smtClean="0"/>
              <a:t>medeniyetinde de haklar bugünkü gibi olmasa da tartışılmıştır. Aristo özel mülkiyet ve demokratik katılım gibi bir takım haklardan bahsetmektedir. </a:t>
            </a:r>
          </a:p>
          <a:p>
            <a:pPr>
              <a:buNone/>
            </a:pPr>
            <a:r>
              <a:rPr lang="tr-TR" sz="2200" dirty="0" smtClean="0"/>
              <a:t>	İran Pers imparatorlarından </a:t>
            </a:r>
            <a:r>
              <a:rPr lang="tr-TR" sz="2200" b="1" dirty="0" smtClean="0"/>
              <a:t>Büyük </a:t>
            </a:r>
            <a:r>
              <a:rPr lang="tr-TR" sz="2200" b="1" dirty="0" err="1" smtClean="0"/>
              <a:t>Kiros'un</a:t>
            </a:r>
            <a:r>
              <a:rPr lang="tr-TR" sz="2200" b="1" dirty="0" smtClean="0"/>
              <a:t> bildirisi</a:t>
            </a:r>
            <a:r>
              <a:rPr lang="tr-TR" sz="2200" dirty="0" smtClean="0"/>
              <a:t>, temelde </a:t>
            </a:r>
            <a:r>
              <a:rPr lang="tr-TR" sz="2200" dirty="0" err="1" smtClean="0"/>
              <a:t>Babilli</a:t>
            </a:r>
            <a:r>
              <a:rPr lang="tr-TR" sz="2200" dirty="0" smtClean="0"/>
              <a:t> kölelerin serbest ve özgür olması gerektiğinden bahsettiği için, kimi uzmanlar onu ilk insan hakları belgesi olarak da kabul etmektedir.</a:t>
            </a:r>
          </a:p>
          <a:p>
            <a:pPr>
              <a:buNone/>
            </a:pPr>
            <a:endParaRPr lang="tr-TR" sz="2200" dirty="0"/>
          </a:p>
        </p:txBody>
      </p:sp>
    </p:spTree>
    <p:extLst>
      <p:ext uri="{BB962C8B-B14F-4D97-AF65-F5344CB8AC3E}">
        <p14:creationId xmlns="" xmlns:p14="http://schemas.microsoft.com/office/powerpoint/2010/main" val="5179489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Başlık 6"/>
          <p:cNvSpPr>
            <a:spLocks noGrp="1"/>
          </p:cNvSpPr>
          <p:nvPr>
            <p:ph type="title"/>
          </p:nvPr>
        </p:nvSpPr>
        <p:spPr>
          <a:xfrm>
            <a:off x="457200" y="1196752"/>
            <a:ext cx="8229600" cy="936104"/>
          </a:xfrm>
        </p:spPr>
        <p:txBody>
          <a:bodyPr/>
          <a:lstStyle/>
          <a:p>
            <a:pPr algn="l"/>
            <a:r>
              <a:rPr lang="tr-TR" sz="4000" b="1" dirty="0" smtClean="0"/>
              <a:t>İnsan Haklarının Tarihsel Gelişimi-2</a:t>
            </a:r>
            <a:endParaRPr lang="tr-TR" sz="4000" dirty="0"/>
          </a:p>
        </p:txBody>
      </p:sp>
      <p:sp>
        <p:nvSpPr>
          <p:cNvPr id="8" name="İçerik Yer Tutucusu 7"/>
          <p:cNvSpPr>
            <a:spLocks noGrp="1"/>
          </p:cNvSpPr>
          <p:nvPr>
            <p:ph idx="1"/>
          </p:nvPr>
        </p:nvSpPr>
        <p:spPr>
          <a:xfrm>
            <a:off x="457200" y="1988840"/>
            <a:ext cx="8229600" cy="3960440"/>
          </a:xfrm>
        </p:spPr>
        <p:txBody>
          <a:bodyPr anchor="ctr"/>
          <a:lstStyle/>
          <a:p>
            <a:r>
              <a:rPr lang="tr-TR" sz="2200" dirty="0" smtClean="0"/>
              <a:t>İslam dünyasında Medine ve civarındaki bütün toplulukların haklarını garanti altına alan </a:t>
            </a:r>
            <a:r>
              <a:rPr lang="tr-TR" sz="2200" b="1" dirty="0" smtClean="0"/>
              <a:t>622 tarihli Medine Sözleşme</a:t>
            </a:r>
            <a:r>
              <a:rPr lang="tr-TR" sz="2200" dirty="0" smtClean="0"/>
              <a:t>si  ve bütün insanların eşitliğini vurgulayan ve kadın haklarından bahseden 632 tarihli </a:t>
            </a:r>
            <a:r>
              <a:rPr lang="tr-TR" sz="2200" b="1" dirty="0" smtClean="0"/>
              <a:t>Veda Hutbesi </a:t>
            </a:r>
            <a:r>
              <a:rPr lang="tr-TR" sz="2200" dirty="0" smtClean="0"/>
              <a:t>de insan haklarına kaynaklık eden tarihi birer belge olarak kabul edilmektedir.</a:t>
            </a:r>
          </a:p>
          <a:p>
            <a:r>
              <a:rPr lang="tr-TR" sz="2200" dirty="0" smtClean="0"/>
              <a:t>1215 tarihli </a:t>
            </a:r>
            <a:r>
              <a:rPr lang="tr-TR" sz="2200" b="1" dirty="0" err="1" smtClean="0"/>
              <a:t>Magna</a:t>
            </a:r>
            <a:r>
              <a:rPr lang="tr-TR" sz="2200" b="1" dirty="0" smtClean="0"/>
              <a:t> Carta ya da Büyük Özgürlük Sözleşmesi </a:t>
            </a:r>
            <a:r>
              <a:rPr lang="tr-TR" sz="2200" dirty="0" smtClean="0"/>
              <a:t>de bugünkü insan haklarının kaynakları arasında değerlendirilmektedir.</a:t>
            </a:r>
          </a:p>
          <a:p>
            <a:r>
              <a:rPr lang="tr-TR" sz="2200" b="1" u="sng" dirty="0" smtClean="0"/>
              <a:t>Modern İnsan Haklarının felsefi arka planı 17. yy  liberal aydınlanmacılığı ve rasyonalizmine dayanır.</a:t>
            </a:r>
            <a:r>
              <a:rPr lang="tr-TR" sz="2200" dirty="0" smtClean="0"/>
              <a:t> John Locke modern insan haklarının kurucu babası olarak kabul edilmektedir.</a:t>
            </a:r>
          </a:p>
          <a:p>
            <a:pPr>
              <a:buNone/>
            </a:pPr>
            <a:endParaRPr lang="tr-TR" sz="2200" dirty="0"/>
          </a:p>
        </p:txBody>
      </p:sp>
    </p:spTree>
    <p:extLst>
      <p:ext uri="{BB962C8B-B14F-4D97-AF65-F5344CB8AC3E}">
        <p14:creationId xmlns="" xmlns:p14="http://schemas.microsoft.com/office/powerpoint/2010/main" val="5179489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Başlık 6"/>
          <p:cNvSpPr>
            <a:spLocks noGrp="1"/>
          </p:cNvSpPr>
          <p:nvPr>
            <p:ph type="title"/>
          </p:nvPr>
        </p:nvSpPr>
        <p:spPr>
          <a:xfrm>
            <a:off x="457200" y="1196752"/>
            <a:ext cx="8229600" cy="936104"/>
          </a:xfrm>
        </p:spPr>
        <p:txBody>
          <a:bodyPr/>
          <a:lstStyle/>
          <a:p>
            <a:pPr algn="l"/>
            <a:r>
              <a:rPr lang="tr-TR" sz="4000" b="1" dirty="0" smtClean="0"/>
              <a:t>İnsan Haklarının Tarihsel Gelişimi-3</a:t>
            </a:r>
            <a:endParaRPr lang="tr-TR" sz="4000" dirty="0"/>
          </a:p>
        </p:txBody>
      </p:sp>
      <p:sp>
        <p:nvSpPr>
          <p:cNvPr id="8" name="İçerik Yer Tutucusu 7"/>
          <p:cNvSpPr>
            <a:spLocks noGrp="1"/>
          </p:cNvSpPr>
          <p:nvPr>
            <p:ph idx="1"/>
          </p:nvPr>
        </p:nvSpPr>
        <p:spPr>
          <a:xfrm>
            <a:off x="251520" y="2060848"/>
            <a:ext cx="8229600" cy="3888432"/>
          </a:xfrm>
        </p:spPr>
        <p:txBody>
          <a:bodyPr anchor="ctr"/>
          <a:lstStyle/>
          <a:p>
            <a:r>
              <a:rPr lang="tr-TR" sz="2000" dirty="0" smtClean="0"/>
              <a:t>İngiltere’de 1689 devriminden sonra geliştirilen </a:t>
            </a:r>
            <a:r>
              <a:rPr lang="tr-TR" sz="2000" b="1" dirty="0" smtClean="0"/>
              <a:t>Yurttaş Hakları Beyannamesi, </a:t>
            </a:r>
            <a:r>
              <a:rPr lang="tr-TR" sz="2000" dirty="0" smtClean="0"/>
              <a:t>bugünkülere benzer temel hak ve özgürlükleri belirlerken, Aynı şekilde </a:t>
            </a:r>
            <a:r>
              <a:rPr lang="tr-TR" sz="2000" b="1" dirty="0" smtClean="0"/>
              <a:t>1776 ABD Bağımsızlık Bildirgesi</a:t>
            </a:r>
            <a:r>
              <a:rPr lang="tr-TR" sz="2000" dirty="0" smtClean="0"/>
              <a:t>nde de “bütün insanlar eşit yaratılmıştır, yaratıcı tarafından kendilerine bahşedilen devredilemez hakları vardır” ifadesi yer almaktadır.</a:t>
            </a:r>
          </a:p>
          <a:p>
            <a:r>
              <a:rPr lang="tr-TR" sz="2000" dirty="0" smtClean="0"/>
              <a:t>1789 tarihli Fransa </a:t>
            </a:r>
            <a:r>
              <a:rPr lang="tr-TR" sz="2000" dirty="0" err="1" smtClean="0"/>
              <a:t>İhtilali</a:t>
            </a:r>
            <a:r>
              <a:rPr lang="tr-TR" sz="2000" dirty="0" smtClean="0"/>
              <a:t> sonrasında ilan edilen </a:t>
            </a:r>
            <a:r>
              <a:rPr lang="tr-TR" sz="2000" b="1" dirty="0" smtClean="0"/>
              <a:t>İnsan ve Yurttaş Hakları Bildirgesi </a:t>
            </a:r>
            <a:r>
              <a:rPr lang="tr-TR" sz="2000" dirty="0" smtClean="0"/>
              <a:t>“insanların özgür doğduğunu ve eşit yaşamaları gerektiğini, her türlü egemenliğin esasının millete dayalı olduğunu …” içermektedir.</a:t>
            </a:r>
          </a:p>
          <a:p>
            <a:r>
              <a:rPr lang="tr-TR" sz="2000" b="1" dirty="0" smtClean="0"/>
              <a:t>18. ve 19. yüzyılda özellikle kölelik karşıtı hareketler</a:t>
            </a:r>
            <a:r>
              <a:rPr lang="tr-TR" sz="2000" dirty="0" smtClean="0"/>
              <a:t>, </a:t>
            </a:r>
            <a:r>
              <a:rPr lang="tr-TR" sz="2000" b="1" dirty="0" smtClean="0"/>
              <a:t>demokrasi mücadelesi, özellikle demokratik katılım, genel oy ilkesi ve kadınların oy kullanma hakkı </a:t>
            </a:r>
            <a:r>
              <a:rPr lang="tr-TR" sz="2000" dirty="0" smtClean="0"/>
              <a:t>gibi alanlarda insan hakları mücadelesi yoğunlaşmıştır</a:t>
            </a:r>
            <a:endParaRPr lang="tr-TR" sz="2200" dirty="0"/>
          </a:p>
        </p:txBody>
      </p:sp>
    </p:spTree>
    <p:extLst>
      <p:ext uri="{BB962C8B-B14F-4D97-AF65-F5344CB8AC3E}">
        <p14:creationId xmlns="" xmlns:p14="http://schemas.microsoft.com/office/powerpoint/2010/main" val="5179489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Başlık 6"/>
          <p:cNvSpPr>
            <a:spLocks noGrp="1"/>
          </p:cNvSpPr>
          <p:nvPr>
            <p:ph type="title"/>
          </p:nvPr>
        </p:nvSpPr>
        <p:spPr>
          <a:xfrm>
            <a:off x="457200" y="1196752"/>
            <a:ext cx="8229600" cy="936104"/>
          </a:xfrm>
        </p:spPr>
        <p:txBody>
          <a:bodyPr/>
          <a:lstStyle/>
          <a:p>
            <a:pPr algn="l"/>
            <a:r>
              <a:rPr lang="tr-TR" sz="4000" b="1" dirty="0" smtClean="0"/>
              <a:t>İnsan Haklarının Tarihsel Gelişimi-4</a:t>
            </a:r>
            <a:endParaRPr lang="tr-TR" sz="4000" dirty="0"/>
          </a:p>
        </p:txBody>
      </p:sp>
      <p:sp>
        <p:nvSpPr>
          <p:cNvPr id="8" name="İçerik Yer Tutucusu 7"/>
          <p:cNvSpPr>
            <a:spLocks noGrp="1"/>
          </p:cNvSpPr>
          <p:nvPr>
            <p:ph idx="1"/>
          </p:nvPr>
        </p:nvSpPr>
        <p:spPr>
          <a:xfrm>
            <a:off x="457200" y="2132856"/>
            <a:ext cx="8229600" cy="3456384"/>
          </a:xfrm>
        </p:spPr>
        <p:txBody>
          <a:bodyPr anchor="ctr"/>
          <a:lstStyle/>
          <a:p>
            <a:r>
              <a:rPr lang="tr-TR" sz="2200" dirty="0" smtClean="0"/>
              <a:t>20. yüzyılın ilk yarısında Milletler Cemiyeti döneminde (1918-45) azınlıkların korunması, halkların kendi kaderini tayin etme hakkı ve yabancı hakları gibi haklar öne çıkmıştır.</a:t>
            </a:r>
          </a:p>
          <a:p>
            <a:r>
              <a:rPr lang="tr-TR" sz="2200" dirty="0" smtClean="0"/>
              <a:t>1945’te Birleşmiş </a:t>
            </a:r>
            <a:r>
              <a:rPr lang="tr-TR" sz="2200" dirty="0" err="1" smtClean="0"/>
              <a:t>Milletler’in</a:t>
            </a:r>
            <a:r>
              <a:rPr lang="tr-TR" sz="2200" dirty="0" smtClean="0"/>
              <a:t> (BM) kurulmasıyla insan hakları kurumsal olarak da dünya politikasına girmiştir. Zira BM Şartı’nın ilk maddesi, BM’nin dört görevi arasında </a:t>
            </a:r>
            <a:r>
              <a:rPr lang="tr-TR" sz="2200" b="1" dirty="0" smtClean="0"/>
              <a:t>insan haklarını geliştirme</a:t>
            </a:r>
            <a:r>
              <a:rPr lang="tr-TR" sz="2200" dirty="0" smtClean="0"/>
              <a:t>yi de vurgulamaktadır. </a:t>
            </a:r>
          </a:p>
          <a:p>
            <a:r>
              <a:rPr lang="tr-TR" sz="2200" dirty="0" smtClean="0"/>
              <a:t>Daha sonra kurulan İnsan Hakları Komisyonu, </a:t>
            </a:r>
            <a:r>
              <a:rPr lang="tr-TR" sz="2200" b="1" dirty="0" smtClean="0"/>
              <a:t>Evrensel İnsan Hakları Beyannamesini (EİHB) </a:t>
            </a:r>
            <a:r>
              <a:rPr lang="tr-TR" sz="2200" dirty="0" smtClean="0"/>
              <a:t>hazırlamış ve modern insan hakları belgelerinin temel referansı haline gelen Beyanname, 10 Aralık 1948 tarihinde BM Genel Kurulu tarafından kabul edilmiştir</a:t>
            </a:r>
            <a:r>
              <a:rPr lang="tr-TR" sz="2400" dirty="0" smtClean="0"/>
              <a:t>.</a:t>
            </a:r>
          </a:p>
        </p:txBody>
      </p:sp>
    </p:spTree>
    <p:extLst>
      <p:ext uri="{BB962C8B-B14F-4D97-AF65-F5344CB8AC3E}">
        <p14:creationId xmlns="" xmlns:p14="http://schemas.microsoft.com/office/powerpoint/2010/main" val="5179489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Başlık 6"/>
          <p:cNvSpPr>
            <a:spLocks noGrp="1"/>
          </p:cNvSpPr>
          <p:nvPr>
            <p:ph type="title"/>
          </p:nvPr>
        </p:nvSpPr>
        <p:spPr>
          <a:xfrm>
            <a:off x="457200" y="1421904"/>
            <a:ext cx="8229600" cy="494928"/>
          </a:xfrm>
        </p:spPr>
        <p:txBody>
          <a:bodyPr/>
          <a:lstStyle/>
          <a:p>
            <a:r>
              <a:rPr lang="tr-TR" sz="4000" b="1" dirty="0" smtClean="0"/>
              <a:t>Uluslararası İnsan Hakları Belgeleri</a:t>
            </a:r>
            <a:endParaRPr lang="tr-TR" sz="4000" dirty="0" smtClean="0"/>
          </a:p>
        </p:txBody>
      </p:sp>
      <p:sp>
        <p:nvSpPr>
          <p:cNvPr id="8" name="İçerik Yer Tutucusu 7"/>
          <p:cNvSpPr>
            <a:spLocks noGrp="1"/>
          </p:cNvSpPr>
          <p:nvPr>
            <p:ph idx="1"/>
          </p:nvPr>
        </p:nvSpPr>
        <p:spPr>
          <a:xfrm>
            <a:off x="457200" y="2060848"/>
            <a:ext cx="8229600" cy="4233272"/>
          </a:xfrm>
        </p:spPr>
        <p:txBody>
          <a:bodyPr anchor="ctr"/>
          <a:lstStyle/>
          <a:p>
            <a:r>
              <a:rPr lang="tr-TR" sz="2000" dirty="0" smtClean="0"/>
              <a:t>BM tarafından insan hakları alanında </a:t>
            </a:r>
            <a:r>
              <a:rPr lang="tr-TR" sz="2000" b="1" dirty="0" smtClean="0"/>
              <a:t>bağlayıcılığı olan anlaşma veya sözleşme </a:t>
            </a:r>
            <a:r>
              <a:rPr lang="tr-TR" sz="2000" dirty="0" smtClean="0"/>
              <a:t>denen düzenlemeler ve </a:t>
            </a:r>
            <a:r>
              <a:rPr lang="tr-TR" sz="2000" b="1" dirty="0" smtClean="0"/>
              <a:t>bildirge ya da beyanname gibi bağlayıcı olmayan</a:t>
            </a:r>
            <a:r>
              <a:rPr lang="tr-TR" sz="2000" dirty="0" smtClean="0"/>
              <a:t> belgeler olmak üzere iki çeşit metin üretilmiştir. </a:t>
            </a:r>
          </a:p>
          <a:p>
            <a:r>
              <a:rPr lang="tr-TR" sz="2000" dirty="0" smtClean="0"/>
              <a:t>Avrupa, Amerika ve Afrika insan hakları mekanizmaları gibi </a:t>
            </a:r>
            <a:r>
              <a:rPr lang="tr-TR" sz="2000" b="1" dirty="0" smtClean="0"/>
              <a:t>bölgesel düzenlemeler </a:t>
            </a:r>
            <a:r>
              <a:rPr lang="tr-TR" sz="2000" dirty="0" smtClean="0"/>
              <a:t>ve Uluslararası Af Örgütü, İnsan Hakları İzleme Örgütü gibi </a:t>
            </a:r>
            <a:r>
              <a:rPr lang="tr-TR" sz="2000" b="1" dirty="0" smtClean="0"/>
              <a:t>küresel </a:t>
            </a:r>
            <a:r>
              <a:rPr lang="tr-TR" sz="2000" b="1" dirty="0" err="1" smtClean="0"/>
              <a:t>STK’larla</a:t>
            </a:r>
            <a:r>
              <a:rPr lang="tr-TR" sz="2000" dirty="0" smtClean="0"/>
              <a:t> birlikte süreç </a:t>
            </a:r>
            <a:r>
              <a:rPr lang="tr-TR" sz="2000" b="1" dirty="0" smtClean="0"/>
              <a:t>devletler üzeri </a:t>
            </a:r>
            <a:r>
              <a:rPr lang="tr-TR" sz="2000" dirty="0" smtClean="0"/>
              <a:t>bir hale gelmiştir.</a:t>
            </a:r>
          </a:p>
          <a:p>
            <a:r>
              <a:rPr lang="tr-TR" sz="2400" b="1" u="sng" dirty="0" smtClean="0"/>
              <a:t>Bağlayıcı İnsan Hakları Belgeleri</a:t>
            </a:r>
            <a:endParaRPr lang="tr-TR" sz="2400" u="sng" dirty="0" smtClean="0"/>
          </a:p>
          <a:p>
            <a:r>
              <a:rPr lang="tr-TR" sz="2000" dirty="0" smtClean="0"/>
              <a:t>Soğuk Savaş ortamı maalesef insan hakları gibi ortak insanlık değerlerin gelişim sürecini de etkilemiş ve 1966 tarihli anlaşmalar, 1977’de yürürlüğe girmiş ve ikiz insan hakları anlaşmaları denen </a:t>
            </a:r>
            <a:r>
              <a:rPr lang="tr-TR" sz="2000" b="1" u="sng" dirty="0" smtClean="0"/>
              <a:t>ideolojik ve ikili </a:t>
            </a:r>
            <a:r>
              <a:rPr lang="tr-TR" sz="2000" dirty="0" smtClean="0"/>
              <a:t>bir yapı ortaya çıkmıştır. </a:t>
            </a:r>
          </a:p>
          <a:p>
            <a:endParaRPr lang="tr-TR" sz="2000" dirty="0"/>
          </a:p>
        </p:txBody>
      </p:sp>
    </p:spTree>
    <p:extLst>
      <p:ext uri="{BB962C8B-B14F-4D97-AF65-F5344CB8AC3E}">
        <p14:creationId xmlns="" xmlns:p14="http://schemas.microsoft.com/office/powerpoint/2010/main" val="37137671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İçerik Yer Tutucusu 7"/>
          <p:cNvSpPr>
            <a:spLocks noGrp="1"/>
          </p:cNvSpPr>
          <p:nvPr>
            <p:ph idx="1"/>
          </p:nvPr>
        </p:nvSpPr>
        <p:spPr>
          <a:xfrm>
            <a:off x="457200" y="1700808"/>
            <a:ext cx="8229600" cy="4320480"/>
          </a:xfrm>
        </p:spPr>
        <p:txBody>
          <a:bodyPr anchor="ctr"/>
          <a:lstStyle/>
          <a:p>
            <a:r>
              <a:rPr lang="tr-TR" sz="2000" dirty="0" smtClean="0"/>
              <a:t>Kapitalist ve sosyalist her iki tarafın talepleri dikkate alınmıştır. Ve sonunda </a:t>
            </a:r>
            <a:r>
              <a:rPr lang="tr-TR" sz="2000" b="1" i="1" dirty="0" smtClean="0"/>
              <a:t>Uluslararası Sivil ve Siyasal Haklar Anlaşması </a:t>
            </a:r>
            <a:r>
              <a:rPr lang="tr-TR" sz="2000" i="1" dirty="0" smtClean="0"/>
              <a:t>ile </a:t>
            </a:r>
            <a:r>
              <a:rPr lang="tr-TR" sz="2000" b="1" i="1" dirty="0" smtClean="0"/>
              <a:t>Uluslararası Ekonomik, Sosyal ve Kültürel Haklar Anlaşması</a:t>
            </a:r>
            <a:r>
              <a:rPr lang="tr-TR" sz="2000" dirty="0" smtClean="0"/>
              <a:t>.</a:t>
            </a:r>
            <a:endParaRPr lang="en-GB" sz="2000" dirty="0" smtClean="0"/>
          </a:p>
          <a:p>
            <a:r>
              <a:rPr lang="tr-TR" sz="2000" dirty="0" smtClean="0"/>
              <a:t>sözleşmeler yürürlüğe girdikten üç yıl sonra,  1979’da BM tarafından Kadınlara Karşı Her Türlü Ayrımcılığın Önlenmesi Sözleşmesi,</a:t>
            </a:r>
          </a:p>
          <a:p>
            <a:r>
              <a:rPr lang="tr-TR" sz="2000" dirty="0" smtClean="0"/>
              <a:t>1984 yılında İşkenceye ve Diğer Zalimane, İnsanlık Dışı veya Onur Kırıcı Muamele veya Cezaya Karşı Birleşmiş Milletler Sözleşmesi,</a:t>
            </a:r>
          </a:p>
          <a:p>
            <a:r>
              <a:rPr lang="tr-TR" sz="2000" dirty="0" smtClean="0"/>
              <a:t>1989 tarihinde Çocuk Hakları Sözleşmesi,</a:t>
            </a:r>
          </a:p>
          <a:p>
            <a:r>
              <a:rPr lang="tr-TR" sz="2000" dirty="0" smtClean="0"/>
              <a:t>1990 yılında BM tarafından kabul edilen Tüm Göçmen İşçilerin ve Aile Fertlerinin Haklarının Korunmasına Dair Uluslararası Sözleşme,</a:t>
            </a:r>
          </a:p>
          <a:p>
            <a:r>
              <a:rPr lang="tr-TR" sz="2000" dirty="0" smtClean="0"/>
              <a:t>Müzakereleri 2000 yılında başlayan Engellilerin Haklarına İlişkin Sözleşme, 2006’da BM Genel Kurulu’nda oylamasız kabul edildi .</a:t>
            </a:r>
          </a:p>
          <a:p>
            <a:endParaRPr lang="en-GB" sz="2000" dirty="0" smtClean="0"/>
          </a:p>
        </p:txBody>
      </p:sp>
    </p:spTree>
    <p:extLst>
      <p:ext uri="{BB962C8B-B14F-4D97-AF65-F5344CB8AC3E}">
        <p14:creationId xmlns="" xmlns:p14="http://schemas.microsoft.com/office/powerpoint/2010/main" val="3713767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2356</TotalTime>
  <Words>2232</Words>
  <Application>Microsoft Office PowerPoint</Application>
  <PresentationFormat>Ekran Gösterisi (4:3)</PresentationFormat>
  <Paragraphs>129</Paragraphs>
  <Slides>30</Slides>
  <Notes>0</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30</vt:i4>
      </vt:variant>
    </vt:vector>
  </HeadingPairs>
  <TitlesOfParts>
    <vt:vector size="32" baseType="lpstr">
      <vt:lpstr>Ofis Teması</vt:lpstr>
      <vt:lpstr>Çalışma Sayfası</vt:lpstr>
      <vt:lpstr>Slayt 1</vt:lpstr>
      <vt:lpstr>Slayt 2</vt:lpstr>
      <vt:lpstr>İnsan Hakları nedir?</vt:lpstr>
      <vt:lpstr>İnsan Haklarının Tarihsel Gelişimi -1</vt:lpstr>
      <vt:lpstr>İnsan Haklarının Tarihsel Gelişimi-2</vt:lpstr>
      <vt:lpstr>İnsan Haklarının Tarihsel Gelişimi-3</vt:lpstr>
      <vt:lpstr>İnsan Haklarının Tarihsel Gelişimi-4</vt:lpstr>
      <vt:lpstr>Uluslararası İnsan Hakları Belgeleri</vt:lpstr>
      <vt:lpstr>Slayt 9</vt:lpstr>
      <vt:lpstr>Avrupa Konseyi İnsan Hakları Belgeleri</vt:lpstr>
      <vt:lpstr>İNSAN HAKLARI DÜZENLEMELERİ</vt:lpstr>
      <vt:lpstr>İNSAN HAKLARI KUŞAKLARI</vt:lpstr>
      <vt:lpstr>İNSAN HAKLARI KUŞAKLARI</vt:lpstr>
      <vt:lpstr>Slayt 14</vt:lpstr>
      <vt:lpstr>Slayt 15</vt:lpstr>
      <vt:lpstr>Slayt 16</vt:lpstr>
      <vt:lpstr>Slayt 17</vt:lpstr>
      <vt:lpstr>Slayt 18</vt:lpstr>
      <vt:lpstr>Slayt 19</vt:lpstr>
      <vt:lpstr>ÖZGÜRLÜK VE EŞİTLİK</vt:lpstr>
      <vt:lpstr>EĞİTİM HAKKI</vt:lpstr>
      <vt:lpstr>İnsan Hakları Eğitimi</vt:lpstr>
      <vt:lpstr>SİVİL TOPLUM KURULUŞLARI</vt:lpstr>
      <vt:lpstr>STK ve Aktif Vatandaşlık </vt:lpstr>
      <vt:lpstr>DEMOKRASİ VE DEMOKRATİKLEŞME </vt:lpstr>
      <vt:lpstr>Slayt 26</vt:lpstr>
      <vt:lpstr>KADIN HAKLARI</vt:lpstr>
      <vt:lpstr>ÇOCUK HAKLARI</vt:lpstr>
      <vt:lpstr>ENGELLİ HAKLARI</vt:lpstr>
      <vt:lpstr>Slayt 30</vt:lpstr>
    </vt:vector>
  </TitlesOfParts>
  <Company>Katilimsiz.Com @ necooy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FSMazlum</dc:creator>
  <cp:lastModifiedBy>toshiba</cp:lastModifiedBy>
  <cp:revision>132</cp:revision>
  <dcterms:created xsi:type="dcterms:W3CDTF">2012-08-24T19:02:15Z</dcterms:created>
  <dcterms:modified xsi:type="dcterms:W3CDTF">2013-12-21T15:06:58Z</dcterms:modified>
</cp:coreProperties>
</file>