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82" r:id="rId2"/>
    <p:sldId id="399" r:id="rId3"/>
    <p:sldId id="400" r:id="rId4"/>
    <p:sldId id="401" r:id="rId5"/>
    <p:sldId id="402" r:id="rId6"/>
    <p:sldId id="403" r:id="rId7"/>
    <p:sldId id="404" r:id="rId8"/>
    <p:sldId id="405" r:id="rId9"/>
    <p:sldId id="406" r:id="rId10"/>
    <p:sldId id="407" r:id="rId11"/>
    <p:sldId id="408" r:id="rId12"/>
    <p:sldId id="409" r:id="rId13"/>
    <p:sldId id="410" r:id="rId14"/>
    <p:sldId id="411" r:id="rId15"/>
    <p:sldId id="412" r:id="rId16"/>
    <p:sldId id="396" r:id="rId17"/>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2860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94624" autoAdjust="0"/>
  </p:normalViewPr>
  <p:slideViewPr>
    <p:cSldViewPr>
      <p:cViewPr varScale="1">
        <p:scale>
          <a:sx n="41" d="100"/>
          <a:sy n="41" d="100"/>
        </p:scale>
        <p:origin x="-684" y="-114"/>
      </p:cViewPr>
      <p:guideLst>
        <p:guide orient="horz" pos="2160"/>
        <p:guide pos="2880"/>
      </p:guideLst>
    </p:cSldViewPr>
  </p:slideViewPr>
  <p:outlineViewPr>
    <p:cViewPr>
      <p:scale>
        <a:sx n="33" d="100"/>
        <a:sy n="33" d="100"/>
      </p:scale>
      <p:origin x="0" y="196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tr-TR"/>
          </a:p>
        </p:txBody>
      </p:sp>
      <p:sp>
        <p:nvSpPr>
          <p:cNvPr id="368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2AB36D54-D4CE-48B9-B952-A25F4AE02C0D}" type="datetimeFigureOut">
              <a:rPr lang="tr-TR"/>
              <a:pPr/>
              <a:t>23.12.2014</a:t>
            </a:fld>
            <a:endParaRPr lang="tr-TR"/>
          </a:p>
        </p:txBody>
      </p:sp>
      <p:sp>
        <p:nvSpPr>
          <p:cNvPr id="368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68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p>
        </p:txBody>
      </p:sp>
      <p:sp>
        <p:nvSpPr>
          <p:cNvPr id="368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tr-TR"/>
          </a:p>
        </p:txBody>
      </p:sp>
      <p:sp>
        <p:nvSpPr>
          <p:cNvPr id="368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30FE77C-941D-4CF4-BD81-321E5C4C6F77}" type="slidenum">
              <a:rPr lang="tr-TR"/>
              <a:pPr/>
              <a:t>‹#›</a:t>
            </a:fld>
            <a:endParaRPr lang="tr-TR"/>
          </a:p>
        </p:txBody>
      </p:sp>
    </p:spTree>
    <p:extLst>
      <p:ext uri="{BB962C8B-B14F-4D97-AF65-F5344CB8AC3E}">
        <p14:creationId xmlns:p14="http://schemas.microsoft.com/office/powerpoint/2010/main" val="253007232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B64AA7BB-75D9-45AE-8F8C-1583B424E541}" type="datetimeFigureOut">
              <a:rPr lang="tr-TR"/>
              <a:pPr>
                <a:defRPr/>
              </a:pPr>
              <a:t>23.12.2014</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42607A5B-8450-4162-8E47-DA284B05A333}" type="slidenum">
              <a:rPr lang="tr-TR"/>
              <a:pPr>
                <a:defRPr/>
              </a:pPr>
              <a:t>‹#›</a:t>
            </a:fld>
            <a:endParaRPr lang="tr-TR"/>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FE140C03-04CC-4A28-91AD-2CDFA15D2EA3}" type="datetimeFigureOut">
              <a:rPr lang="tr-TR"/>
              <a:pPr>
                <a:defRPr/>
              </a:pPr>
              <a:t>23.12.2014</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507067FB-0DDC-4732-87D6-FA5225A2B14A}" type="slidenum">
              <a:rPr lang="tr-TR"/>
              <a:pPr>
                <a:defRPr/>
              </a:pPr>
              <a:t>‹#›</a:t>
            </a:fld>
            <a:endParaRPr lang="tr-TR"/>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80C496E8-3EC6-4218-A465-3D3283176F24}" type="datetimeFigureOut">
              <a:rPr lang="tr-TR"/>
              <a:pPr>
                <a:defRPr/>
              </a:pPr>
              <a:t>23.12.2014</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A2576ED1-5C60-4A52-880E-FE23B849C116}" type="slidenum">
              <a:rPr lang="tr-TR"/>
              <a:pPr>
                <a:defRPr/>
              </a:pPr>
              <a:t>‹#›</a:t>
            </a:fld>
            <a:endParaRPr lang="tr-TR"/>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800149A7-6A87-45ED-B08B-874F22B7807C}" type="datetimeFigureOut">
              <a:rPr lang="tr-TR"/>
              <a:pPr>
                <a:defRPr/>
              </a:pPr>
              <a:t>23.12.2014</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5357FF5E-0A20-4827-8D14-C53EA9A43E1E}" type="slidenum">
              <a:rPr lang="tr-TR"/>
              <a:pPr>
                <a:defRPr/>
              </a:pPr>
              <a:t>‹#›</a:t>
            </a:fld>
            <a:endParaRPr lang="tr-TR"/>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95C68D3B-E5DE-4BCC-BA6E-829694B479CC}" type="datetimeFigureOut">
              <a:rPr lang="tr-TR"/>
              <a:pPr>
                <a:defRPr/>
              </a:pPr>
              <a:t>23.12.2014</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74E676F5-32A8-4C50-B2A8-C12048CD161B}" type="slidenum">
              <a:rPr lang="tr-TR"/>
              <a:pPr>
                <a:defRPr/>
              </a:pPr>
              <a:t>‹#›</a:t>
            </a:fld>
            <a:endParaRPr lang="tr-TR"/>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413D1CBF-85BD-4B96-84F2-A1D3EAE9D853}" type="datetimeFigureOut">
              <a:rPr lang="tr-TR"/>
              <a:pPr>
                <a:defRPr/>
              </a:pPr>
              <a:t>23.12.2014</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06B54052-4C76-499E-B60D-94D2397DBFD9}" type="slidenum">
              <a:rPr lang="tr-TR"/>
              <a:pPr>
                <a:defRPr/>
              </a:pPr>
              <a:t>‹#›</a:t>
            </a:fld>
            <a:endParaRPr lang="tr-TR"/>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F167D084-F321-4F1D-A3CF-F45026CD22CF}" type="datetimeFigureOut">
              <a:rPr lang="tr-TR"/>
              <a:pPr>
                <a:defRPr/>
              </a:pPr>
              <a:t>23.12.2014</a:t>
            </a:fld>
            <a:endParaRPr lang="tr-TR"/>
          </a:p>
        </p:txBody>
      </p:sp>
      <p:sp>
        <p:nvSpPr>
          <p:cNvPr id="8" name="Altbilgi Yer Tutucusu 4"/>
          <p:cNvSpPr>
            <a:spLocks noGrp="1"/>
          </p:cNvSpPr>
          <p:nvPr>
            <p:ph type="ftr" sz="quarter" idx="11"/>
          </p:nvPr>
        </p:nvSpPr>
        <p:spPr/>
        <p:txBody>
          <a:bodyPr/>
          <a:lstStyle>
            <a:lvl1pPr>
              <a:defRPr/>
            </a:lvl1pPr>
          </a:lstStyle>
          <a:p>
            <a:pPr>
              <a:defRPr/>
            </a:pPr>
            <a:endParaRPr lang="tr-TR"/>
          </a:p>
        </p:txBody>
      </p:sp>
      <p:sp>
        <p:nvSpPr>
          <p:cNvPr id="9" name="Slayt Numarası Yer Tutucusu 5"/>
          <p:cNvSpPr>
            <a:spLocks noGrp="1"/>
          </p:cNvSpPr>
          <p:nvPr>
            <p:ph type="sldNum" sz="quarter" idx="12"/>
          </p:nvPr>
        </p:nvSpPr>
        <p:spPr/>
        <p:txBody>
          <a:bodyPr/>
          <a:lstStyle>
            <a:lvl1pPr>
              <a:defRPr/>
            </a:lvl1pPr>
          </a:lstStyle>
          <a:p>
            <a:pPr>
              <a:defRPr/>
            </a:pPr>
            <a:fld id="{8D5BE7FA-A25F-48B9-BC0F-E85AC1F90F41}" type="slidenum">
              <a:rPr lang="tr-TR"/>
              <a:pPr>
                <a:defRPr/>
              </a:pPr>
              <a:t>‹#›</a:t>
            </a:fld>
            <a:endParaRPr lang="tr-TR"/>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C43CD525-18CC-47CB-A423-77930CFF9144}" type="datetimeFigureOut">
              <a:rPr lang="tr-TR"/>
              <a:pPr>
                <a:defRPr/>
              </a:pPr>
              <a:t>23.12.2014</a:t>
            </a:fld>
            <a:endParaRPr lang="tr-TR"/>
          </a:p>
        </p:txBody>
      </p:sp>
      <p:sp>
        <p:nvSpPr>
          <p:cNvPr id="4" name="Altbilgi Yer Tutucusu 4"/>
          <p:cNvSpPr>
            <a:spLocks noGrp="1"/>
          </p:cNvSpPr>
          <p:nvPr>
            <p:ph type="ftr" sz="quarter" idx="11"/>
          </p:nvPr>
        </p:nvSpPr>
        <p:spPr/>
        <p:txBody>
          <a:bodyPr/>
          <a:lstStyle>
            <a:lvl1pPr>
              <a:defRPr/>
            </a:lvl1pPr>
          </a:lstStyle>
          <a:p>
            <a:pPr>
              <a:defRPr/>
            </a:pPr>
            <a:endParaRPr lang="tr-TR"/>
          </a:p>
        </p:txBody>
      </p:sp>
      <p:sp>
        <p:nvSpPr>
          <p:cNvPr id="5" name="Slayt Numarası Yer Tutucusu 5"/>
          <p:cNvSpPr>
            <a:spLocks noGrp="1"/>
          </p:cNvSpPr>
          <p:nvPr>
            <p:ph type="sldNum" sz="quarter" idx="12"/>
          </p:nvPr>
        </p:nvSpPr>
        <p:spPr/>
        <p:txBody>
          <a:bodyPr/>
          <a:lstStyle>
            <a:lvl1pPr>
              <a:defRPr/>
            </a:lvl1pPr>
          </a:lstStyle>
          <a:p>
            <a:pPr>
              <a:defRPr/>
            </a:pPr>
            <a:fld id="{0C1591CB-5FD9-4CD2-847E-654E96FF4316}" type="slidenum">
              <a:rPr lang="tr-TR"/>
              <a:pPr>
                <a:defRPr/>
              </a:pPr>
              <a:t>‹#›</a:t>
            </a:fld>
            <a:endParaRPr lang="tr-TR"/>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C536D654-F19C-4989-9364-3338FEF58B25}" type="datetimeFigureOut">
              <a:rPr lang="tr-TR"/>
              <a:pPr>
                <a:defRPr/>
              </a:pPr>
              <a:t>23.12.2014</a:t>
            </a:fld>
            <a:endParaRPr lang="tr-TR"/>
          </a:p>
        </p:txBody>
      </p:sp>
      <p:sp>
        <p:nvSpPr>
          <p:cNvPr id="3" name="Altbilgi Yer Tutucusu 4"/>
          <p:cNvSpPr>
            <a:spLocks noGrp="1"/>
          </p:cNvSpPr>
          <p:nvPr>
            <p:ph type="ftr" sz="quarter" idx="11"/>
          </p:nvPr>
        </p:nvSpPr>
        <p:spPr/>
        <p:txBody>
          <a:bodyPr/>
          <a:lstStyle>
            <a:lvl1pPr>
              <a:defRPr/>
            </a:lvl1pPr>
          </a:lstStyle>
          <a:p>
            <a:pPr>
              <a:defRPr/>
            </a:pPr>
            <a:endParaRPr lang="tr-TR"/>
          </a:p>
        </p:txBody>
      </p:sp>
      <p:sp>
        <p:nvSpPr>
          <p:cNvPr id="4" name="Slayt Numarası Yer Tutucusu 5"/>
          <p:cNvSpPr>
            <a:spLocks noGrp="1"/>
          </p:cNvSpPr>
          <p:nvPr>
            <p:ph type="sldNum" sz="quarter" idx="12"/>
          </p:nvPr>
        </p:nvSpPr>
        <p:spPr/>
        <p:txBody>
          <a:bodyPr/>
          <a:lstStyle>
            <a:lvl1pPr>
              <a:defRPr/>
            </a:lvl1pPr>
          </a:lstStyle>
          <a:p>
            <a:pPr>
              <a:defRPr/>
            </a:pPr>
            <a:fld id="{C0407E88-1A4A-4EF2-A54E-622111BD83C3}" type="slidenum">
              <a:rPr lang="tr-TR"/>
              <a:pPr>
                <a:defRPr/>
              </a:pPr>
              <a:t>‹#›</a:t>
            </a:fld>
            <a:endParaRPr lang="tr-TR"/>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EACDFA29-ED87-4C8C-B95E-8444156D2FFA}" type="datetimeFigureOut">
              <a:rPr lang="tr-TR"/>
              <a:pPr>
                <a:defRPr/>
              </a:pPr>
              <a:t>23.12.2014</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F7F95177-1A36-44B9-B931-0CA30849BD16}" type="slidenum">
              <a:rPr lang="tr-TR"/>
              <a:pPr>
                <a:defRPr/>
              </a:pPr>
              <a:t>‹#›</a:t>
            </a:fld>
            <a:endParaRPr lang="tr-TR"/>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EE0F7B14-AEFD-4095-A6E9-01D31CE7C833}" type="datetimeFigureOut">
              <a:rPr lang="tr-TR"/>
              <a:pPr>
                <a:defRPr/>
              </a:pPr>
              <a:t>23.12.2014</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8796EDB9-98CF-4334-B074-85DA9D9A014E}" type="slidenum">
              <a:rPr lang="tr-TR"/>
              <a:pPr>
                <a:defRPr/>
              </a:pPr>
              <a:t>‹#›</a:t>
            </a:fld>
            <a:endParaRPr lang="tr-T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Metin Yer Tutucus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F0A43A0-11CD-420C-8C29-7F33B5E8DDAD}" type="datetimeFigureOut">
              <a:rPr lang="tr-TR"/>
              <a:pPr>
                <a:defRPr/>
              </a:pPr>
              <a:t>23.12.2014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E4094D3-97C5-495D-BD88-89C2AB5133D1}"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dissolv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atiwb.nic.in/Module9%20Lost%20at%20Sea.pdf" TargetMode="External"/><Relationship Id="rId3" Type="http://schemas.openxmlformats.org/officeDocument/2006/relationships/image" Target="../media/image4.png"/><Relationship Id="rId7" Type="http://schemas.openxmlformats.org/officeDocument/2006/relationships/hyperlink" Target="http://insight.typepad.co.uk/lost_at_sea.pdf"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www.siddetsizlik.org/konsensus.html" TargetMode="External"/><Relationship Id="rId5" Type="http://schemas.openxmlformats.org/officeDocument/2006/relationships/hyperlink" Target="http://www.wri-irg.org/es/node/15245" TargetMode="External"/><Relationship Id="rId4" Type="http://schemas.openxmlformats.org/officeDocument/2006/relationships/hyperlink" Target="http://www.hrea.org/erc/Library/First_Steps/part4_eng.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a:spLocks noChangeArrowheads="1"/>
          </p:cNvSpPr>
          <p:nvPr/>
        </p:nvSpPr>
        <p:spPr bwMode="auto">
          <a:xfrm>
            <a:off x="755576" y="1393606"/>
            <a:ext cx="7416824" cy="4462760"/>
          </a:xfrm>
          <a:prstGeom prst="rect">
            <a:avLst/>
          </a:prstGeom>
          <a:noFill/>
          <a:ln w="9525">
            <a:noFill/>
            <a:miter lim="800000"/>
            <a:headEnd/>
            <a:tailEnd/>
          </a:ln>
        </p:spPr>
        <p:txBody>
          <a:bodyPr wrap="square">
            <a:spAutoFit/>
          </a:bodyPr>
          <a:lstStyle/>
          <a:p>
            <a:r>
              <a:rPr lang="tr-TR" sz="2800" b="1" dirty="0" smtClean="0">
                <a:solidFill>
                  <a:srgbClr val="0000CC"/>
                </a:solidFill>
              </a:rPr>
              <a:t>Demokratik Vatandaşlık ve İnsan Hakları Eğitiminde Uzlaşıya Dayalı Karar Alma</a:t>
            </a:r>
          </a:p>
          <a:p>
            <a:endParaRPr lang="tr-TR" sz="2800" b="1" dirty="0" smtClean="0">
              <a:solidFill>
                <a:srgbClr val="0000CC"/>
              </a:solidFill>
            </a:endParaRPr>
          </a:p>
          <a:p>
            <a:endParaRPr lang="tr-TR" sz="2000" b="1" dirty="0" smtClean="0">
              <a:solidFill>
                <a:srgbClr val="0000CC"/>
              </a:solidFill>
            </a:endParaRPr>
          </a:p>
          <a:p>
            <a:pPr algn="just">
              <a:buFont typeface="Wingdings" pitchFamily="2" charset="2"/>
              <a:buChar char="ü"/>
            </a:pPr>
            <a:r>
              <a:rPr lang="tr-TR" sz="2400" dirty="0" smtClean="0"/>
              <a:t>İnsan hakları ve vatandaşlık eğitimi bakımından konsensüse (uzlaşıya) dayalı karar alma; öğrencilerin </a:t>
            </a:r>
            <a:r>
              <a:rPr lang="tr-TR" sz="2400" b="1" dirty="0" smtClean="0">
                <a:solidFill>
                  <a:srgbClr val="FF0000"/>
                </a:solidFill>
              </a:rPr>
              <a:t>konuşma, dinleme, tartışma, eleştirel ve  yaratıcı düşünme becerilerini</a:t>
            </a:r>
            <a:r>
              <a:rPr lang="tr-TR" sz="2400" dirty="0" smtClean="0">
                <a:solidFill>
                  <a:srgbClr val="FF0000"/>
                </a:solidFill>
              </a:rPr>
              <a:t> </a:t>
            </a:r>
            <a:r>
              <a:rPr lang="tr-TR" sz="2400" dirty="0" smtClean="0"/>
              <a:t>geliştirmektedir. </a:t>
            </a:r>
          </a:p>
          <a:p>
            <a:pPr algn="just">
              <a:buFont typeface="Wingdings" pitchFamily="2" charset="2"/>
              <a:buChar char="ü"/>
            </a:pPr>
            <a:endParaRPr lang="tr-TR" sz="2400" dirty="0" smtClean="0"/>
          </a:p>
          <a:p>
            <a:pPr algn="just">
              <a:buFont typeface="Wingdings" pitchFamily="2" charset="2"/>
              <a:buChar char="ü"/>
            </a:pPr>
            <a:r>
              <a:rPr lang="tr-TR" sz="2400" dirty="0" smtClean="0"/>
              <a:t>Bu tartışmalar; öğrencilerin </a:t>
            </a:r>
            <a:r>
              <a:rPr lang="tr-TR" sz="2400" b="1" dirty="0" smtClean="0">
                <a:solidFill>
                  <a:srgbClr val="FF0000"/>
                </a:solidFill>
              </a:rPr>
              <a:t>ön yargısız, hoşgörülü ve açık fikirli olmalarını </a:t>
            </a:r>
            <a:r>
              <a:rPr lang="tr-TR" sz="2400" dirty="0" smtClean="0"/>
              <a:t>sağlamaktadır.</a:t>
            </a:r>
          </a:p>
          <a:p>
            <a:pPr>
              <a:buFont typeface="Wingdings" pitchFamily="2" charset="2"/>
              <a:buChar char="ü"/>
            </a:pPr>
            <a:endParaRPr lang="tr-TR" sz="1200" dirty="0" smtClean="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a:spLocks noChangeArrowheads="1"/>
          </p:cNvSpPr>
          <p:nvPr/>
        </p:nvSpPr>
        <p:spPr bwMode="auto">
          <a:xfrm>
            <a:off x="611560" y="1196753"/>
            <a:ext cx="7848872" cy="4585871"/>
          </a:xfrm>
          <a:prstGeom prst="rect">
            <a:avLst/>
          </a:prstGeom>
          <a:noFill/>
          <a:ln w="9525">
            <a:noFill/>
            <a:miter lim="800000"/>
            <a:headEnd/>
            <a:tailEnd/>
          </a:ln>
        </p:spPr>
        <p:txBody>
          <a:bodyPr wrap="square">
            <a:spAutoFit/>
          </a:bodyPr>
          <a:lstStyle/>
          <a:p>
            <a:pPr algn="ctr"/>
            <a:r>
              <a:rPr lang="tr-TR" sz="2800" b="1" dirty="0" smtClean="0">
                <a:solidFill>
                  <a:srgbClr val="0000CC"/>
                </a:solidFill>
              </a:rPr>
              <a:t>Müzakere Türleri</a:t>
            </a:r>
          </a:p>
          <a:p>
            <a:pPr algn="just"/>
            <a:endParaRPr lang="tr-TR" sz="2400" b="1" dirty="0" smtClean="0">
              <a:solidFill>
                <a:srgbClr val="0000CC"/>
              </a:solidFill>
            </a:endParaRPr>
          </a:p>
          <a:p>
            <a:pPr algn="just"/>
            <a:endParaRPr lang="tr-TR" sz="2400" b="1" dirty="0" smtClean="0">
              <a:solidFill>
                <a:srgbClr val="0000CC"/>
              </a:solidFill>
            </a:endParaRPr>
          </a:p>
          <a:p>
            <a:pPr algn="just">
              <a:buFont typeface="Wingdings" pitchFamily="2" charset="2"/>
              <a:buChar char="ü"/>
            </a:pPr>
            <a:r>
              <a:rPr lang="tr-TR" sz="2400" b="1" dirty="0" smtClean="0">
                <a:solidFill>
                  <a:srgbClr val="FF0000"/>
                </a:solidFill>
              </a:rPr>
              <a:t>Bütünleştirici müzakere</a:t>
            </a:r>
            <a:r>
              <a:rPr lang="tr-TR" sz="2400" dirty="0" smtClean="0"/>
              <a:t>de taraflar hem kendilerinin hem de karşı tarafın beklentilerini en üst düzeyde karşılamaya çalışırlar.  </a:t>
            </a:r>
            <a:r>
              <a:rPr lang="tr-TR" sz="2400" b="1" dirty="0" smtClean="0">
                <a:solidFill>
                  <a:srgbClr val="FF0000"/>
                </a:solidFill>
              </a:rPr>
              <a:t>Kazan-kazan </a:t>
            </a:r>
            <a:r>
              <a:rPr lang="tr-TR" sz="2400" dirty="0" smtClean="0"/>
              <a:t>türü bir anlaşmaya varmak için yaratıcı problem çözme yollarını kullanırlar. </a:t>
            </a:r>
          </a:p>
          <a:p>
            <a:pPr algn="just">
              <a:buFont typeface="Wingdings" pitchFamily="2" charset="2"/>
              <a:buChar char="ü"/>
            </a:pPr>
            <a:endParaRPr lang="tr-TR" sz="2400" dirty="0" smtClean="0"/>
          </a:p>
          <a:p>
            <a:pPr algn="just">
              <a:buFont typeface="Wingdings" pitchFamily="2" charset="2"/>
              <a:buChar char="ü"/>
            </a:pPr>
            <a:r>
              <a:rPr lang="tr-TR" sz="2400" b="1" dirty="0" smtClean="0">
                <a:solidFill>
                  <a:srgbClr val="FF0000"/>
                </a:solidFill>
              </a:rPr>
              <a:t>Dağıtıcı yada yıkıcı müzakerede </a:t>
            </a:r>
            <a:r>
              <a:rPr lang="tr-TR" sz="2400" dirty="0" smtClean="0"/>
              <a:t>ise diğerinin kaybı pahasına kendi beklentilerinin en üst düzeyde karşılanması için mücadele eder. Bu anlayıştaki mücadele </a:t>
            </a:r>
            <a:r>
              <a:rPr lang="tr-TR" sz="2400" b="1" dirty="0" smtClean="0">
                <a:solidFill>
                  <a:srgbClr val="FF0000"/>
                </a:solidFill>
              </a:rPr>
              <a:t>kazan-kaybet</a:t>
            </a:r>
            <a:r>
              <a:rPr lang="tr-TR" sz="2400" dirty="0" smtClean="0"/>
              <a:t> düşüncesi hakimdir.</a:t>
            </a:r>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a:spLocks noChangeArrowheads="1"/>
          </p:cNvSpPr>
          <p:nvPr/>
        </p:nvSpPr>
        <p:spPr bwMode="auto">
          <a:xfrm>
            <a:off x="611560" y="692697"/>
            <a:ext cx="7920880" cy="6340197"/>
          </a:xfrm>
          <a:prstGeom prst="rect">
            <a:avLst/>
          </a:prstGeom>
          <a:noFill/>
          <a:ln w="9525">
            <a:noFill/>
            <a:miter lim="800000"/>
            <a:headEnd/>
            <a:tailEnd/>
          </a:ln>
        </p:spPr>
        <p:txBody>
          <a:bodyPr wrap="square">
            <a:spAutoFit/>
          </a:bodyPr>
          <a:lstStyle/>
          <a:p>
            <a:pPr algn="ctr"/>
            <a:r>
              <a:rPr lang="tr-TR" sz="2400" b="1" dirty="0" smtClean="0">
                <a:solidFill>
                  <a:srgbClr val="0000CC"/>
                </a:solidFill>
              </a:rPr>
              <a:t>Konsensüs (Uzlaşı) Prosedürün Basamakları</a:t>
            </a:r>
          </a:p>
          <a:p>
            <a:pPr algn="just"/>
            <a:endParaRPr lang="tr-TR" sz="1200" dirty="0" smtClean="0">
              <a:solidFill>
                <a:srgbClr val="0000CC"/>
              </a:solidFill>
            </a:endParaRPr>
          </a:p>
          <a:p>
            <a:pPr algn="just"/>
            <a:r>
              <a:rPr lang="tr-TR" sz="2100" b="1" u="sng" dirty="0" smtClean="0"/>
              <a:t>1.Sorunun tüm yönleri ile açıklanması:</a:t>
            </a:r>
            <a:r>
              <a:rPr lang="tr-TR" sz="2100" dirty="0" smtClean="0"/>
              <a:t> Bilgi düzeyini eşitlemeye yönelik olarak sorunun tüm ayrıntıları ile ortaya konulması. </a:t>
            </a:r>
          </a:p>
          <a:p>
            <a:pPr algn="just"/>
            <a:r>
              <a:rPr lang="tr-TR" sz="2100" b="1" u="sng" dirty="0" smtClean="0"/>
              <a:t>2.Karar konusunun netleştirilmesi:</a:t>
            </a:r>
            <a:r>
              <a:rPr lang="tr-TR" sz="2100" b="1" dirty="0" smtClean="0"/>
              <a:t> </a:t>
            </a:r>
            <a:r>
              <a:rPr lang="tr-TR" sz="2100" dirty="0" smtClean="0"/>
              <a:t>Neye ilişkin karar verileceğinin çok net ve ayrıntılı biçimde belirlenmesi.</a:t>
            </a:r>
          </a:p>
          <a:p>
            <a:pPr algn="just"/>
            <a:r>
              <a:rPr lang="tr-TR" sz="2100" b="1" u="sng" dirty="0" smtClean="0"/>
              <a:t>3.Konuya ilişkin görüşlerin açıklanması</a:t>
            </a:r>
            <a:r>
              <a:rPr lang="tr-TR" sz="2100" dirty="0" smtClean="0"/>
              <a:t>: Bu aşamada tartışma yapılmaz ancak anlamaya yönelik sorular sorulur. Herkes söz alır ve herkes eşit konuşma süresini eşit kullanır. Ötekiler dinlemeye ve anlamaya yoğunlaşır.</a:t>
            </a:r>
          </a:p>
          <a:p>
            <a:pPr algn="just"/>
            <a:r>
              <a:rPr lang="tr-TR" sz="2100" b="1" u="sng" dirty="0" smtClean="0"/>
              <a:t>4.Beyin fırtınası</a:t>
            </a:r>
            <a:r>
              <a:rPr lang="tr-TR" sz="2100" dirty="0" smtClean="0"/>
              <a:t>: Olası çözüm önerileri sunulur. Her şey mümkündür, sınırlama yoktur.</a:t>
            </a:r>
          </a:p>
          <a:p>
            <a:pPr algn="just"/>
            <a:r>
              <a:rPr lang="tr-TR" sz="2100" b="1" u="sng" dirty="0" smtClean="0"/>
              <a:t>5.Önerilerin derlenmesi ve tartışılması</a:t>
            </a:r>
            <a:r>
              <a:rPr lang="tr-TR" sz="2100" b="1" dirty="0" smtClean="0"/>
              <a:t>: </a:t>
            </a:r>
            <a:r>
              <a:rPr lang="tr-TR" sz="2100" dirty="0" smtClean="0"/>
              <a:t>Öneriler başlıklar altında toplanır ve tekrar okunur. Bu aşamada, çeşitli görüşlerin yarıştırılması değil; ortaklıkların ve kısmi ayrışmaların tespit edilmesi önemlidir.</a:t>
            </a:r>
          </a:p>
          <a:p>
            <a:pPr algn="just"/>
            <a:r>
              <a:rPr lang="tr-TR" sz="2000" dirty="0" smtClean="0"/>
              <a:t/>
            </a:r>
            <a:br>
              <a:rPr lang="tr-TR" sz="2000" dirty="0" smtClean="0"/>
            </a:br>
            <a:endParaRPr lang="tr-TR" sz="2000" dirty="0" smtClean="0"/>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a:spLocks noChangeArrowheads="1"/>
          </p:cNvSpPr>
          <p:nvPr/>
        </p:nvSpPr>
        <p:spPr bwMode="auto">
          <a:xfrm>
            <a:off x="611560" y="692697"/>
            <a:ext cx="7704856" cy="5678478"/>
          </a:xfrm>
          <a:prstGeom prst="rect">
            <a:avLst/>
          </a:prstGeom>
          <a:noFill/>
          <a:ln w="9525">
            <a:noFill/>
            <a:miter lim="800000"/>
            <a:headEnd/>
            <a:tailEnd/>
          </a:ln>
        </p:spPr>
        <p:txBody>
          <a:bodyPr wrap="square">
            <a:spAutoFit/>
          </a:bodyPr>
          <a:lstStyle/>
          <a:p>
            <a:pPr algn="ctr"/>
            <a:r>
              <a:rPr lang="tr-TR" sz="2400" b="1" dirty="0" smtClean="0">
                <a:solidFill>
                  <a:srgbClr val="0000CC"/>
                </a:solidFill>
              </a:rPr>
              <a:t>Konsensüs (Uzlaşı) Prosedürün Basamakları</a:t>
            </a:r>
          </a:p>
          <a:p>
            <a:endParaRPr lang="tr-TR" sz="2400" dirty="0" smtClean="0">
              <a:solidFill>
                <a:srgbClr val="0000CC"/>
              </a:solidFill>
            </a:endParaRPr>
          </a:p>
          <a:p>
            <a:r>
              <a:rPr lang="tr-TR" sz="2100" b="1" u="sng" dirty="0" smtClean="0"/>
              <a:t>6.Konsensüs (Uzlaşı) önerisinin oluşturulması</a:t>
            </a:r>
            <a:r>
              <a:rPr lang="tr-TR" sz="2100" b="1" dirty="0" smtClean="0"/>
              <a:t>:</a:t>
            </a:r>
            <a:r>
              <a:rPr lang="tr-TR" sz="2100" dirty="0" smtClean="0"/>
              <a:t> Bu aşamada bir konsensüs önerisi formüle edilir. </a:t>
            </a:r>
          </a:p>
          <a:p>
            <a:r>
              <a:rPr lang="tr-TR" sz="2100" b="1" u="sng" dirty="0" smtClean="0"/>
              <a:t>7.Konsensüs (Uzlaşı) Önerisinin değerlendirilmesi</a:t>
            </a:r>
            <a:r>
              <a:rPr lang="tr-TR" sz="2100" b="1" dirty="0" smtClean="0"/>
              <a:t>:</a:t>
            </a:r>
            <a:r>
              <a:rPr lang="tr-TR" sz="2100" dirty="0" smtClean="0"/>
              <a:t> Herkes konsensüs önerine dair fikrini söyler. Sonuçta bir konsensüsün mevcut olup olmadığına bakılır. Eğer konsensüs sağlanmışsa devam edilir. Şayet bir konsensüse varılamamışsa 4. maddeye geri dönülür. </a:t>
            </a:r>
            <a:br>
              <a:rPr lang="tr-TR" sz="2100" dirty="0" smtClean="0"/>
            </a:br>
            <a:r>
              <a:rPr lang="tr-TR" sz="2100" b="1" u="sng" dirty="0" smtClean="0"/>
              <a:t>8. Konsensüsün (Uzlaşının) uygulamaya konması</a:t>
            </a:r>
            <a:r>
              <a:rPr lang="tr-TR" sz="2100" dirty="0" smtClean="0"/>
              <a:t>: Varılan sonuç bir kez daha ifade edilir. İtirazlar varsa çözümlenmeye çalışılır. Yoksa sorumluluklar üstlenilir ve kimin, neyi, nasıl, nerede ve ne zaman yapacağı belirlenir.</a:t>
            </a:r>
            <a:br>
              <a:rPr lang="tr-TR" sz="2100" dirty="0" smtClean="0"/>
            </a:br>
            <a:r>
              <a:rPr lang="tr-TR" sz="2100" b="1" u="sng" dirty="0" smtClean="0"/>
              <a:t>9. Çözümün gözden geçirilmesi</a:t>
            </a:r>
            <a:r>
              <a:rPr lang="tr-TR" sz="2100" dirty="0" smtClean="0"/>
              <a:t>: Belirlenmiş bir zamandan sonra çözüm tekrar gözden geçirilir. Neler gerçekleştirildi, ne gibi sorunlar ortaya çıkıyor, yeni bir eylem ve karar alma gereksinimi var mı</a:t>
            </a:r>
            <a:r>
              <a:rPr lang="tr-TR" sz="2000" dirty="0" smtClean="0"/>
              <a:t>?</a:t>
            </a:r>
            <a:endParaRPr lang="tr-TR" sz="2000" dirty="0"/>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a:spLocks noChangeArrowheads="1"/>
          </p:cNvSpPr>
          <p:nvPr/>
        </p:nvSpPr>
        <p:spPr bwMode="auto">
          <a:xfrm>
            <a:off x="611560" y="692697"/>
            <a:ext cx="7560840" cy="5262979"/>
          </a:xfrm>
          <a:prstGeom prst="rect">
            <a:avLst/>
          </a:prstGeom>
          <a:noFill/>
          <a:ln w="9525">
            <a:noFill/>
            <a:miter lim="800000"/>
            <a:headEnd/>
            <a:tailEnd/>
          </a:ln>
        </p:spPr>
        <p:txBody>
          <a:bodyPr wrap="square">
            <a:spAutoFit/>
          </a:bodyPr>
          <a:lstStyle/>
          <a:p>
            <a:pPr algn="ctr"/>
            <a:r>
              <a:rPr lang="tr-TR" sz="2800" b="1" dirty="0" err="1" smtClean="0">
                <a:solidFill>
                  <a:srgbClr val="0000CC"/>
                </a:solidFill>
              </a:rPr>
              <a:t>Konsensus</a:t>
            </a:r>
            <a:r>
              <a:rPr lang="tr-TR" sz="2800" b="1" dirty="0" smtClean="0">
                <a:solidFill>
                  <a:srgbClr val="0000CC"/>
                </a:solidFill>
              </a:rPr>
              <a:t> (Uzlaşı)çeşitleri</a:t>
            </a:r>
          </a:p>
          <a:p>
            <a:endParaRPr lang="tr-TR" sz="2400" dirty="0" smtClean="0">
              <a:solidFill>
                <a:srgbClr val="0000CC"/>
              </a:solidFill>
            </a:endParaRPr>
          </a:p>
          <a:p>
            <a:pPr marL="457200" indent="-457200" algn="just">
              <a:buFont typeface="+mj-lt"/>
              <a:buAutoNum type="arabicPeriod"/>
            </a:pPr>
            <a:r>
              <a:rPr lang="tr-TR" sz="2400" b="1" dirty="0" smtClean="0"/>
              <a:t>Birinci sınıf uzlaşı (konsensüs) </a:t>
            </a:r>
            <a:r>
              <a:rPr lang="tr-TR" sz="2400" dirty="0" smtClean="0"/>
              <a:t>“</a:t>
            </a:r>
            <a:r>
              <a:rPr lang="tr-TR" sz="2400" dirty="0" smtClean="0">
                <a:solidFill>
                  <a:srgbClr val="FF0000"/>
                </a:solidFill>
              </a:rPr>
              <a:t>çözüm önerisini onaylıyorum</a:t>
            </a:r>
            <a:r>
              <a:rPr lang="tr-TR" sz="2400" dirty="0" smtClean="0"/>
              <a:t>” herkes bu yönde tavır aldığında, koşulsuz olarak hemfikir olunmuştur, varılan çözümde herkesin ihtiyaçları dikkate alınmıştır.</a:t>
            </a:r>
          </a:p>
          <a:p>
            <a:pPr marL="457200" indent="-457200" algn="just"/>
            <a:endParaRPr lang="tr-TR" sz="2400" dirty="0" smtClean="0"/>
          </a:p>
          <a:p>
            <a:pPr marL="457200" indent="-457200" algn="just"/>
            <a:r>
              <a:rPr lang="tr-TR" sz="2400" b="1" dirty="0" smtClean="0"/>
              <a:t>2. 	Koşullu uzlaşı (konsensüs) </a:t>
            </a:r>
            <a:r>
              <a:rPr lang="tr-TR" sz="2400" dirty="0" smtClean="0"/>
              <a:t>“</a:t>
            </a:r>
            <a:r>
              <a:rPr lang="tr-TR" sz="2400" dirty="0" smtClean="0">
                <a:solidFill>
                  <a:srgbClr val="FF0000"/>
                </a:solidFill>
              </a:rPr>
              <a:t>ciddi endişelerim var ama çözüm önerisini onaylıyorum</a:t>
            </a:r>
            <a:r>
              <a:rPr lang="tr-TR" sz="2400" dirty="0" smtClean="0"/>
              <a:t>”  bu durumda varılan en uygun çözüm olmamakla birlikte, kişinin ihtiyaçlarına ve çıkarlarına doğrudan aykırı değildir. Varılan karar kişinin uyması mümkündür. Var olan endişeler gerekirse sonra gündeme gelebilir.</a:t>
            </a:r>
          </a:p>
          <a:p>
            <a:endParaRPr lang="tr-TR" sz="2000" dirty="0" smtClean="0"/>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a:spLocks noChangeArrowheads="1"/>
          </p:cNvSpPr>
          <p:nvPr/>
        </p:nvSpPr>
        <p:spPr bwMode="auto">
          <a:xfrm>
            <a:off x="611560" y="476673"/>
            <a:ext cx="8208912" cy="5786199"/>
          </a:xfrm>
          <a:prstGeom prst="rect">
            <a:avLst/>
          </a:prstGeom>
          <a:noFill/>
          <a:ln w="9525">
            <a:noFill/>
            <a:miter lim="800000"/>
            <a:headEnd/>
            <a:tailEnd/>
          </a:ln>
        </p:spPr>
        <p:txBody>
          <a:bodyPr wrap="square">
            <a:spAutoFit/>
          </a:bodyPr>
          <a:lstStyle/>
          <a:p>
            <a:pPr algn="ctr"/>
            <a:r>
              <a:rPr lang="tr-TR" sz="2800" b="1" dirty="0" err="1" smtClean="0">
                <a:solidFill>
                  <a:srgbClr val="0000CC"/>
                </a:solidFill>
              </a:rPr>
              <a:t>Konsensus</a:t>
            </a:r>
            <a:r>
              <a:rPr lang="tr-TR" sz="2800" b="1" dirty="0" smtClean="0">
                <a:solidFill>
                  <a:srgbClr val="0000CC"/>
                </a:solidFill>
              </a:rPr>
              <a:t> (Uzlaşma</a:t>
            </a:r>
            <a:r>
              <a:rPr lang="tr-TR" sz="2800" b="1" dirty="0" smtClean="0">
                <a:solidFill>
                  <a:srgbClr val="FF0000"/>
                </a:solidFill>
              </a:rPr>
              <a:t>ma</a:t>
            </a:r>
            <a:r>
              <a:rPr lang="tr-TR" sz="2800" b="1" dirty="0" smtClean="0">
                <a:solidFill>
                  <a:srgbClr val="0000CC"/>
                </a:solidFill>
              </a:rPr>
              <a:t>)çeşitleri</a:t>
            </a:r>
          </a:p>
          <a:p>
            <a:pPr marL="457200" indent="-457200">
              <a:buFont typeface="+mj-lt"/>
              <a:buAutoNum type="arabicPeriod"/>
            </a:pPr>
            <a:endParaRPr lang="tr-TR" sz="2200" dirty="0" smtClean="0">
              <a:solidFill>
                <a:srgbClr val="0000CC"/>
              </a:solidFill>
            </a:endParaRPr>
          </a:p>
          <a:p>
            <a:pPr marL="457200" indent="-457200" algn="just"/>
            <a:r>
              <a:rPr lang="tr-TR" sz="2000" b="1" dirty="0" smtClean="0"/>
              <a:t>3. 	Veto </a:t>
            </a:r>
            <a:r>
              <a:rPr lang="tr-TR" sz="2000" dirty="0" smtClean="0"/>
              <a:t>“bu karar benim temel görüşlerime aykırı, yaşama geçirilmemelidir” bu durumda bir uzlaşma (konsensüs) sağlanamamıştır ve karar alınamaz. Grup bloke edilmiştir. </a:t>
            </a:r>
            <a:r>
              <a:rPr lang="tr-TR" sz="2000" i="1" dirty="0" smtClean="0"/>
              <a:t>Bir birey, vetosuyla grup üzerinde büyük bir güce erişir.</a:t>
            </a:r>
            <a:r>
              <a:rPr lang="tr-TR" sz="2000" dirty="0" smtClean="0"/>
              <a:t> </a:t>
            </a:r>
            <a:r>
              <a:rPr lang="tr-TR" sz="2000" i="1" dirty="0" smtClean="0"/>
              <a:t>Bu nedenle vetoyu kullanırken dikkatli ve sorumlu davranmak gerekir.</a:t>
            </a:r>
          </a:p>
          <a:p>
            <a:pPr marL="228600" indent="-228600" algn="just">
              <a:buFont typeface="+mj-lt"/>
              <a:buAutoNum type="arabicPeriod"/>
            </a:pPr>
            <a:endParaRPr lang="tr-TR" sz="1000" dirty="0" smtClean="0"/>
          </a:p>
          <a:p>
            <a:pPr marL="457200" indent="-457200" algn="just"/>
            <a:r>
              <a:rPr lang="tr-TR" sz="2000" b="1" dirty="0" smtClean="0"/>
              <a:t>4.	Gruptan ayrılmak </a:t>
            </a:r>
            <a:r>
              <a:rPr lang="tr-TR" sz="2000" dirty="0" smtClean="0"/>
              <a:t>“temel endişelerim grup tarafından kabul edilmedi. Gruptan ayrılıyorum.” Herkesin onaylayabileceği bir çözüm bulunamamış ve uzlaşma (konsensüs) prosedürü başarısız olmuştur.</a:t>
            </a:r>
          </a:p>
          <a:p>
            <a:pPr marL="457200" indent="-457200" algn="just"/>
            <a:endParaRPr lang="tr-TR" sz="1000" dirty="0" smtClean="0"/>
          </a:p>
          <a:p>
            <a:pPr marL="457200" indent="-457200" algn="just"/>
            <a:r>
              <a:rPr lang="tr-TR" sz="2000" b="1" dirty="0" smtClean="0"/>
              <a:t>5. </a:t>
            </a:r>
            <a:r>
              <a:rPr lang="tr-TR" sz="1200" b="1" dirty="0" smtClean="0"/>
              <a:t>	</a:t>
            </a:r>
            <a:r>
              <a:rPr lang="tr-TR" sz="2000" b="1" dirty="0" smtClean="0"/>
              <a:t>Kenarda durmak </a:t>
            </a:r>
            <a:r>
              <a:rPr lang="tr-TR" sz="2000" dirty="0" smtClean="0"/>
              <a:t>“kararı onaylamıyorum ama bloke etmek de istemiyorum.” Burada bir kişi kendisini dışarıda tutar ama gruptan ayrılmaz. Onaylamadığı için söz konusu eyleme katılmaz. Yine de grubun üyesi olarak kalır. Ancak bu durumda da uzlaşma (konsensüs) sağlanamamıştır. </a:t>
            </a:r>
          </a:p>
          <a:p>
            <a:endParaRPr lang="tr-TR" sz="2000" dirty="0"/>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2915816" y="4581128"/>
            <a:ext cx="280831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chemeClr val="tx1"/>
                </a:solidFill>
                <a:effectLst/>
                <a:latin typeface="+mj-lt"/>
                <a:ea typeface="Calibri" pitchFamily="34" charset="0"/>
                <a:cs typeface="Times New Roman" pitchFamily="18" charset="0"/>
              </a:rPr>
              <a:t>Etkinlik Zamanı</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2400" b="1" i="0" u="none" strike="noStrike" cap="none" normalizeH="0" baseline="0" dirty="0" smtClean="0">
              <a:ln>
                <a:noFill/>
              </a:ln>
              <a:solidFill>
                <a:schemeClr val="tx1"/>
              </a:solidFill>
              <a:effectLst/>
              <a:latin typeface="+mj-lt"/>
              <a:ea typeface="Calibri" pitchFamily="34" charset="0"/>
              <a:cs typeface="Times New Roman" pitchFamily="18" charset="0"/>
            </a:endParaRPr>
          </a:p>
        </p:txBody>
      </p:sp>
      <p:pic>
        <p:nvPicPr>
          <p:cNvPr id="8198" name="Picture 6" descr="C:\Users\toshiba\Desktop\untitled.png"/>
          <p:cNvPicPr>
            <a:picLocks noChangeAspect="1" noChangeArrowheads="1"/>
          </p:cNvPicPr>
          <p:nvPr/>
        </p:nvPicPr>
        <p:blipFill>
          <a:blip r:embed="rId2" cstate="print"/>
          <a:srcRect/>
          <a:stretch>
            <a:fillRect/>
          </a:stretch>
        </p:blipFill>
        <p:spPr bwMode="auto">
          <a:xfrm>
            <a:off x="5796136" y="4077072"/>
            <a:ext cx="2266950" cy="2019300"/>
          </a:xfrm>
          <a:prstGeom prst="rect">
            <a:avLst/>
          </a:prstGeom>
          <a:noFill/>
        </p:spPr>
      </p:pic>
      <p:pic>
        <p:nvPicPr>
          <p:cNvPr id="8199" name="Picture 7" descr="C:\Users\toshiba\Desktop\untitled.png"/>
          <p:cNvPicPr>
            <a:picLocks noChangeAspect="1" noChangeArrowheads="1"/>
          </p:cNvPicPr>
          <p:nvPr/>
        </p:nvPicPr>
        <p:blipFill>
          <a:blip r:embed="rId3" cstate="print"/>
          <a:srcRect/>
          <a:stretch>
            <a:fillRect/>
          </a:stretch>
        </p:blipFill>
        <p:spPr bwMode="auto">
          <a:xfrm>
            <a:off x="755576" y="4077072"/>
            <a:ext cx="2228850" cy="2047875"/>
          </a:xfrm>
          <a:prstGeom prst="rect">
            <a:avLst/>
          </a:prstGeom>
          <a:noFill/>
        </p:spPr>
      </p:pic>
      <p:sp>
        <p:nvSpPr>
          <p:cNvPr id="7" name="Rectangle 1"/>
          <p:cNvSpPr>
            <a:spLocks noChangeArrowheads="1"/>
          </p:cNvSpPr>
          <p:nvPr/>
        </p:nvSpPr>
        <p:spPr bwMode="auto">
          <a:xfrm>
            <a:off x="539552" y="476672"/>
            <a:ext cx="7848872" cy="3416320"/>
          </a:xfrm>
          <a:prstGeom prst="rect">
            <a:avLst/>
          </a:prstGeom>
          <a:solidFill>
            <a:srgbClr val="ECF2FA"/>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tr-TR" sz="1200" b="1" dirty="0" smtClean="0"/>
              <a:t>KAYNAKLAR:</a:t>
            </a:r>
          </a:p>
          <a:p>
            <a:pPr algn="ctr"/>
            <a:endParaRPr lang="tr-TR" sz="1200" b="1" dirty="0" smtClean="0"/>
          </a:p>
          <a:p>
            <a:pPr marL="354013" indent="-354013"/>
            <a:r>
              <a:rPr lang="tr-TR" sz="1200" dirty="0" smtClean="0"/>
              <a:t>1) </a:t>
            </a:r>
            <a:r>
              <a:rPr lang="tr-TR" sz="1200" dirty="0" err="1" smtClean="0"/>
              <a:t>Türnüklü</a:t>
            </a:r>
            <a:r>
              <a:rPr lang="tr-TR" sz="1200" dirty="0" smtClean="0"/>
              <a:t>, A.,</a:t>
            </a:r>
            <a:r>
              <a:rPr lang="tr-TR" sz="1200" b="1" dirty="0" smtClean="0"/>
              <a:t> </a:t>
            </a:r>
            <a:r>
              <a:rPr lang="tr-TR" sz="1200" dirty="0" smtClean="0"/>
              <a:t>Kaçmaz, T., İkiz, E. ve Balcı, F. (2009). </a:t>
            </a:r>
            <a:r>
              <a:rPr lang="tr-TR" sz="1200" b="1" i="1" dirty="0" smtClean="0"/>
              <a:t>Anlaşmazlıkların Çözümü , Müzakere ve Akran-Arabuluculuk Eğitim Programı</a:t>
            </a:r>
            <a:r>
              <a:rPr lang="tr-TR" sz="1200" dirty="0" smtClean="0"/>
              <a:t>. Maya Akademi:Ankara.</a:t>
            </a:r>
          </a:p>
          <a:p>
            <a:pPr marL="354013" indent="-354013"/>
            <a:r>
              <a:rPr lang="tr-TR" sz="1200" dirty="0" smtClean="0"/>
              <a:t>2) Uluslararası Af Örgütü. (2002), </a:t>
            </a:r>
            <a:r>
              <a:rPr lang="tr-TR" sz="1200" b="1" i="1" dirty="0" smtClean="0"/>
              <a:t>İlk Adım: İnsan Hakları Eğitimine Başlangıç İçin El Kitabı</a:t>
            </a:r>
            <a:r>
              <a:rPr lang="tr-TR" sz="1200" i="1" dirty="0" smtClean="0"/>
              <a:t> </a:t>
            </a:r>
            <a:r>
              <a:rPr lang="tr-TR" sz="1200" dirty="0" smtClean="0"/>
              <a:t>(</a:t>
            </a:r>
            <a:r>
              <a:rPr lang="tr-TR" sz="1200" dirty="0" err="1" smtClean="0"/>
              <a:t>Çev</a:t>
            </a:r>
            <a:r>
              <a:rPr lang="tr-TR" sz="1200" dirty="0" smtClean="0"/>
              <a:t>: İ. </a:t>
            </a:r>
            <a:r>
              <a:rPr lang="tr-TR" sz="1200" dirty="0" err="1" smtClean="0"/>
              <a:t>Üstüner</a:t>
            </a:r>
            <a:r>
              <a:rPr lang="tr-TR" sz="1200" dirty="0" smtClean="0"/>
              <a:t> ve G.G. Ataman),İstanbul. </a:t>
            </a:r>
          </a:p>
          <a:p>
            <a:pPr marL="354013" indent="-354013"/>
            <a:r>
              <a:rPr lang="tr-TR" sz="1200" dirty="0" smtClean="0"/>
              <a:t>3) </a:t>
            </a:r>
            <a:r>
              <a:rPr lang="tr-TR" sz="1200" b="1" i="1" dirty="0" err="1" smtClean="0"/>
              <a:t>First</a:t>
            </a:r>
            <a:r>
              <a:rPr lang="tr-TR" sz="1200" b="1" i="1" dirty="0" smtClean="0"/>
              <a:t> </a:t>
            </a:r>
            <a:r>
              <a:rPr lang="tr-TR" sz="1200" b="1" i="1" dirty="0" err="1" smtClean="0"/>
              <a:t>Steps</a:t>
            </a:r>
            <a:r>
              <a:rPr lang="tr-TR" sz="1200" b="1" i="1" dirty="0" smtClean="0"/>
              <a:t> : A </a:t>
            </a:r>
            <a:r>
              <a:rPr lang="tr-TR" sz="1200" b="1" i="1" dirty="0" err="1" smtClean="0"/>
              <a:t>manual</a:t>
            </a:r>
            <a:r>
              <a:rPr lang="tr-TR" sz="1200" b="1" i="1" dirty="0" smtClean="0"/>
              <a:t> </a:t>
            </a:r>
            <a:r>
              <a:rPr lang="tr-TR" sz="1200" b="1" i="1" dirty="0" err="1" smtClean="0"/>
              <a:t>for</a:t>
            </a:r>
            <a:r>
              <a:rPr lang="tr-TR" sz="1200" b="1" i="1" dirty="0" smtClean="0"/>
              <a:t> </a:t>
            </a:r>
            <a:r>
              <a:rPr lang="tr-TR" sz="1200" b="1" i="1" dirty="0" err="1" smtClean="0"/>
              <a:t>starting</a:t>
            </a:r>
            <a:r>
              <a:rPr lang="tr-TR" sz="1200" b="1" i="1" dirty="0" smtClean="0"/>
              <a:t> </a:t>
            </a:r>
            <a:r>
              <a:rPr lang="tr-TR" sz="1200" b="1" i="1" dirty="0" err="1" smtClean="0"/>
              <a:t>Human</a:t>
            </a:r>
            <a:r>
              <a:rPr lang="tr-TR" sz="1200" b="1" i="1" dirty="0" smtClean="0"/>
              <a:t> </a:t>
            </a:r>
            <a:r>
              <a:rPr lang="tr-TR" sz="1200" b="1" i="1" dirty="0" err="1" smtClean="0"/>
              <a:t>Rights</a:t>
            </a:r>
            <a:r>
              <a:rPr lang="tr-TR" sz="1200" b="1" i="1" dirty="0" smtClean="0"/>
              <a:t> </a:t>
            </a:r>
            <a:r>
              <a:rPr lang="tr-TR" sz="1200" b="1" i="1" dirty="0" err="1" smtClean="0"/>
              <a:t>Education</a:t>
            </a:r>
            <a:r>
              <a:rPr lang="tr-TR" sz="1200" b="1" i="1" dirty="0" smtClean="0"/>
              <a:t>  </a:t>
            </a:r>
            <a:r>
              <a:rPr lang="tr-TR" sz="1200" u="sng" dirty="0" smtClean="0">
                <a:hlinkClick r:id="rId4"/>
              </a:rPr>
              <a:t>http://www.</a:t>
            </a:r>
            <a:r>
              <a:rPr lang="tr-TR" sz="1200" u="sng" dirty="0" err="1" smtClean="0">
                <a:hlinkClick r:id="rId4"/>
              </a:rPr>
              <a:t>hrea</a:t>
            </a:r>
            <a:r>
              <a:rPr lang="tr-TR" sz="1200" u="sng" dirty="0" smtClean="0">
                <a:hlinkClick r:id="rId4"/>
              </a:rPr>
              <a:t>.org/</a:t>
            </a:r>
            <a:r>
              <a:rPr lang="tr-TR" sz="1200" u="sng" dirty="0" err="1" smtClean="0">
                <a:hlinkClick r:id="rId4"/>
              </a:rPr>
              <a:t>erc</a:t>
            </a:r>
            <a:r>
              <a:rPr lang="tr-TR" sz="1200" u="sng" dirty="0" smtClean="0">
                <a:hlinkClick r:id="rId4"/>
              </a:rPr>
              <a:t>/</a:t>
            </a:r>
            <a:r>
              <a:rPr lang="tr-TR" sz="1200" u="sng" dirty="0" err="1" smtClean="0">
                <a:hlinkClick r:id="rId4"/>
              </a:rPr>
              <a:t>Library</a:t>
            </a:r>
            <a:r>
              <a:rPr lang="tr-TR" sz="1200" u="sng" dirty="0" smtClean="0">
                <a:hlinkClick r:id="rId4"/>
              </a:rPr>
              <a:t>/</a:t>
            </a:r>
            <a:r>
              <a:rPr lang="tr-TR" sz="1200" u="sng" dirty="0" err="1" smtClean="0">
                <a:hlinkClick r:id="rId4"/>
              </a:rPr>
              <a:t>First</a:t>
            </a:r>
            <a:r>
              <a:rPr lang="tr-TR" sz="1200" u="sng" dirty="0" smtClean="0">
                <a:hlinkClick r:id="rId4"/>
              </a:rPr>
              <a:t>_</a:t>
            </a:r>
            <a:r>
              <a:rPr lang="tr-TR" sz="1200" u="sng" dirty="0" err="1" smtClean="0">
                <a:hlinkClick r:id="rId4"/>
              </a:rPr>
              <a:t>Steps</a:t>
            </a:r>
            <a:r>
              <a:rPr lang="tr-TR" sz="1200" u="sng" dirty="0" smtClean="0">
                <a:hlinkClick r:id="rId4"/>
              </a:rPr>
              <a:t>/part4_</a:t>
            </a:r>
            <a:r>
              <a:rPr lang="tr-TR" sz="1200" u="sng" dirty="0" err="1" smtClean="0">
                <a:hlinkClick r:id="rId4"/>
              </a:rPr>
              <a:t>eng</a:t>
            </a:r>
            <a:r>
              <a:rPr lang="tr-TR" sz="1200" u="sng" dirty="0" smtClean="0">
                <a:hlinkClick r:id="rId4"/>
              </a:rPr>
              <a:t>.html</a:t>
            </a:r>
            <a:r>
              <a:rPr lang="tr-TR" sz="1200" dirty="0" smtClean="0"/>
              <a:t> (Erişim Tarihi: 03/12/2013) </a:t>
            </a:r>
            <a:r>
              <a:rPr lang="tr-TR" sz="1200" b="1" i="1" dirty="0" err="1" smtClean="0"/>
              <a:t>What</a:t>
            </a:r>
            <a:r>
              <a:rPr lang="tr-TR" sz="1200" b="1" i="1" dirty="0" smtClean="0"/>
              <a:t> </a:t>
            </a:r>
            <a:r>
              <a:rPr lang="tr-TR" sz="1200" b="1" i="1" dirty="0" err="1" smtClean="0"/>
              <a:t>Now</a:t>
            </a:r>
            <a:r>
              <a:rPr lang="tr-TR" sz="1200" b="1" i="1" dirty="0" smtClean="0"/>
              <a:t>? </a:t>
            </a:r>
            <a:r>
              <a:rPr lang="tr-TR" sz="1200" i="1" dirty="0" err="1" smtClean="0"/>
              <a:t>Activity</a:t>
            </a:r>
            <a:r>
              <a:rPr lang="tr-TR" sz="1200" b="1" i="1" dirty="0" smtClean="0"/>
              <a:t> </a:t>
            </a:r>
            <a:r>
              <a:rPr lang="en-US" sz="1200" i="1" dirty="0" smtClean="0"/>
              <a:t>adapted from p.19 of </a:t>
            </a:r>
            <a:r>
              <a:rPr lang="en-US" sz="1200" b="1" i="1" dirty="0" smtClean="0"/>
              <a:t>Understand the Law</a:t>
            </a:r>
            <a:r>
              <a:rPr lang="en-US" sz="1200" i="1" dirty="0" smtClean="0"/>
              <a:t> 1994, The Citizenship Foundation.</a:t>
            </a:r>
            <a:endParaRPr lang="tr-TR" sz="1200" dirty="0" smtClean="0"/>
          </a:p>
          <a:p>
            <a:pPr marL="354013" indent="-354013"/>
            <a:r>
              <a:rPr lang="tr-TR" sz="1200" dirty="0" smtClean="0"/>
              <a:t>4) </a:t>
            </a:r>
            <a:r>
              <a:rPr lang="tr-TR" sz="1200" u="sng" dirty="0" smtClean="0">
                <a:hlinkClick r:id="rId5"/>
              </a:rPr>
              <a:t>http://www.</a:t>
            </a:r>
            <a:r>
              <a:rPr lang="tr-TR" sz="1200" u="sng" dirty="0" err="1" smtClean="0">
                <a:hlinkClick r:id="rId5"/>
              </a:rPr>
              <a:t>wri</a:t>
            </a:r>
            <a:r>
              <a:rPr lang="tr-TR" sz="1200" u="sng" dirty="0" smtClean="0">
                <a:hlinkClick r:id="rId5"/>
              </a:rPr>
              <a:t>-</a:t>
            </a:r>
            <a:r>
              <a:rPr lang="tr-TR" sz="1200" u="sng" dirty="0" err="1" smtClean="0">
                <a:hlinkClick r:id="rId5"/>
              </a:rPr>
              <a:t>irg</a:t>
            </a:r>
            <a:r>
              <a:rPr lang="tr-TR" sz="1200" u="sng" dirty="0" smtClean="0">
                <a:hlinkClick r:id="rId5"/>
              </a:rPr>
              <a:t>.org/es/</a:t>
            </a:r>
            <a:r>
              <a:rPr lang="tr-TR" sz="1200" u="sng" dirty="0" err="1" smtClean="0">
                <a:hlinkClick r:id="rId5"/>
              </a:rPr>
              <a:t>node</a:t>
            </a:r>
            <a:r>
              <a:rPr lang="tr-TR" sz="1200" u="sng" dirty="0" smtClean="0">
                <a:hlinkClick r:id="rId5"/>
              </a:rPr>
              <a:t>/15245</a:t>
            </a:r>
            <a:r>
              <a:rPr lang="tr-TR" sz="1200" dirty="0" smtClean="0"/>
              <a:t> (Erişim Tarihi: 03/12/2013)</a:t>
            </a:r>
          </a:p>
          <a:p>
            <a:pPr marL="354013" indent="-354013"/>
            <a:r>
              <a:rPr lang="tr-TR" sz="1200" dirty="0" smtClean="0"/>
              <a:t>5) </a:t>
            </a:r>
            <a:r>
              <a:rPr lang="tr-TR" sz="1200" b="1" i="1" dirty="0" smtClean="0"/>
              <a:t>Bir karar alma yöntemi olarak </a:t>
            </a:r>
            <a:r>
              <a:rPr lang="tr-TR" sz="1200" b="1" i="1" dirty="0" err="1" smtClean="0"/>
              <a:t>konsensus</a:t>
            </a:r>
            <a:r>
              <a:rPr lang="tr-TR" sz="1200" b="1" i="1" dirty="0" smtClean="0"/>
              <a:t> </a:t>
            </a:r>
            <a:endParaRPr lang="tr-TR" sz="1200" dirty="0" smtClean="0"/>
          </a:p>
          <a:p>
            <a:pPr marL="354013"/>
            <a:r>
              <a:rPr lang="tr-TR" sz="1200" u="sng" dirty="0" smtClean="0">
                <a:hlinkClick r:id="rId6"/>
              </a:rPr>
              <a:t>http://www.</a:t>
            </a:r>
            <a:r>
              <a:rPr lang="tr-TR" sz="1200" u="sng" dirty="0" err="1" smtClean="0">
                <a:hlinkClick r:id="rId6"/>
              </a:rPr>
              <a:t>siddetsizlik</a:t>
            </a:r>
            <a:r>
              <a:rPr lang="tr-TR" sz="1200" u="sng" dirty="0" smtClean="0">
                <a:hlinkClick r:id="rId6"/>
              </a:rPr>
              <a:t>.org/</a:t>
            </a:r>
            <a:r>
              <a:rPr lang="tr-TR" sz="1200" u="sng" dirty="0" err="1" smtClean="0">
                <a:hlinkClick r:id="rId6"/>
              </a:rPr>
              <a:t>konsensus</a:t>
            </a:r>
            <a:r>
              <a:rPr lang="tr-TR" sz="1200" u="sng" dirty="0" smtClean="0">
                <a:hlinkClick r:id="rId6"/>
              </a:rPr>
              <a:t>.html</a:t>
            </a:r>
            <a:r>
              <a:rPr lang="tr-TR" sz="1200" dirty="0" smtClean="0"/>
              <a:t> (Erişim Tarihi: 03/12/2013)</a:t>
            </a:r>
          </a:p>
          <a:p>
            <a:pPr marL="354013" indent="-354013"/>
            <a:r>
              <a:rPr lang="tr-TR" sz="1200" dirty="0" smtClean="0"/>
              <a:t>6) </a:t>
            </a:r>
            <a:r>
              <a:rPr lang="tr-TR" sz="1200" dirty="0" err="1" smtClean="0"/>
              <a:t>Brander</a:t>
            </a:r>
            <a:r>
              <a:rPr lang="tr-TR" sz="1200" dirty="0" smtClean="0"/>
              <a:t>, P., </a:t>
            </a:r>
            <a:r>
              <a:rPr lang="tr-TR" sz="1200" dirty="0" err="1" smtClean="0"/>
              <a:t>Oliveira</a:t>
            </a:r>
            <a:r>
              <a:rPr lang="tr-TR" sz="1200" dirty="0" smtClean="0"/>
              <a:t>, B., </a:t>
            </a:r>
            <a:r>
              <a:rPr lang="tr-TR" sz="1200" dirty="0" err="1" smtClean="0"/>
              <a:t>Gomes</a:t>
            </a:r>
            <a:r>
              <a:rPr lang="tr-TR" sz="1200" dirty="0" smtClean="0"/>
              <a:t>, R., </a:t>
            </a:r>
            <a:r>
              <a:rPr lang="tr-TR" sz="1200" dirty="0" err="1" smtClean="0"/>
              <a:t>Ondrackova</a:t>
            </a:r>
            <a:r>
              <a:rPr lang="tr-TR" sz="1200" dirty="0" smtClean="0"/>
              <a:t>, J., </a:t>
            </a:r>
            <a:r>
              <a:rPr lang="tr-TR" sz="1200" dirty="0" err="1" smtClean="0"/>
              <a:t>Keen</a:t>
            </a:r>
            <a:r>
              <a:rPr lang="tr-TR" sz="1200" dirty="0" smtClean="0"/>
              <a:t>, E., </a:t>
            </a:r>
            <a:r>
              <a:rPr lang="tr-TR" sz="1200" dirty="0" err="1" smtClean="0"/>
              <a:t>Surian</a:t>
            </a:r>
            <a:r>
              <a:rPr lang="tr-TR" sz="1200" dirty="0" smtClean="0"/>
              <a:t>, A., </a:t>
            </a:r>
            <a:r>
              <a:rPr lang="tr-TR" sz="1200" dirty="0" err="1" smtClean="0"/>
              <a:t>Lemineur</a:t>
            </a:r>
            <a:r>
              <a:rPr lang="tr-TR" sz="1200" dirty="0" smtClean="0"/>
              <a:t>, M-L. </a:t>
            </a:r>
            <a:r>
              <a:rPr lang="tr-TR" sz="1200" dirty="0" err="1" smtClean="0"/>
              <a:t>and</a:t>
            </a:r>
            <a:r>
              <a:rPr lang="tr-TR" sz="1200" dirty="0" smtClean="0"/>
              <a:t> </a:t>
            </a:r>
            <a:r>
              <a:rPr lang="tr-TR" sz="1200" dirty="0" err="1" smtClean="0"/>
              <a:t>Suslova</a:t>
            </a:r>
            <a:r>
              <a:rPr lang="tr-TR" sz="1200" dirty="0" smtClean="0"/>
              <a:t>, O. (2002). </a:t>
            </a:r>
            <a:r>
              <a:rPr lang="tr-TR" sz="1200" b="1" i="1" dirty="0" err="1" smtClean="0"/>
              <a:t>Compass</a:t>
            </a:r>
            <a:r>
              <a:rPr lang="tr-TR" sz="1200" b="1" i="1" dirty="0" smtClean="0"/>
              <a:t> a </a:t>
            </a:r>
            <a:r>
              <a:rPr lang="tr-TR" sz="1200" b="1" i="1" dirty="0" err="1" smtClean="0"/>
              <a:t>manual</a:t>
            </a:r>
            <a:r>
              <a:rPr lang="tr-TR" sz="1200" b="1" i="1" dirty="0" smtClean="0"/>
              <a:t> on </a:t>
            </a:r>
            <a:r>
              <a:rPr lang="tr-TR" sz="1200" b="1" i="1" dirty="0" err="1" smtClean="0"/>
              <a:t>human</a:t>
            </a:r>
            <a:r>
              <a:rPr lang="tr-TR" sz="1200" b="1" i="1" dirty="0" smtClean="0"/>
              <a:t> </a:t>
            </a:r>
            <a:r>
              <a:rPr lang="tr-TR" sz="1200" b="1" i="1" dirty="0" err="1" smtClean="0"/>
              <a:t>right</a:t>
            </a:r>
            <a:r>
              <a:rPr lang="tr-TR" sz="1200" b="1" i="1" dirty="0" smtClean="0"/>
              <a:t> </a:t>
            </a:r>
            <a:r>
              <a:rPr lang="tr-TR" sz="1200" b="1" i="1" dirty="0" err="1" smtClean="0"/>
              <a:t>education</a:t>
            </a:r>
            <a:r>
              <a:rPr lang="tr-TR" sz="1200" b="1" i="1" dirty="0" smtClean="0"/>
              <a:t> </a:t>
            </a:r>
            <a:r>
              <a:rPr lang="tr-TR" sz="1200" b="1" i="1" dirty="0" err="1" smtClean="0"/>
              <a:t>with</a:t>
            </a:r>
            <a:r>
              <a:rPr lang="tr-TR" sz="1200" b="1" i="1" dirty="0" smtClean="0"/>
              <a:t> </a:t>
            </a:r>
            <a:r>
              <a:rPr lang="tr-TR" sz="1200" b="1" i="1" dirty="0" err="1" smtClean="0"/>
              <a:t>young</a:t>
            </a:r>
            <a:r>
              <a:rPr lang="tr-TR" sz="1200" b="1" i="1" dirty="0" smtClean="0"/>
              <a:t> </a:t>
            </a:r>
            <a:r>
              <a:rPr lang="tr-TR" sz="1200" b="1" i="1" dirty="0" err="1" smtClean="0"/>
              <a:t>people</a:t>
            </a:r>
            <a:r>
              <a:rPr lang="tr-TR" sz="1200" b="1" dirty="0" smtClean="0"/>
              <a:t>.</a:t>
            </a:r>
            <a:r>
              <a:rPr lang="tr-TR" sz="1200" dirty="0" smtClean="0"/>
              <a:t> </a:t>
            </a:r>
            <a:r>
              <a:rPr lang="tr-TR" sz="1200" dirty="0" err="1" smtClean="0"/>
              <a:t>In</a:t>
            </a:r>
            <a:r>
              <a:rPr lang="tr-TR" sz="1200" dirty="0" smtClean="0"/>
              <a:t> P., </a:t>
            </a:r>
            <a:r>
              <a:rPr lang="tr-TR" sz="1200" dirty="0" err="1" smtClean="0"/>
              <a:t>Keen</a:t>
            </a:r>
            <a:r>
              <a:rPr lang="tr-TR" sz="1200" dirty="0" smtClean="0"/>
              <a:t> E. </a:t>
            </a:r>
            <a:r>
              <a:rPr lang="tr-TR" sz="1200" dirty="0" err="1" smtClean="0"/>
              <a:t>and</a:t>
            </a:r>
            <a:r>
              <a:rPr lang="tr-TR" sz="1200" dirty="0" smtClean="0"/>
              <a:t> </a:t>
            </a:r>
            <a:r>
              <a:rPr lang="tr-TR" sz="1200" dirty="0" err="1" smtClean="0"/>
              <a:t>Lemineur</a:t>
            </a:r>
            <a:r>
              <a:rPr lang="tr-TR" sz="1200" dirty="0" smtClean="0"/>
              <a:t> M-L. (</a:t>
            </a:r>
            <a:r>
              <a:rPr lang="tr-TR" sz="1200" dirty="0" err="1" smtClean="0"/>
              <a:t>Eds</a:t>
            </a:r>
            <a:r>
              <a:rPr lang="tr-TR" sz="1200" dirty="0" smtClean="0"/>
              <a:t>). </a:t>
            </a:r>
            <a:r>
              <a:rPr lang="tr-TR" sz="1200" dirty="0" err="1" smtClean="0"/>
              <a:t>Germany</a:t>
            </a:r>
            <a:r>
              <a:rPr lang="tr-TR" sz="1200" dirty="0" smtClean="0"/>
              <a:t>:</a:t>
            </a:r>
            <a:r>
              <a:rPr lang="tr-TR" sz="1200" dirty="0" err="1" smtClean="0"/>
              <a:t>Council</a:t>
            </a:r>
            <a:r>
              <a:rPr lang="tr-TR" sz="1200" dirty="0" smtClean="0"/>
              <a:t> of </a:t>
            </a:r>
            <a:r>
              <a:rPr lang="tr-TR" sz="1200" dirty="0" err="1" smtClean="0"/>
              <a:t>Europe</a:t>
            </a:r>
            <a:r>
              <a:rPr lang="tr-TR" sz="1200" dirty="0" smtClean="0"/>
              <a:t>.</a:t>
            </a:r>
            <a:r>
              <a:rPr lang="tr-TR" sz="1200" dirty="0" smtClean="0">
                <a:latin typeface="Arial" pitchFamily="34" charset="0"/>
                <a:cs typeface="Arial" pitchFamily="34" charset="0"/>
              </a:rPr>
              <a:t> </a:t>
            </a:r>
          </a:p>
          <a:p>
            <a:pPr marL="354013" indent="-354013"/>
            <a:r>
              <a:rPr lang="tr-TR" sz="1200" i="1" dirty="0" smtClean="0">
                <a:latin typeface="Arial" pitchFamily="34" charset="0"/>
                <a:cs typeface="Arial" pitchFamily="34" charset="0"/>
              </a:rPr>
              <a:t>7) </a:t>
            </a:r>
            <a:r>
              <a:rPr lang="en-US" sz="1200" dirty="0" smtClean="0">
                <a:latin typeface="Arial" pitchFamily="34" charset="0"/>
                <a:cs typeface="Arial" pitchFamily="34" charset="0"/>
              </a:rPr>
              <a:t>Graham Knox, “</a:t>
            </a:r>
            <a:r>
              <a:rPr lang="en-US" sz="1200" b="1" dirty="0" smtClean="0">
                <a:latin typeface="Arial" pitchFamily="34" charset="0"/>
                <a:cs typeface="Arial" pitchFamily="34" charset="0"/>
              </a:rPr>
              <a:t>Lost at Sea</a:t>
            </a:r>
            <a:r>
              <a:rPr lang="en-US" sz="1200" dirty="0" smtClean="0">
                <a:latin typeface="Arial" pitchFamily="34" charset="0"/>
                <a:cs typeface="Arial" pitchFamily="34" charset="0"/>
              </a:rPr>
              <a:t>” </a:t>
            </a:r>
            <a:r>
              <a:rPr lang="en-US" sz="1200" dirty="0" smtClean="0">
                <a:latin typeface="Arial" pitchFamily="34" charset="0"/>
                <a:cs typeface="Arial" pitchFamily="34" charset="0"/>
                <a:hlinkClick r:id="rId7"/>
              </a:rPr>
              <a:t>http://insight.typepad.co.uk/lost_at_sea.pdf</a:t>
            </a:r>
            <a:r>
              <a:rPr lang="tr-TR" sz="1200" dirty="0" smtClean="0">
                <a:latin typeface="Arial" pitchFamily="34" charset="0"/>
                <a:cs typeface="Arial" pitchFamily="34" charset="0"/>
              </a:rPr>
              <a:t>( Erişim Tarihi: 07.10.2014)</a:t>
            </a:r>
          </a:p>
          <a:p>
            <a:pPr marL="354013" indent="-354013"/>
            <a:r>
              <a:rPr lang="tr-TR" sz="1200" dirty="0" smtClean="0">
                <a:latin typeface="Arial" pitchFamily="34" charset="0"/>
                <a:cs typeface="Arial" pitchFamily="34" charset="0"/>
              </a:rPr>
              <a:t>8) </a:t>
            </a:r>
            <a:r>
              <a:rPr lang="en-US" sz="1200" b="1" i="1" dirty="0" smtClean="0">
                <a:latin typeface="Arial" pitchFamily="34" charset="0"/>
                <a:cs typeface="Arial" pitchFamily="34" charset="0"/>
              </a:rPr>
              <a:t>Decision by Consensus – Lost at Sea</a:t>
            </a:r>
            <a:r>
              <a:rPr lang="tr-TR" sz="1200" b="1" dirty="0" smtClean="0">
                <a:latin typeface="Arial" pitchFamily="34" charset="0"/>
                <a:cs typeface="Arial" pitchFamily="34" charset="0"/>
              </a:rPr>
              <a:t>  </a:t>
            </a:r>
            <a:r>
              <a:rPr lang="tr-TR" sz="1200" dirty="0" smtClean="0">
                <a:latin typeface="Arial" pitchFamily="34" charset="0"/>
                <a:cs typeface="Arial" pitchFamily="34" charset="0"/>
                <a:hlinkClick r:id="rId8"/>
              </a:rPr>
              <a:t>http://atiwb.nic.in/Module9%20Lost%20at%20Sea.pdf</a:t>
            </a:r>
            <a:r>
              <a:rPr lang="tr-TR" sz="1200" dirty="0" smtClean="0">
                <a:latin typeface="Arial" pitchFamily="34" charset="0"/>
                <a:cs typeface="Arial" pitchFamily="34" charset="0"/>
              </a:rPr>
              <a:t> ( Erişim Tarihi: 07.10.2014)</a:t>
            </a:r>
            <a:endParaRPr kumimoji="0" lang="tr-TR" sz="1200" u="none" strike="noStrike" cap="none" normalizeH="0" baseline="0" dirty="0" smtClean="0">
              <a:ln>
                <a:noFill/>
              </a:ln>
              <a:effectLst/>
              <a:latin typeface="Arial" pitchFamily="34" charset="0"/>
              <a:cs typeface="Arial" pitchFamily="34" charset="0"/>
            </a:endParaRP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a:spLocks noChangeArrowheads="1"/>
          </p:cNvSpPr>
          <p:nvPr/>
        </p:nvSpPr>
        <p:spPr bwMode="auto">
          <a:xfrm>
            <a:off x="899592" y="1811719"/>
            <a:ext cx="6912768" cy="3477875"/>
          </a:xfrm>
          <a:prstGeom prst="rect">
            <a:avLst/>
          </a:prstGeom>
          <a:noFill/>
          <a:ln w="9525">
            <a:noFill/>
            <a:miter lim="800000"/>
            <a:headEnd/>
            <a:tailEnd/>
          </a:ln>
        </p:spPr>
        <p:txBody>
          <a:bodyPr wrap="square">
            <a:spAutoFit/>
          </a:bodyPr>
          <a:lstStyle/>
          <a:p>
            <a:pPr algn="ctr"/>
            <a:r>
              <a:rPr lang="tr-TR" sz="2800" b="1" dirty="0" smtClean="0">
                <a:solidFill>
                  <a:srgbClr val="0000CC"/>
                </a:solidFill>
              </a:rPr>
              <a:t>Uzlaşı (Konsensüs) Nedir?</a:t>
            </a:r>
          </a:p>
          <a:p>
            <a:pPr>
              <a:buFont typeface="Arial" pitchFamily="34" charset="0"/>
              <a:buChar char="•"/>
            </a:pPr>
            <a:endParaRPr lang="tr-TR" sz="2400" dirty="0" smtClean="0">
              <a:solidFill>
                <a:srgbClr val="0000CC"/>
              </a:solidFill>
            </a:endParaRPr>
          </a:p>
          <a:p>
            <a:pPr algn="just">
              <a:buFont typeface="Wingdings" pitchFamily="2" charset="2"/>
              <a:buChar char="ü"/>
            </a:pPr>
            <a:r>
              <a:rPr lang="tr-TR" sz="2400" dirty="0" smtClean="0"/>
              <a:t>Uzlaşı (</a:t>
            </a:r>
            <a:r>
              <a:rPr lang="tr-TR" sz="2400" dirty="0" err="1" smtClean="0"/>
              <a:t>konsensus</a:t>
            </a:r>
            <a:r>
              <a:rPr lang="tr-TR" sz="2400" dirty="0" smtClean="0"/>
              <a:t>), bir topluluğa dâhil üyelerin özgür iradelerini kullanmak yoluyla bir konu hakkında tüm muhatapların kabul edebileceği bir </a:t>
            </a:r>
            <a:r>
              <a:rPr lang="tr-TR" sz="2400" b="1" dirty="0" smtClean="0">
                <a:solidFill>
                  <a:srgbClr val="FF0000"/>
                </a:solidFill>
              </a:rPr>
              <a:t>anlaşmaya, mutabakata</a:t>
            </a:r>
            <a:r>
              <a:rPr lang="tr-TR" sz="2400" dirty="0" smtClean="0">
                <a:solidFill>
                  <a:srgbClr val="FF0000"/>
                </a:solidFill>
              </a:rPr>
              <a:t> </a:t>
            </a:r>
            <a:r>
              <a:rPr lang="tr-TR" sz="2400" dirty="0" smtClean="0"/>
              <a:t>varmalarıdır.</a:t>
            </a:r>
          </a:p>
          <a:p>
            <a:pPr algn="just">
              <a:buFont typeface="Wingdings" pitchFamily="2" charset="2"/>
              <a:buChar char="ü"/>
            </a:pPr>
            <a:endParaRPr lang="tr-TR" sz="2400" dirty="0" smtClean="0"/>
          </a:p>
          <a:p>
            <a:pPr algn="just">
              <a:buFont typeface="Wingdings" pitchFamily="2" charset="2"/>
              <a:buChar char="ü"/>
            </a:pPr>
            <a:r>
              <a:rPr lang="tr-TR" sz="2400" dirty="0" smtClean="0"/>
              <a:t>Uzlaşı (konsensüs) terimi, daha çok </a:t>
            </a:r>
            <a:r>
              <a:rPr lang="tr-TR" sz="2400" b="1" dirty="0" smtClean="0">
                <a:solidFill>
                  <a:srgbClr val="FF0000"/>
                </a:solidFill>
              </a:rPr>
              <a:t>demokratik toplumlara özgü </a:t>
            </a:r>
            <a:r>
              <a:rPr lang="tr-TR" sz="2400" dirty="0" smtClean="0"/>
              <a:t>bir durumdur. </a:t>
            </a: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a:spLocks noChangeArrowheads="1"/>
          </p:cNvSpPr>
          <p:nvPr/>
        </p:nvSpPr>
        <p:spPr bwMode="auto">
          <a:xfrm>
            <a:off x="611560" y="1052736"/>
            <a:ext cx="7560840" cy="5262979"/>
          </a:xfrm>
          <a:prstGeom prst="rect">
            <a:avLst/>
          </a:prstGeom>
          <a:noFill/>
          <a:ln w="9525">
            <a:noFill/>
            <a:miter lim="800000"/>
            <a:headEnd/>
            <a:tailEnd/>
          </a:ln>
        </p:spPr>
        <p:txBody>
          <a:bodyPr wrap="square">
            <a:spAutoFit/>
          </a:bodyPr>
          <a:lstStyle/>
          <a:p>
            <a:pPr algn="ctr"/>
            <a:r>
              <a:rPr lang="tr-TR" sz="2800" b="1" dirty="0" smtClean="0">
                <a:solidFill>
                  <a:srgbClr val="0000CC"/>
                </a:solidFill>
              </a:rPr>
              <a:t>Neden Uzlaşı Eğitimi?</a:t>
            </a:r>
          </a:p>
          <a:p>
            <a:pPr>
              <a:buFont typeface="Wingdings" pitchFamily="2" charset="2"/>
              <a:buChar char="ü"/>
            </a:pPr>
            <a:endParaRPr lang="tr-TR" sz="2400" dirty="0" smtClean="0"/>
          </a:p>
          <a:p>
            <a:pPr algn="just">
              <a:buFont typeface="Wingdings" pitchFamily="2" charset="2"/>
              <a:buChar char="ü"/>
            </a:pPr>
            <a:r>
              <a:rPr lang="tr-TR" sz="2400" dirty="0" smtClean="0"/>
              <a:t>Çünkü yüzde yüz ortak düşündüğümüz konu sayısı </a:t>
            </a:r>
            <a:r>
              <a:rPr lang="tr-TR" sz="2400" b="1" dirty="0" smtClean="0">
                <a:solidFill>
                  <a:srgbClr val="FF0000"/>
                </a:solidFill>
              </a:rPr>
              <a:t>çok sınırlı</a:t>
            </a:r>
            <a:r>
              <a:rPr lang="tr-TR" sz="2400" dirty="0" smtClean="0"/>
              <a:t>.</a:t>
            </a:r>
          </a:p>
          <a:p>
            <a:pPr algn="just">
              <a:buFont typeface="Wingdings" pitchFamily="2" charset="2"/>
              <a:buChar char="ü"/>
            </a:pPr>
            <a:endParaRPr lang="tr-TR" sz="2400" dirty="0" smtClean="0"/>
          </a:p>
          <a:p>
            <a:pPr algn="just">
              <a:buFont typeface="Wingdings" pitchFamily="2" charset="2"/>
              <a:buChar char="ü"/>
            </a:pPr>
            <a:r>
              <a:rPr lang="tr-TR" sz="2400" dirty="0" smtClean="0"/>
              <a:t>Birbirinden farklı düşünen insanların </a:t>
            </a:r>
            <a:r>
              <a:rPr lang="tr-TR" sz="2400" b="1" dirty="0" smtClean="0">
                <a:solidFill>
                  <a:srgbClr val="FF0000"/>
                </a:solidFill>
              </a:rPr>
              <a:t>bir birini duyması </a:t>
            </a:r>
            <a:r>
              <a:rPr lang="tr-TR" sz="2400" dirty="0" smtClean="0"/>
              <a:t>gerekir.</a:t>
            </a:r>
          </a:p>
          <a:p>
            <a:pPr algn="just">
              <a:buFont typeface="Wingdings" pitchFamily="2" charset="2"/>
              <a:buChar char="ü"/>
            </a:pPr>
            <a:endParaRPr lang="tr-TR" sz="2400" dirty="0" smtClean="0"/>
          </a:p>
          <a:p>
            <a:pPr algn="just">
              <a:buFont typeface="Wingdings" pitchFamily="2" charset="2"/>
              <a:buChar char="ü"/>
            </a:pPr>
            <a:r>
              <a:rPr lang="tr-TR" sz="2400" dirty="0" smtClean="0"/>
              <a:t>İnsanların bir birini duymaları için </a:t>
            </a:r>
            <a:r>
              <a:rPr lang="tr-TR" sz="2400" b="1" dirty="0" smtClean="0">
                <a:solidFill>
                  <a:srgbClr val="FF0000"/>
                </a:solidFill>
              </a:rPr>
              <a:t>öncelikle birbirini dinlemeleri </a:t>
            </a:r>
            <a:r>
              <a:rPr lang="tr-TR" sz="2400" dirty="0" smtClean="0"/>
              <a:t>gerekiyor.</a:t>
            </a:r>
          </a:p>
          <a:p>
            <a:pPr algn="just">
              <a:buFont typeface="Wingdings" pitchFamily="2" charset="2"/>
              <a:buChar char="ü"/>
            </a:pPr>
            <a:endParaRPr lang="tr-TR" sz="2400" dirty="0" smtClean="0"/>
          </a:p>
          <a:p>
            <a:pPr algn="just">
              <a:buFont typeface="Wingdings" pitchFamily="2" charset="2"/>
              <a:buChar char="ü"/>
            </a:pPr>
            <a:r>
              <a:rPr lang="tr-TR" sz="2400" dirty="0" smtClean="0"/>
              <a:t>Uzlaşı eğitiminde amaç salt uzlaşı sağlamak değil; </a:t>
            </a:r>
            <a:r>
              <a:rPr lang="tr-TR" sz="2400" b="1" dirty="0" smtClean="0">
                <a:solidFill>
                  <a:srgbClr val="FF0000"/>
                </a:solidFill>
              </a:rPr>
              <a:t>beceri </a:t>
            </a:r>
            <a:r>
              <a:rPr lang="tr-TR" sz="2400" dirty="0" smtClean="0"/>
              <a:t>geliştirmektir.</a:t>
            </a:r>
          </a:p>
          <a:p>
            <a:pPr>
              <a:buFont typeface="Wingdings" pitchFamily="2" charset="2"/>
              <a:buChar char="ü"/>
            </a:pPr>
            <a:endParaRPr lang="tr-TR" sz="2000" dirty="0" smtClean="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a:spLocks noChangeArrowheads="1"/>
          </p:cNvSpPr>
          <p:nvPr/>
        </p:nvSpPr>
        <p:spPr bwMode="auto">
          <a:xfrm>
            <a:off x="899592" y="1687448"/>
            <a:ext cx="6912768" cy="4401205"/>
          </a:xfrm>
          <a:prstGeom prst="rect">
            <a:avLst/>
          </a:prstGeom>
          <a:noFill/>
          <a:ln w="9525">
            <a:noFill/>
            <a:miter lim="800000"/>
            <a:headEnd/>
            <a:tailEnd/>
          </a:ln>
        </p:spPr>
        <p:txBody>
          <a:bodyPr wrap="square">
            <a:spAutoFit/>
          </a:bodyPr>
          <a:lstStyle/>
          <a:p>
            <a:pPr algn="ctr"/>
            <a:r>
              <a:rPr lang="tr-TR" sz="2800" b="1" dirty="0" smtClean="0">
                <a:solidFill>
                  <a:srgbClr val="0000CC"/>
                </a:solidFill>
              </a:rPr>
              <a:t>Hangi Konularda Uzlaşma (Konsensüs) Olabilir?</a:t>
            </a:r>
          </a:p>
          <a:p>
            <a:pPr>
              <a:buFont typeface="Wingdings" pitchFamily="2" charset="2"/>
              <a:buChar char="ü"/>
            </a:pPr>
            <a:endParaRPr lang="tr-TR" sz="2400" dirty="0" smtClean="0"/>
          </a:p>
          <a:p>
            <a:pPr algn="just">
              <a:lnSpc>
                <a:spcPct val="150000"/>
              </a:lnSpc>
              <a:buFont typeface="Wingdings" pitchFamily="2" charset="2"/>
              <a:buChar char="ü"/>
            </a:pPr>
            <a:r>
              <a:rPr lang="tr-TR" sz="2400" u="sng" dirty="0" smtClean="0"/>
              <a:t>Uzlaşı konusu</a:t>
            </a:r>
            <a:r>
              <a:rPr lang="tr-TR" sz="2400" dirty="0" smtClean="0"/>
              <a:t> kimi zaman </a:t>
            </a:r>
          </a:p>
          <a:p>
            <a:pPr algn="just">
              <a:lnSpc>
                <a:spcPct val="150000"/>
              </a:lnSpc>
              <a:buFont typeface="Wingdings" pitchFamily="2" charset="2"/>
              <a:buChar char="ü"/>
            </a:pPr>
            <a:r>
              <a:rPr lang="tr-TR" sz="2400" dirty="0" smtClean="0"/>
              <a:t>ihtilaflı </a:t>
            </a:r>
            <a:r>
              <a:rPr lang="tr-TR" sz="2400" b="1" u="sng" dirty="0" smtClean="0">
                <a:solidFill>
                  <a:srgbClr val="FF0000"/>
                </a:solidFill>
              </a:rPr>
              <a:t>sosyal</a:t>
            </a:r>
            <a:r>
              <a:rPr lang="tr-TR" sz="2400" b="1" dirty="0" smtClean="0">
                <a:solidFill>
                  <a:srgbClr val="FF0000"/>
                </a:solidFill>
              </a:rPr>
              <a:t> bir problem</a:t>
            </a:r>
            <a:r>
              <a:rPr lang="tr-TR" sz="2400" dirty="0" smtClean="0"/>
              <a:t>e, </a:t>
            </a:r>
          </a:p>
          <a:p>
            <a:pPr algn="just">
              <a:lnSpc>
                <a:spcPct val="150000"/>
              </a:lnSpc>
              <a:buFont typeface="Wingdings" pitchFamily="2" charset="2"/>
              <a:buChar char="ü"/>
            </a:pPr>
            <a:r>
              <a:rPr lang="tr-TR" sz="2400" dirty="0" smtClean="0"/>
              <a:t>kimi zaman </a:t>
            </a:r>
            <a:r>
              <a:rPr lang="tr-TR" sz="2400" b="1" u="sng" dirty="0" smtClean="0">
                <a:solidFill>
                  <a:srgbClr val="FF0000"/>
                </a:solidFill>
              </a:rPr>
              <a:t>bilimsel </a:t>
            </a:r>
            <a:r>
              <a:rPr lang="tr-TR" sz="2400" b="1" dirty="0" smtClean="0">
                <a:solidFill>
                  <a:srgbClr val="FF0000"/>
                </a:solidFill>
              </a:rPr>
              <a:t>bir problem</a:t>
            </a:r>
            <a:r>
              <a:rPr lang="tr-TR" sz="2400" dirty="0" smtClean="0"/>
              <a:t>e, </a:t>
            </a:r>
          </a:p>
          <a:p>
            <a:pPr algn="just">
              <a:lnSpc>
                <a:spcPct val="150000"/>
              </a:lnSpc>
              <a:buFont typeface="Wingdings" pitchFamily="2" charset="2"/>
              <a:buChar char="ü"/>
            </a:pPr>
            <a:r>
              <a:rPr lang="tr-TR" sz="2400" dirty="0" smtClean="0"/>
              <a:t>kimi zaman da </a:t>
            </a:r>
            <a:r>
              <a:rPr lang="tr-TR" sz="2400" b="1" u="sng" dirty="0" smtClean="0">
                <a:solidFill>
                  <a:srgbClr val="FF0000"/>
                </a:solidFill>
              </a:rPr>
              <a:t>dini</a:t>
            </a:r>
            <a:r>
              <a:rPr lang="tr-TR" sz="2400" b="1" dirty="0" smtClean="0">
                <a:solidFill>
                  <a:srgbClr val="FF0000"/>
                </a:solidFill>
              </a:rPr>
              <a:t> bir tartışma</a:t>
            </a:r>
            <a:r>
              <a:rPr lang="tr-TR" sz="2400" dirty="0" smtClean="0"/>
              <a:t>ya </a:t>
            </a:r>
          </a:p>
          <a:p>
            <a:pPr algn="just">
              <a:lnSpc>
                <a:spcPct val="150000"/>
              </a:lnSpc>
            </a:pPr>
            <a:r>
              <a:rPr lang="tr-TR" sz="2400" dirty="0" smtClean="0"/>
              <a:t>ilişkin olabilir.</a:t>
            </a:r>
          </a:p>
          <a:p>
            <a:pPr>
              <a:buFont typeface="Wingdings" pitchFamily="2" charset="2"/>
              <a:buChar char="ü"/>
            </a:pPr>
            <a:endParaRPr lang="tr-TR" sz="2000" dirty="0" smtClean="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a:spLocks noChangeArrowheads="1"/>
          </p:cNvSpPr>
          <p:nvPr/>
        </p:nvSpPr>
        <p:spPr bwMode="auto">
          <a:xfrm>
            <a:off x="899592" y="1290240"/>
            <a:ext cx="7128792" cy="4585871"/>
          </a:xfrm>
          <a:prstGeom prst="rect">
            <a:avLst/>
          </a:prstGeom>
          <a:noFill/>
          <a:ln w="9525">
            <a:noFill/>
            <a:miter lim="800000"/>
            <a:headEnd/>
            <a:tailEnd/>
          </a:ln>
        </p:spPr>
        <p:txBody>
          <a:bodyPr wrap="square">
            <a:spAutoFit/>
          </a:bodyPr>
          <a:lstStyle/>
          <a:p>
            <a:pPr algn="ctr"/>
            <a:r>
              <a:rPr lang="tr-TR" sz="2800" b="1" dirty="0" smtClean="0">
                <a:solidFill>
                  <a:srgbClr val="0000CC"/>
                </a:solidFill>
              </a:rPr>
              <a:t>Uzlaşı Süreci…</a:t>
            </a:r>
          </a:p>
          <a:p>
            <a:endParaRPr lang="tr-TR" sz="2400" dirty="0" smtClean="0">
              <a:solidFill>
                <a:srgbClr val="0000CC"/>
              </a:solidFill>
            </a:endParaRPr>
          </a:p>
          <a:p>
            <a:pPr algn="just">
              <a:buFont typeface="Wingdings" pitchFamily="2" charset="2"/>
              <a:buChar char="ü"/>
            </a:pPr>
            <a:endParaRPr lang="tr-TR" sz="2400" dirty="0" smtClean="0"/>
          </a:p>
          <a:p>
            <a:pPr algn="just">
              <a:buFont typeface="Wingdings" pitchFamily="2" charset="2"/>
              <a:buChar char="ü"/>
            </a:pPr>
            <a:r>
              <a:rPr lang="tr-TR" sz="2400" dirty="0" smtClean="0"/>
              <a:t>Uzlaşı sağlanırken </a:t>
            </a:r>
            <a:r>
              <a:rPr lang="tr-TR" sz="2400" b="1" dirty="0" smtClean="0">
                <a:solidFill>
                  <a:srgbClr val="FF0000"/>
                </a:solidFill>
              </a:rPr>
              <a:t>farklı </a:t>
            </a:r>
            <a:r>
              <a:rPr lang="tr-TR" sz="2400" dirty="0" smtClean="0"/>
              <a:t>düşünce ve görüşler yok sayılma</a:t>
            </a:r>
            <a:r>
              <a:rPr lang="tr-TR" sz="2400" dirty="0" smtClean="0">
                <a:solidFill>
                  <a:srgbClr val="FF0000"/>
                </a:solidFill>
              </a:rPr>
              <a:t>ma</a:t>
            </a:r>
            <a:r>
              <a:rPr lang="tr-TR" sz="2400" dirty="0" smtClean="0"/>
              <a:t>lıdır. </a:t>
            </a:r>
          </a:p>
          <a:p>
            <a:pPr algn="just">
              <a:buFont typeface="Wingdings" pitchFamily="2" charset="2"/>
              <a:buChar char="ü"/>
            </a:pPr>
            <a:endParaRPr lang="tr-TR" sz="2400" dirty="0" smtClean="0"/>
          </a:p>
          <a:p>
            <a:pPr algn="just">
              <a:buFont typeface="Wingdings" pitchFamily="2" charset="2"/>
              <a:buChar char="ü"/>
            </a:pPr>
            <a:r>
              <a:rPr lang="tr-TR" sz="2400" dirty="0" smtClean="0"/>
              <a:t>Uzlaşı (konsensüs) sürecinde tüm </a:t>
            </a:r>
            <a:r>
              <a:rPr lang="tr-TR" sz="2400" b="1" dirty="0" smtClean="0">
                <a:solidFill>
                  <a:srgbClr val="FF0000"/>
                </a:solidFill>
              </a:rPr>
              <a:t>endişeler, itirazlar</a:t>
            </a:r>
            <a:r>
              <a:rPr lang="tr-TR" sz="2400" dirty="0" smtClean="0"/>
              <a:t>, rasyonel veya duygusal argümanlar ciddiye alınır. </a:t>
            </a:r>
          </a:p>
          <a:p>
            <a:pPr algn="just">
              <a:buFont typeface="Wingdings" pitchFamily="2" charset="2"/>
              <a:buChar char="ü"/>
            </a:pPr>
            <a:endParaRPr lang="tr-TR" sz="2400" dirty="0" smtClean="0"/>
          </a:p>
          <a:p>
            <a:pPr algn="just">
              <a:buFont typeface="Wingdings" pitchFamily="2" charset="2"/>
              <a:buChar char="ü"/>
            </a:pPr>
            <a:r>
              <a:rPr lang="tr-TR" sz="2400" dirty="0" smtClean="0"/>
              <a:t>Aksi halde bu anlayış farklı düşünen kişi yada grupların </a:t>
            </a:r>
            <a:r>
              <a:rPr lang="tr-TR" sz="2400" b="1" dirty="0" smtClean="0">
                <a:solidFill>
                  <a:srgbClr val="FF0000"/>
                </a:solidFill>
              </a:rPr>
              <a:t>uzlaşmadan ayrılmasına </a:t>
            </a:r>
            <a:r>
              <a:rPr lang="tr-TR" sz="2400" dirty="0" smtClean="0"/>
              <a:t>neden olabilir.</a:t>
            </a:r>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a:spLocks noChangeArrowheads="1"/>
          </p:cNvSpPr>
          <p:nvPr/>
        </p:nvSpPr>
        <p:spPr bwMode="auto">
          <a:xfrm>
            <a:off x="899592" y="1045180"/>
            <a:ext cx="7128792" cy="4462760"/>
          </a:xfrm>
          <a:prstGeom prst="rect">
            <a:avLst/>
          </a:prstGeom>
          <a:noFill/>
          <a:ln w="9525">
            <a:noFill/>
            <a:miter lim="800000"/>
            <a:headEnd/>
            <a:tailEnd/>
          </a:ln>
        </p:spPr>
        <p:txBody>
          <a:bodyPr wrap="square">
            <a:spAutoFit/>
          </a:bodyPr>
          <a:lstStyle/>
          <a:p>
            <a:pPr algn="ctr"/>
            <a:r>
              <a:rPr lang="tr-TR" sz="2800" b="1" dirty="0" smtClean="0">
                <a:solidFill>
                  <a:srgbClr val="0000CC"/>
                </a:solidFill>
              </a:rPr>
              <a:t>Uzlaşı Süreci…</a:t>
            </a:r>
          </a:p>
          <a:p>
            <a:endParaRPr lang="tr-TR" sz="2400" b="1" dirty="0" smtClean="0">
              <a:solidFill>
                <a:srgbClr val="0000CC"/>
              </a:solidFill>
            </a:endParaRPr>
          </a:p>
          <a:p>
            <a:pPr algn="just">
              <a:buFont typeface="Wingdings" pitchFamily="2" charset="2"/>
              <a:buChar char="ü"/>
            </a:pPr>
            <a:endParaRPr lang="tr-TR" sz="2400" dirty="0" smtClean="0"/>
          </a:p>
          <a:p>
            <a:pPr algn="just">
              <a:buFont typeface="Wingdings" pitchFamily="2" charset="2"/>
              <a:buChar char="ü"/>
            </a:pPr>
            <a:r>
              <a:rPr lang="tr-TR" sz="2400" dirty="0" smtClean="0"/>
              <a:t>Demokratik yönetimlerin </a:t>
            </a:r>
            <a:r>
              <a:rPr lang="tr-TR" sz="2400" b="1" dirty="0" smtClean="0">
                <a:solidFill>
                  <a:srgbClr val="FF0000"/>
                </a:solidFill>
              </a:rPr>
              <a:t>çoğunluk sisteminde</a:t>
            </a:r>
            <a:r>
              <a:rPr lang="tr-TR" sz="2400" dirty="0" smtClean="0"/>
              <a:t>, azınlık kalanlar yada muhalifler kimi zaman hesap dışı kalmaktadır. Bu durumda uzlaşmadan (konsensüsten) söz edile</a:t>
            </a:r>
            <a:r>
              <a:rPr lang="tr-TR" sz="2400" dirty="0" smtClean="0">
                <a:solidFill>
                  <a:srgbClr val="FF0000"/>
                </a:solidFill>
              </a:rPr>
              <a:t>me</a:t>
            </a:r>
            <a:r>
              <a:rPr lang="tr-TR" sz="2400" dirty="0" smtClean="0"/>
              <a:t>z</a:t>
            </a:r>
          </a:p>
          <a:p>
            <a:pPr algn="just">
              <a:buFont typeface="Wingdings" pitchFamily="2" charset="2"/>
              <a:buChar char="ü"/>
            </a:pPr>
            <a:endParaRPr lang="tr-TR" sz="2400" dirty="0" smtClean="0"/>
          </a:p>
          <a:p>
            <a:pPr algn="just">
              <a:buFont typeface="Wingdings" pitchFamily="2" charset="2"/>
              <a:buChar char="ü"/>
            </a:pPr>
            <a:r>
              <a:rPr lang="tr-TR" sz="2400" dirty="0" smtClean="0"/>
              <a:t>Uzlaşı (konsensüs); </a:t>
            </a:r>
            <a:r>
              <a:rPr lang="tr-TR" sz="2400" b="1" dirty="0" smtClean="0">
                <a:solidFill>
                  <a:srgbClr val="FF0000"/>
                </a:solidFill>
              </a:rPr>
              <a:t>eşit erk </a:t>
            </a:r>
            <a:r>
              <a:rPr lang="tr-TR" sz="2400" dirty="0" smtClean="0"/>
              <a:t>(güç, nüfuz) düzleminde bulunanlar arasında mümkündür</a:t>
            </a:r>
            <a:r>
              <a:rPr lang="tr-TR" sz="2000" dirty="0" smtClean="0"/>
              <a:t>. </a:t>
            </a:r>
          </a:p>
          <a:p>
            <a:r>
              <a:rPr lang="tr-TR" sz="2000" dirty="0" smtClean="0"/>
              <a:t>.</a:t>
            </a:r>
          </a:p>
          <a:p>
            <a:pPr>
              <a:buFont typeface="Wingdings" pitchFamily="2" charset="2"/>
              <a:buChar char="ü"/>
            </a:pPr>
            <a:endParaRPr lang="tr-TR" sz="2000" dirty="0" smtClean="0"/>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a:spLocks noChangeArrowheads="1"/>
          </p:cNvSpPr>
          <p:nvPr/>
        </p:nvSpPr>
        <p:spPr bwMode="auto">
          <a:xfrm>
            <a:off x="899592" y="836712"/>
            <a:ext cx="7344816" cy="5840779"/>
          </a:xfrm>
          <a:prstGeom prst="rect">
            <a:avLst/>
          </a:prstGeom>
          <a:noFill/>
          <a:ln w="9525">
            <a:noFill/>
            <a:miter lim="800000"/>
            <a:headEnd/>
            <a:tailEnd/>
          </a:ln>
        </p:spPr>
        <p:txBody>
          <a:bodyPr wrap="square">
            <a:spAutoFit/>
          </a:bodyPr>
          <a:lstStyle/>
          <a:p>
            <a:pPr algn="ctr"/>
            <a:r>
              <a:rPr lang="tr-TR" sz="2800" b="1" dirty="0" smtClean="0">
                <a:solidFill>
                  <a:srgbClr val="0000CC"/>
                </a:solidFill>
              </a:rPr>
              <a:t>Uzlaşı Süreci…</a:t>
            </a:r>
          </a:p>
          <a:p>
            <a:endParaRPr lang="tr-TR" sz="2400" b="1" dirty="0" smtClean="0">
              <a:solidFill>
                <a:srgbClr val="0000CC"/>
              </a:solidFill>
            </a:endParaRPr>
          </a:p>
          <a:p>
            <a:pPr>
              <a:buFont typeface="Wingdings" pitchFamily="2" charset="2"/>
              <a:buChar char="ü"/>
            </a:pPr>
            <a:endParaRPr lang="tr-TR" sz="2400" dirty="0" smtClean="0"/>
          </a:p>
          <a:p>
            <a:pPr algn="just">
              <a:buFont typeface="Wingdings" pitchFamily="2" charset="2"/>
              <a:buChar char="ü"/>
            </a:pPr>
            <a:r>
              <a:rPr lang="tr-TR" sz="2400" dirty="0" smtClean="0"/>
              <a:t>Konsensüs (uzlaşı) süreçlerini kullanma </a:t>
            </a:r>
            <a:r>
              <a:rPr lang="tr-TR" sz="2400" b="1" dirty="0" smtClean="0">
                <a:solidFill>
                  <a:srgbClr val="FF0000"/>
                </a:solidFill>
              </a:rPr>
              <a:t>mucizeler</a:t>
            </a:r>
            <a:r>
              <a:rPr lang="tr-TR" sz="2400" b="1" u="sng" dirty="0" smtClean="0"/>
              <a:t> </a:t>
            </a:r>
            <a:r>
              <a:rPr lang="tr-TR" sz="2400" dirty="0" smtClean="0"/>
              <a:t>yaratmaz. Ama tahakkümsüz ve şiddetten arınmış bir toplum için de vazgeçilmezdir.</a:t>
            </a:r>
          </a:p>
          <a:p>
            <a:pPr algn="just">
              <a:buFont typeface="Wingdings" pitchFamily="2" charset="2"/>
              <a:buChar char="ü"/>
            </a:pPr>
            <a:endParaRPr lang="tr-TR" sz="2400" dirty="0" smtClean="0"/>
          </a:p>
          <a:p>
            <a:pPr algn="just">
              <a:buFont typeface="Wingdings" pitchFamily="2" charset="2"/>
              <a:buChar char="ü"/>
            </a:pPr>
            <a:r>
              <a:rPr lang="tr-TR" sz="2400" dirty="0" smtClean="0"/>
              <a:t>Her konuda </a:t>
            </a:r>
            <a:r>
              <a:rPr lang="tr-TR" sz="2400" b="1" dirty="0" smtClean="0">
                <a:solidFill>
                  <a:srgbClr val="FF0000"/>
                </a:solidFill>
              </a:rPr>
              <a:t>-belki de çoğunda- </a:t>
            </a:r>
            <a:r>
              <a:rPr lang="tr-TR" sz="2400" dirty="0" smtClean="0"/>
              <a:t>uzlaşı (konsensüs) sağlamak çok mümkün değildir.</a:t>
            </a:r>
          </a:p>
          <a:p>
            <a:pPr algn="just">
              <a:buFont typeface="Wingdings" pitchFamily="2" charset="2"/>
              <a:buChar char="ü"/>
            </a:pPr>
            <a:endParaRPr lang="tr-TR" sz="2400" dirty="0" smtClean="0"/>
          </a:p>
          <a:p>
            <a:pPr algn="just">
              <a:buFont typeface="Wingdings" pitchFamily="2" charset="2"/>
              <a:buChar char="ü"/>
            </a:pPr>
            <a:r>
              <a:rPr lang="tr-TR" sz="2400" dirty="0" smtClean="0"/>
              <a:t> Ancak tartışmalı konularda salt sonuca ulaşmak yanında </a:t>
            </a:r>
            <a:r>
              <a:rPr lang="tr-TR" sz="2400" b="1" dirty="0" smtClean="0">
                <a:solidFill>
                  <a:srgbClr val="FF0000"/>
                </a:solidFill>
              </a:rPr>
              <a:t>tartışmanın sürdürülebilirliği</a:t>
            </a:r>
            <a:r>
              <a:rPr lang="tr-TR" sz="2400" dirty="0" smtClean="0"/>
              <a:t>, tartışmalı konunun konuşulabilirliği de çok önemli bir kazanımdır.</a:t>
            </a:r>
          </a:p>
          <a:p>
            <a:pPr>
              <a:buFont typeface="Wingdings" pitchFamily="2" charset="2"/>
              <a:buChar char="ü"/>
            </a:pPr>
            <a:endParaRPr lang="tr-TR" sz="2000" dirty="0" smtClean="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a:spLocks noChangeArrowheads="1"/>
          </p:cNvSpPr>
          <p:nvPr/>
        </p:nvSpPr>
        <p:spPr bwMode="auto">
          <a:xfrm>
            <a:off x="899592" y="980728"/>
            <a:ext cx="7344816" cy="4955203"/>
          </a:xfrm>
          <a:prstGeom prst="rect">
            <a:avLst/>
          </a:prstGeom>
          <a:noFill/>
          <a:ln w="9525">
            <a:noFill/>
            <a:miter lim="800000"/>
            <a:headEnd/>
            <a:tailEnd/>
          </a:ln>
        </p:spPr>
        <p:txBody>
          <a:bodyPr wrap="square">
            <a:spAutoFit/>
          </a:bodyPr>
          <a:lstStyle/>
          <a:p>
            <a:pPr algn="ctr"/>
            <a:r>
              <a:rPr lang="tr-TR" sz="2800" b="1" dirty="0" smtClean="0">
                <a:solidFill>
                  <a:srgbClr val="0000CC"/>
                </a:solidFill>
              </a:rPr>
              <a:t>Uzlaşı Süreci…</a:t>
            </a:r>
          </a:p>
          <a:p>
            <a:pPr algn="just"/>
            <a:endParaRPr lang="tr-TR" sz="2400" b="1" dirty="0" smtClean="0">
              <a:solidFill>
                <a:srgbClr val="0000CC"/>
              </a:solidFill>
            </a:endParaRPr>
          </a:p>
          <a:p>
            <a:pPr algn="just"/>
            <a:endParaRPr lang="tr-TR" sz="2400" b="1" dirty="0" smtClean="0">
              <a:solidFill>
                <a:srgbClr val="0000CC"/>
              </a:solidFill>
            </a:endParaRPr>
          </a:p>
          <a:p>
            <a:pPr algn="just">
              <a:buFont typeface="Wingdings" pitchFamily="2" charset="2"/>
              <a:buChar char="ü"/>
            </a:pPr>
            <a:r>
              <a:rPr lang="tr-TR" sz="2400" dirty="0" smtClean="0"/>
              <a:t>Uzlaşı süreci aynı zamanda gruptaki diğer insanların ihtiyaçlarına karşı </a:t>
            </a:r>
            <a:r>
              <a:rPr lang="tr-TR" sz="2400" b="1" dirty="0" smtClean="0">
                <a:solidFill>
                  <a:srgbClr val="FF0000"/>
                </a:solidFill>
              </a:rPr>
              <a:t>hassas</a:t>
            </a:r>
            <a:r>
              <a:rPr lang="tr-TR" sz="2400" dirty="0" smtClean="0"/>
              <a:t> olmayı, </a:t>
            </a:r>
            <a:r>
              <a:rPr lang="tr-TR" sz="2400" b="1" dirty="0" smtClean="0">
                <a:solidFill>
                  <a:srgbClr val="FF0000"/>
                </a:solidFill>
              </a:rPr>
              <a:t>güveni ve sabrı</a:t>
            </a:r>
            <a:r>
              <a:rPr lang="tr-TR" sz="2400" dirty="0" smtClean="0"/>
              <a:t> gerektirir. </a:t>
            </a:r>
          </a:p>
          <a:p>
            <a:pPr algn="just">
              <a:buFont typeface="Wingdings" pitchFamily="2" charset="2"/>
              <a:buChar char="ü"/>
            </a:pPr>
            <a:endParaRPr lang="tr-TR" sz="2400" dirty="0" smtClean="0"/>
          </a:p>
          <a:p>
            <a:pPr algn="just">
              <a:buFont typeface="Wingdings" pitchFamily="2" charset="2"/>
              <a:buChar char="ü"/>
            </a:pPr>
            <a:r>
              <a:rPr lang="tr-TR" sz="2400" dirty="0" smtClean="0"/>
              <a:t>Konular, ancak alay edilme yada sansüre uğramama korkusu olmadan </a:t>
            </a:r>
            <a:r>
              <a:rPr lang="tr-TR" sz="2400" b="1" dirty="0" smtClean="0">
                <a:solidFill>
                  <a:srgbClr val="FF0000"/>
                </a:solidFill>
              </a:rPr>
              <a:t>dürüstçe</a:t>
            </a:r>
            <a:r>
              <a:rPr lang="tr-TR" sz="2400" dirty="0" smtClean="0"/>
              <a:t> irdelenir. </a:t>
            </a:r>
          </a:p>
          <a:p>
            <a:pPr algn="just">
              <a:buFont typeface="Wingdings" pitchFamily="2" charset="2"/>
              <a:buChar char="ü"/>
            </a:pPr>
            <a:endParaRPr lang="tr-TR" sz="2400" dirty="0" smtClean="0"/>
          </a:p>
          <a:p>
            <a:pPr algn="just">
              <a:buFont typeface="Wingdings" pitchFamily="2" charset="2"/>
              <a:buChar char="ü"/>
            </a:pPr>
            <a:r>
              <a:rPr lang="tr-TR" sz="2400" dirty="0" smtClean="0"/>
              <a:t>İnsanlar böyle bir ortamda </a:t>
            </a:r>
            <a:r>
              <a:rPr lang="tr-TR" sz="2400" b="1" dirty="0" smtClean="0">
                <a:solidFill>
                  <a:srgbClr val="FF0000"/>
                </a:solidFill>
              </a:rPr>
              <a:t>mantıklı</a:t>
            </a:r>
            <a:r>
              <a:rPr lang="tr-TR" sz="2400" dirty="0" smtClean="0"/>
              <a:t> buldukları bir görüş üzerine kararlarını değiştirmekte kendilerini serbest hissedebilirler.</a:t>
            </a:r>
            <a:endParaRPr lang="tr-TR" sz="2400"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a:spLocks noChangeArrowheads="1"/>
          </p:cNvSpPr>
          <p:nvPr/>
        </p:nvSpPr>
        <p:spPr bwMode="auto">
          <a:xfrm>
            <a:off x="899592" y="692696"/>
            <a:ext cx="7632848" cy="5324535"/>
          </a:xfrm>
          <a:prstGeom prst="rect">
            <a:avLst/>
          </a:prstGeom>
          <a:noFill/>
          <a:ln w="9525">
            <a:noFill/>
            <a:miter lim="800000"/>
            <a:headEnd/>
            <a:tailEnd/>
          </a:ln>
        </p:spPr>
        <p:txBody>
          <a:bodyPr wrap="square">
            <a:spAutoFit/>
          </a:bodyPr>
          <a:lstStyle/>
          <a:p>
            <a:pPr algn="ctr"/>
            <a:r>
              <a:rPr lang="tr-TR" sz="2800" b="1" dirty="0" smtClean="0">
                <a:solidFill>
                  <a:srgbClr val="0000CC"/>
                </a:solidFill>
              </a:rPr>
              <a:t>Uzlaşı Süreci…</a:t>
            </a:r>
          </a:p>
          <a:p>
            <a:endParaRPr lang="tr-TR" sz="2400" b="1" dirty="0" smtClean="0">
              <a:solidFill>
                <a:srgbClr val="0000CC"/>
              </a:solidFill>
            </a:endParaRPr>
          </a:p>
          <a:p>
            <a:pPr algn="just">
              <a:buFont typeface="Wingdings" pitchFamily="2" charset="2"/>
              <a:buChar char="ü"/>
            </a:pPr>
            <a:r>
              <a:rPr lang="tr-TR" sz="2400" dirty="0" smtClean="0"/>
              <a:t>Fikir birliği yoluyla kararlar almak çok</a:t>
            </a:r>
            <a:r>
              <a:rPr lang="tr-TR" sz="2400" dirty="0" smtClean="0">
                <a:solidFill>
                  <a:srgbClr val="FF0000"/>
                </a:solidFill>
              </a:rPr>
              <a:t> </a:t>
            </a:r>
            <a:r>
              <a:rPr lang="tr-TR" sz="2400" b="1" dirty="0" smtClean="0">
                <a:solidFill>
                  <a:srgbClr val="FF0000"/>
                </a:solidFill>
              </a:rPr>
              <a:t>uzun ve yorucu bir süreç</a:t>
            </a:r>
            <a:r>
              <a:rPr lang="tr-TR" sz="2400" dirty="0" smtClean="0"/>
              <a:t>tir. </a:t>
            </a:r>
          </a:p>
          <a:p>
            <a:pPr algn="just">
              <a:buFont typeface="Wingdings" pitchFamily="2" charset="2"/>
              <a:buChar char="ü"/>
            </a:pPr>
            <a:endParaRPr lang="tr-TR" sz="2400" dirty="0" smtClean="0"/>
          </a:p>
          <a:p>
            <a:pPr algn="just">
              <a:buFont typeface="Wingdings" pitchFamily="2" charset="2"/>
              <a:buChar char="ü"/>
            </a:pPr>
            <a:r>
              <a:rPr lang="tr-TR" sz="2400" dirty="0" smtClean="0"/>
              <a:t>Özellikle İH/</a:t>
            </a:r>
            <a:r>
              <a:rPr lang="tr-TR" sz="2400" dirty="0" err="1" smtClean="0"/>
              <a:t>DVE’nin</a:t>
            </a:r>
            <a:r>
              <a:rPr lang="tr-TR" sz="2400" dirty="0" smtClean="0"/>
              <a:t> kimi konularının</a:t>
            </a:r>
            <a:r>
              <a:rPr lang="tr-TR" sz="2400" dirty="0" smtClean="0">
                <a:solidFill>
                  <a:srgbClr val="FF0000"/>
                </a:solidFill>
              </a:rPr>
              <a:t> </a:t>
            </a:r>
            <a:r>
              <a:rPr lang="tr-TR" sz="2400" b="1" dirty="0" smtClean="0">
                <a:solidFill>
                  <a:srgbClr val="FF0000"/>
                </a:solidFill>
              </a:rPr>
              <a:t>ihtilaflı </a:t>
            </a:r>
            <a:r>
              <a:rPr lang="tr-TR" sz="2400" dirty="0" smtClean="0"/>
              <a:t>olması bu süreci zorlaştırmaktadır. </a:t>
            </a:r>
          </a:p>
          <a:p>
            <a:pPr algn="just">
              <a:buFont typeface="Wingdings" pitchFamily="2" charset="2"/>
              <a:buChar char="ü"/>
            </a:pPr>
            <a:endParaRPr lang="tr-TR" sz="2400" dirty="0" smtClean="0"/>
          </a:p>
          <a:p>
            <a:pPr algn="just">
              <a:buFont typeface="Wingdings" pitchFamily="2" charset="2"/>
              <a:buChar char="ü"/>
            </a:pPr>
            <a:r>
              <a:rPr lang="tr-TR" sz="2400" dirty="0" smtClean="0"/>
              <a:t>Uzlaşı (konsensüs) ya da tartışma süreçlerinde tartışanların çok </a:t>
            </a:r>
            <a:r>
              <a:rPr lang="tr-TR" sz="2400" b="1" dirty="0" smtClean="0">
                <a:solidFill>
                  <a:srgbClr val="FF0000"/>
                </a:solidFill>
              </a:rPr>
              <a:t>iyi iletişim becerilerine</a:t>
            </a:r>
            <a:r>
              <a:rPr lang="tr-TR" sz="2400" dirty="0" smtClean="0">
                <a:solidFill>
                  <a:srgbClr val="FF0000"/>
                </a:solidFill>
              </a:rPr>
              <a:t> </a:t>
            </a:r>
            <a:r>
              <a:rPr lang="tr-TR" sz="2400" dirty="0" smtClean="0"/>
              <a:t>sahip olması gerekir. </a:t>
            </a:r>
          </a:p>
          <a:p>
            <a:pPr algn="just">
              <a:buFont typeface="Wingdings" pitchFamily="2" charset="2"/>
              <a:buChar char="ü"/>
            </a:pPr>
            <a:endParaRPr lang="tr-TR" sz="2400" dirty="0" smtClean="0"/>
          </a:p>
          <a:p>
            <a:pPr algn="just">
              <a:buFont typeface="Wingdings" pitchFamily="2" charset="2"/>
              <a:buChar char="ü"/>
            </a:pPr>
            <a:r>
              <a:rPr lang="tr-TR" sz="2400" dirty="0" smtClean="0"/>
              <a:t>Grup tartışmalarında insanların kişilikleri değil </a:t>
            </a:r>
            <a:r>
              <a:rPr lang="tr-TR" sz="2400" b="1" dirty="0" smtClean="0">
                <a:solidFill>
                  <a:srgbClr val="FF0000"/>
                </a:solidFill>
              </a:rPr>
              <a:t>fikirleri esas</a:t>
            </a:r>
            <a:r>
              <a:rPr lang="tr-TR" sz="2400" dirty="0" smtClean="0"/>
              <a:t> olmalıdır</a:t>
            </a:r>
            <a:r>
              <a:rPr lang="tr-TR" sz="2000" dirty="0" smtClean="0"/>
              <a:t>.</a:t>
            </a:r>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1793</TotalTime>
  <Words>923</Words>
  <Application>Microsoft Office PowerPoint</Application>
  <PresentationFormat>On-screen Show (4:3)</PresentationFormat>
  <Paragraphs>109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Ofis Teması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Katilimsiz.Com @ necooy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FSMazlum</dc:creator>
  <cp:lastModifiedBy>TUNER-DEDEOGLU Arzu-Burcu</cp:lastModifiedBy>
  <cp:revision>122</cp:revision>
  <dcterms:created xsi:type="dcterms:W3CDTF">2012-08-24T19:02:15Z</dcterms:created>
  <dcterms:modified xsi:type="dcterms:W3CDTF">2014-12-23T09:57:24Z</dcterms:modified>
</cp:coreProperties>
</file>