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3" r:id="rId2"/>
    <p:sldId id="259" r:id="rId3"/>
    <p:sldId id="321" r:id="rId4"/>
    <p:sldId id="380" r:id="rId5"/>
    <p:sldId id="322" r:id="rId6"/>
    <p:sldId id="323" r:id="rId7"/>
    <p:sldId id="295" r:id="rId8"/>
    <p:sldId id="311" r:id="rId9"/>
    <p:sldId id="324" r:id="rId10"/>
    <p:sldId id="353" r:id="rId11"/>
    <p:sldId id="354" r:id="rId12"/>
    <p:sldId id="285" r:id="rId13"/>
    <p:sldId id="338" r:id="rId14"/>
    <p:sldId id="339" r:id="rId15"/>
    <p:sldId id="340" r:id="rId16"/>
    <p:sldId id="327" r:id="rId17"/>
    <p:sldId id="357" r:id="rId18"/>
    <p:sldId id="378" r:id="rId19"/>
    <p:sldId id="379" r:id="rId20"/>
    <p:sldId id="294" r:id="rId2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800"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9400A79-39E9-4731-9701-794A65805D33}" type="datetimeFigureOut">
              <a:rPr lang="tr-TR"/>
              <a:pPr>
                <a:defRPr/>
              </a:pPr>
              <a:t>23.12.2013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86EB5-2CA0-4C98-AE99-C4F10FE9949E}" type="slidenum">
              <a:rPr lang="tr-TR"/>
              <a:pPr>
                <a:defRPr/>
              </a:pPr>
              <a:t>‹#›</a:t>
            </a:fld>
            <a:endParaRPr lang="tr-TR"/>
          </a:p>
        </p:txBody>
      </p:sp>
    </p:spTree>
    <p:extLst>
      <p:ext uri="{BB962C8B-B14F-4D97-AF65-F5344CB8AC3E}">
        <p14:creationId xmlns:p14="http://schemas.microsoft.com/office/powerpoint/2010/main" val="1696883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DEMOKRASİ VE DEMOKRATİKLEŞME: HALKIN YÖNETİMİ, HALKIN KATILIMI</a:t>
            </a:r>
          </a:p>
          <a:p>
            <a:pPr eaLnBrk="1" hangingPunct="1">
              <a:spcBef>
                <a:spcPct val="0"/>
              </a:spcBef>
            </a:pPr>
            <a:endParaRPr lang="tr-TR" dirty="0" smtClean="0"/>
          </a:p>
          <a:p>
            <a:pPr eaLnBrk="1" hangingPunct="1">
              <a:spcBef>
                <a:spcPct val="0"/>
              </a:spcBef>
            </a:pPr>
            <a:endParaRPr lang="tr-TR" dirty="0" smtClean="0"/>
          </a:p>
        </p:txBody>
      </p:sp>
      <p:sp>
        <p:nvSpPr>
          <p:cNvPr id="15363"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7297F1-262A-4811-A538-80C0F6AF478A}" type="slidenum">
              <a:rPr lang="tr-TR" smtClean="0"/>
              <a:pPr/>
              <a:t>2</a:t>
            </a:fld>
            <a:endParaRPr lang="tr-T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EA472C0-45DD-4AB0-81E2-5010FEEC575A}" type="datetimeFigureOut">
              <a:rPr lang="tr-TR"/>
              <a:pPr>
                <a:defRPr/>
              </a:pPr>
              <a:t>23.12.2013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880DC40-3893-41BD-9A9A-040BDBF3C66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F450ECF-CABC-4456-9011-25AC807E1E02}" type="datetimeFigureOut">
              <a:rPr lang="tr-TR"/>
              <a:pPr>
                <a:defRPr/>
              </a:pPr>
              <a:t>23.12.2013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8DA2A3A-37F2-4039-A1B8-1A888F3474D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269A3F19-6D9C-4EC7-8FD8-B1D9576EE0E2}" type="datetimeFigureOut">
              <a:rPr lang="tr-TR"/>
              <a:pPr>
                <a:defRPr/>
              </a:pPr>
              <a:t>23.12.2013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53386CE-F922-4F6F-B335-E6F2D68C9FE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CCA9C350-6A8B-4FF9-9FC7-C7303CFB81E1}" type="datetimeFigureOut">
              <a:rPr lang="tr-TR"/>
              <a:pPr>
                <a:defRPr/>
              </a:pPr>
              <a:t>23.12.2013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C3329F8-264B-405B-B367-BFD17E9CA701}"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5C358186-517D-49BA-AEBF-C4BF69B2EF4B}" type="datetimeFigureOut">
              <a:rPr lang="tr-TR"/>
              <a:pPr>
                <a:defRPr/>
              </a:pPr>
              <a:t>23.12.2013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101EAF-9043-4237-99A5-93961B2B74E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8D22D1F4-DAF2-4C7D-8CA1-92B907F7510D}" type="datetimeFigureOut">
              <a:rPr lang="tr-TR"/>
              <a:pPr>
                <a:defRPr/>
              </a:pPr>
              <a:t>23.12.2013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3532B78-ACC7-42F6-9E9F-C2D862DA4AC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B8811D2-1FB4-4A80-88AD-B7D5D76DAB96}" type="datetimeFigureOut">
              <a:rPr lang="tr-TR"/>
              <a:pPr>
                <a:defRPr/>
              </a:pPr>
              <a:t>23.12.2013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DAFBA87B-761B-4A94-86BC-ED5D3AE7B5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3BA507A7-7309-48F2-A769-B453133AB968}" type="datetimeFigureOut">
              <a:rPr lang="tr-TR"/>
              <a:pPr>
                <a:defRPr/>
              </a:pPr>
              <a:t>23.12.2013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B2F54CF5-C160-4E97-98E2-213E9624F35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BAD82BA5-D403-41C6-800B-0DA565A78860}" type="datetimeFigureOut">
              <a:rPr lang="tr-TR"/>
              <a:pPr>
                <a:defRPr/>
              </a:pPr>
              <a:t>23.12.2013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9736011B-C6E4-4F6D-9B85-3A560F24A2A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77E120A5-4C5A-4A4C-A641-A4C045A95EE3}" type="datetimeFigureOut">
              <a:rPr lang="tr-TR"/>
              <a:pPr>
                <a:defRPr/>
              </a:pPr>
              <a:t>23.12.2013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56C28B58-EE14-4358-929E-6C6C5C2142A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165A7F1-29A7-4A1F-880D-4A941CCF0DA6}" type="datetimeFigureOut">
              <a:rPr lang="tr-TR"/>
              <a:pPr>
                <a:defRPr/>
              </a:pPr>
              <a:t>23.12.2013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C6A42AE1-D670-4DD9-BB23-7A56C1230F0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BBF7AE6-74DC-4D7F-89D8-58A733BD7C6B}" type="datetimeFigureOut">
              <a:rPr lang="tr-TR"/>
              <a:pPr>
                <a:defRPr/>
              </a:pPr>
              <a:t>23.12.2013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304A9BD-2974-48D4-8ED2-A44429FCBA9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enginkaradag@ogu.edu.tr" TargetMode="External"/><Relationship Id="rId2" Type="http://schemas.openxmlformats.org/officeDocument/2006/relationships/hyperlink" Target="mailto:aypaya@yahoo.com" TargetMode="External"/><Relationship Id="rId1" Type="http://schemas.openxmlformats.org/officeDocument/2006/relationships/slideLayout" Target="../slideLayouts/slideLayout1.xml"/><Relationship Id="rId4" Type="http://schemas.openxmlformats.org/officeDocument/2006/relationships/hyperlink" Target="mailto:malidombayci@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solidFill>
                  <a:srgbClr val="FF0000"/>
                </a:solidFill>
              </a:rPr>
              <a:t>Takımların kurulması ve gelişimi</a:t>
            </a:r>
            <a:endParaRPr lang="tr-TR" sz="3200" dirty="0"/>
          </a:p>
        </p:txBody>
      </p:sp>
      <p:sp>
        <p:nvSpPr>
          <p:cNvPr id="3" name="İçerik Yer Tutucusu 2"/>
          <p:cNvSpPr>
            <a:spLocks noGrp="1"/>
          </p:cNvSpPr>
          <p:nvPr>
            <p:ph idx="1"/>
          </p:nvPr>
        </p:nvSpPr>
        <p:spPr>
          <a:xfrm>
            <a:off x="179512" y="1628800"/>
            <a:ext cx="8229600" cy="4061048"/>
          </a:xfrm>
        </p:spPr>
        <p:txBody>
          <a:bodyPr/>
          <a:lstStyle/>
          <a:p>
            <a:endParaRPr lang="tr-TR" sz="2400" dirty="0" smtClean="0">
              <a:solidFill>
                <a:schemeClr val="tx2"/>
              </a:solidFill>
            </a:endParaRP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744663"/>
            <a:ext cx="7561262"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2233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b="1" dirty="0">
                <a:solidFill>
                  <a:srgbClr val="FF0000"/>
                </a:solidFill>
              </a:rPr>
              <a:t>Takımların kurulması ve gelişimi</a:t>
            </a:r>
            <a:endParaRPr lang="tr-TR" sz="3600" dirty="0"/>
          </a:p>
        </p:txBody>
      </p:sp>
      <p:sp>
        <p:nvSpPr>
          <p:cNvPr id="3" name="İçerik Yer Tutucusu 2"/>
          <p:cNvSpPr>
            <a:spLocks noGrp="1"/>
          </p:cNvSpPr>
          <p:nvPr>
            <p:ph idx="1"/>
          </p:nvPr>
        </p:nvSpPr>
        <p:spPr>
          <a:xfrm>
            <a:off x="457200" y="1600201"/>
            <a:ext cx="8229600" cy="3917032"/>
          </a:xfrm>
        </p:spPr>
        <p:txBody>
          <a:bodyPr/>
          <a:lstStyle/>
          <a:p>
            <a:pPr algn="just">
              <a:buFont typeface="Wingdings" pitchFamily="2" charset="2"/>
              <a:buNone/>
            </a:pPr>
            <a:r>
              <a:rPr lang="tr-TR" altLang="tr-TR" sz="2400" b="1" i="1" dirty="0">
                <a:solidFill>
                  <a:schemeClr val="accent1"/>
                </a:solidFill>
              </a:rPr>
              <a:t>1-Bilgi Edinme (</a:t>
            </a:r>
            <a:r>
              <a:rPr lang="tr-TR" altLang="tr-TR" sz="2400" b="1" i="1" dirty="0" err="1">
                <a:solidFill>
                  <a:schemeClr val="accent1"/>
                </a:solidFill>
              </a:rPr>
              <a:t>Informing</a:t>
            </a:r>
            <a:r>
              <a:rPr lang="tr-TR" altLang="tr-TR" sz="2400" b="1" i="1" dirty="0">
                <a:solidFill>
                  <a:schemeClr val="accent1"/>
                </a:solidFill>
              </a:rPr>
              <a:t>) Aşaması</a:t>
            </a:r>
            <a:r>
              <a:rPr lang="tr-TR" altLang="tr-TR" sz="2400" i="1" dirty="0" smtClean="0">
                <a:solidFill>
                  <a:schemeClr val="accent1"/>
                </a:solidFill>
              </a:rPr>
              <a:t>:</a:t>
            </a:r>
          </a:p>
          <a:p>
            <a:pPr algn="just">
              <a:buFont typeface="Wingdings" pitchFamily="2" charset="2"/>
              <a:buNone/>
            </a:pPr>
            <a:r>
              <a:rPr lang="tr-TR" altLang="tr-TR" sz="2400" dirty="0" smtClean="0">
                <a:solidFill>
                  <a:schemeClr val="accent1"/>
                </a:solidFill>
              </a:rPr>
              <a:t> </a:t>
            </a:r>
            <a:endParaRPr lang="tr-TR" altLang="tr-TR" sz="2400" dirty="0">
              <a:solidFill>
                <a:schemeClr val="accent1"/>
              </a:solidFill>
            </a:endParaRPr>
          </a:p>
          <a:p>
            <a:pPr>
              <a:buFont typeface="Wingdings" pitchFamily="2" charset="2"/>
              <a:buNone/>
            </a:pPr>
            <a:r>
              <a:rPr lang="tr-TR" altLang="tr-TR" sz="2400" dirty="0">
                <a:solidFill>
                  <a:schemeClr val="accent1"/>
                </a:solidFill>
              </a:rPr>
              <a:t>	Takım üyeleri kendi takımlarını ve genel olarak firmadaki tüm takımları anlamaya, öğrenmeye, değerlendirmeye ve geliştirmeye çalışırlar</a:t>
            </a:r>
            <a:r>
              <a:rPr lang="tr-TR" altLang="tr-TR" sz="2400" dirty="0"/>
              <a:t>.</a:t>
            </a:r>
            <a:endParaRPr lang="tr-TR" altLang="tr-TR" sz="2400" i="1" dirty="0"/>
          </a:p>
        </p:txBody>
      </p:sp>
    </p:spTree>
    <p:extLst>
      <p:ext uri="{BB962C8B-B14F-4D97-AF65-F5344CB8AC3E}">
        <p14:creationId xmlns:p14="http://schemas.microsoft.com/office/powerpoint/2010/main" val="3274484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2800" b="1" dirty="0">
                <a:solidFill>
                  <a:srgbClr val="FF0000"/>
                </a:solidFill>
              </a:rPr>
              <a:t>Takımların kurulması ve gelişimi</a:t>
            </a:r>
            <a:endParaRPr lang="tr-TR" sz="2800" b="1" dirty="0" smtClean="0">
              <a:solidFill>
                <a:srgbClr val="FF0000"/>
              </a:solidFill>
            </a:endParaRPr>
          </a:p>
        </p:txBody>
      </p:sp>
      <p:sp>
        <p:nvSpPr>
          <p:cNvPr id="5" name="İçerik Yer Tutucusu 2"/>
          <p:cNvSpPr>
            <a:spLocks noGrp="1"/>
          </p:cNvSpPr>
          <p:nvPr>
            <p:ph idx="1"/>
          </p:nvPr>
        </p:nvSpPr>
        <p:spPr>
          <a:xfrm>
            <a:off x="467544" y="1196752"/>
            <a:ext cx="8229600" cy="4824536"/>
          </a:xfrm>
        </p:spPr>
        <p:txBody>
          <a:bodyPr/>
          <a:lstStyle/>
          <a:p>
            <a:pPr>
              <a:buFont typeface="Wingdings" pitchFamily="2" charset="2"/>
              <a:buNone/>
            </a:pPr>
            <a:r>
              <a:rPr lang="tr-TR" altLang="tr-TR" sz="2400" b="1" i="1" dirty="0">
                <a:solidFill>
                  <a:schemeClr val="accent1"/>
                </a:solidFill>
              </a:rPr>
              <a:t>2-Oluşturma (</a:t>
            </a:r>
            <a:r>
              <a:rPr lang="tr-TR" altLang="tr-TR" sz="2400" b="1" i="1" dirty="0" err="1">
                <a:solidFill>
                  <a:schemeClr val="accent1"/>
                </a:solidFill>
              </a:rPr>
              <a:t>Forming</a:t>
            </a:r>
            <a:r>
              <a:rPr lang="tr-TR" altLang="tr-TR" sz="2400" b="1" i="1" dirty="0">
                <a:solidFill>
                  <a:schemeClr val="accent1"/>
                </a:solidFill>
              </a:rPr>
              <a:t>) Aşaması</a:t>
            </a:r>
            <a:r>
              <a:rPr lang="tr-TR" altLang="tr-TR" sz="2400" i="1" dirty="0">
                <a:solidFill>
                  <a:schemeClr val="accent1"/>
                </a:solidFill>
              </a:rPr>
              <a:t>: </a:t>
            </a:r>
            <a:endParaRPr lang="tr-TR" altLang="tr-TR" sz="2400" i="1" dirty="0" smtClean="0">
              <a:solidFill>
                <a:schemeClr val="accent1"/>
              </a:solidFill>
            </a:endParaRPr>
          </a:p>
          <a:p>
            <a:pPr>
              <a:buFont typeface="Wingdings" pitchFamily="2" charset="2"/>
              <a:buNone/>
            </a:pPr>
            <a:endParaRPr lang="tr-TR" altLang="tr-TR" sz="2400" i="1" dirty="0">
              <a:solidFill>
                <a:schemeClr val="accent1"/>
              </a:solidFill>
            </a:endParaRPr>
          </a:p>
          <a:p>
            <a:r>
              <a:rPr lang="tr-TR" altLang="tr-TR" sz="2400" dirty="0">
                <a:solidFill>
                  <a:schemeClr val="accent1"/>
                </a:solidFill>
              </a:rPr>
              <a:t>Üyeler arasında gizli bir rahatsızlık, </a:t>
            </a:r>
          </a:p>
          <a:p>
            <a:r>
              <a:rPr lang="tr-TR" altLang="tr-TR" sz="2400" dirty="0">
                <a:solidFill>
                  <a:schemeClr val="accent1"/>
                </a:solidFill>
              </a:rPr>
              <a:t>Yüzeysel ilişkiler,</a:t>
            </a:r>
          </a:p>
          <a:p>
            <a:r>
              <a:rPr lang="tr-TR" altLang="tr-TR" sz="2400" dirty="0">
                <a:solidFill>
                  <a:schemeClr val="accent1"/>
                </a:solidFill>
              </a:rPr>
              <a:t>Dikkatler, takım üyeleri arasındaki önemsiz farklılıklar üzerinde odaklanır,</a:t>
            </a:r>
          </a:p>
          <a:p>
            <a:r>
              <a:rPr lang="tr-TR" altLang="tr-TR" sz="2400" dirty="0">
                <a:solidFill>
                  <a:schemeClr val="accent1"/>
                </a:solidFill>
              </a:rPr>
              <a:t>Üyelerin fazla ortaya çıkarmadığı yaklaşımları ve değer yargıları,</a:t>
            </a:r>
          </a:p>
          <a:p>
            <a:r>
              <a:rPr lang="tr-TR" altLang="tr-TR" sz="2400" dirty="0">
                <a:solidFill>
                  <a:schemeClr val="accent1"/>
                </a:solidFill>
              </a:rPr>
              <a:t>Sorun olabilecek yönlerin belirlenmesi.</a:t>
            </a: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3600" b="1" dirty="0">
                <a:solidFill>
                  <a:srgbClr val="FF0000"/>
                </a:solidFill>
              </a:rPr>
              <a:t>Takımların kurulması ve gelişimi</a:t>
            </a:r>
            <a:endParaRPr lang="tr-TR" sz="3600" b="1" dirty="0" smtClean="0">
              <a:solidFill>
                <a:srgbClr val="FF0000"/>
              </a:solidFill>
            </a:endParaRPr>
          </a:p>
        </p:txBody>
      </p:sp>
      <p:sp>
        <p:nvSpPr>
          <p:cNvPr id="4" name="İçerik Yer Tutucusu 2"/>
          <p:cNvSpPr>
            <a:spLocks noGrp="1"/>
          </p:cNvSpPr>
          <p:nvPr>
            <p:ph idx="1"/>
          </p:nvPr>
        </p:nvSpPr>
        <p:spPr>
          <a:xfrm>
            <a:off x="467544" y="1196752"/>
            <a:ext cx="8229600" cy="4824536"/>
          </a:xfrm>
        </p:spPr>
        <p:txBody>
          <a:bodyPr/>
          <a:lstStyle/>
          <a:p>
            <a:pPr>
              <a:lnSpc>
                <a:spcPct val="80000"/>
              </a:lnSpc>
              <a:buFont typeface="Wingdings" pitchFamily="2" charset="2"/>
              <a:buNone/>
            </a:pPr>
            <a:r>
              <a:rPr lang="tr-TR" altLang="tr-TR" sz="2400" b="1" i="1" dirty="0">
                <a:solidFill>
                  <a:schemeClr val="accent1"/>
                </a:solidFill>
              </a:rPr>
              <a:t>3-Fırtına (</a:t>
            </a:r>
            <a:r>
              <a:rPr lang="tr-TR" altLang="tr-TR" sz="2400" b="1" i="1" dirty="0" err="1">
                <a:solidFill>
                  <a:schemeClr val="accent1"/>
                </a:solidFill>
              </a:rPr>
              <a:t>Storming</a:t>
            </a:r>
            <a:r>
              <a:rPr lang="tr-TR" altLang="tr-TR" sz="2400" b="1" i="1" dirty="0">
                <a:solidFill>
                  <a:schemeClr val="accent1"/>
                </a:solidFill>
              </a:rPr>
              <a:t>) Aşaması : </a:t>
            </a:r>
            <a:endParaRPr lang="tr-TR" altLang="tr-TR" sz="2400" b="1" i="1" dirty="0" smtClean="0">
              <a:solidFill>
                <a:schemeClr val="accent1"/>
              </a:solidFill>
            </a:endParaRPr>
          </a:p>
          <a:p>
            <a:pPr>
              <a:lnSpc>
                <a:spcPct val="80000"/>
              </a:lnSpc>
              <a:buFont typeface="Wingdings" pitchFamily="2" charset="2"/>
              <a:buNone/>
            </a:pPr>
            <a:endParaRPr lang="tr-TR" altLang="tr-TR" sz="2400" i="1" dirty="0">
              <a:solidFill>
                <a:schemeClr val="accent1"/>
              </a:solidFill>
            </a:endParaRPr>
          </a:p>
          <a:p>
            <a:pPr>
              <a:lnSpc>
                <a:spcPct val="80000"/>
              </a:lnSpc>
            </a:pPr>
            <a:r>
              <a:rPr lang="tr-TR" altLang="tr-TR" sz="2400" dirty="0">
                <a:solidFill>
                  <a:schemeClr val="accent1"/>
                </a:solidFill>
              </a:rPr>
              <a:t>Farklı düşüncelerden dolayı çatışmalar ve anlaşmazlıklar yaşanır,</a:t>
            </a:r>
          </a:p>
          <a:p>
            <a:pPr>
              <a:lnSpc>
                <a:spcPct val="80000"/>
              </a:lnSpc>
            </a:pPr>
            <a:r>
              <a:rPr lang="tr-TR" altLang="tr-TR" sz="2400" dirty="0">
                <a:solidFill>
                  <a:schemeClr val="accent1"/>
                </a:solidFill>
              </a:rPr>
              <a:t>Birbirlerini dinlemek istemedikleri için kötü ve eksik bir iletişim vardır,</a:t>
            </a:r>
          </a:p>
          <a:p>
            <a:pPr>
              <a:lnSpc>
                <a:spcPct val="80000"/>
              </a:lnSpc>
            </a:pPr>
            <a:r>
              <a:rPr lang="tr-TR" altLang="tr-TR" sz="2400" dirty="0">
                <a:solidFill>
                  <a:schemeClr val="accent1"/>
                </a:solidFill>
              </a:rPr>
              <a:t>Bazıları fikirlerini açık olarak belirtmeyerek riyakâr davranmayı tercih edebilirler,</a:t>
            </a:r>
          </a:p>
          <a:p>
            <a:pPr>
              <a:lnSpc>
                <a:spcPct val="80000"/>
              </a:lnSpc>
            </a:pPr>
            <a:r>
              <a:rPr lang="tr-TR" altLang="tr-TR" sz="2400" dirty="0">
                <a:solidFill>
                  <a:schemeClr val="accent1"/>
                </a:solidFill>
              </a:rPr>
              <a:t>Kutuplaşmalar ve kültürel hizipleşmeler başlar,</a:t>
            </a:r>
          </a:p>
          <a:p>
            <a:pPr>
              <a:lnSpc>
                <a:spcPct val="80000"/>
              </a:lnSpc>
            </a:pPr>
            <a:r>
              <a:rPr lang="tr-TR" altLang="tr-TR" sz="2400" dirty="0">
                <a:solidFill>
                  <a:schemeClr val="accent1"/>
                </a:solidFill>
              </a:rPr>
              <a:t>Üyelerin birbirleri ve işleri ile ilgili düşünceleri gün ışığına çıkar, </a:t>
            </a:r>
          </a:p>
          <a:p>
            <a:pPr>
              <a:lnSpc>
                <a:spcPct val="80000"/>
              </a:lnSpc>
            </a:pPr>
            <a:r>
              <a:rPr lang="tr-TR" altLang="tr-TR" sz="2400" dirty="0">
                <a:solidFill>
                  <a:schemeClr val="accent1"/>
                </a:solidFill>
              </a:rPr>
              <a:t>Potansiyel sürtüşme alanları belirlenerek, gerçek sorunlar </a:t>
            </a:r>
            <a:r>
              <a:rPr lang="tr-TR" altLang="tr-TR" sz="2400" dirty="0" smtClean="0">
                <a:solidFill>
                  <a:schemeClr val="accent1"/>
                </a:solidFill>
              </a:rPr>
              <a:t>keşfedilir.</a:t>
            </a:r>
            <a:endParaRPr lang="tr-TR" altLang="tr-TR" sz="2400" dirty="0">
              <a:solidFill>
                <a:schemeClr val="accent1"/>
              </a:solidFill>
            </a:endParaRPr>
          </a:p>
        </p:txBody>
      </p:sp>
    </p:spTree>
    <p:extLst>
      <p:ext uri="{BB962C8B-B14F-4D97-AF65-F5344CB8AC3E}">
        <p14:creationId xmlns:p14="http://schemas.microsoft.com/office/powerpoint/2010/main" val="30417648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3200" b="1" dirty="0">
                <a:solidFill>
                  <a:srgbClr val="FF0000"/>
                </a:solidFill>
              </a:rPr>
              <a:t>Takımların kurulması ve gelişimi</a:t>
            </a:r>
            <a:endParaRPr lang="tr-TR" sz="3200" b="1" dirty="0" smtClean="0">
              <a:solidFill>
                <a:srgbClr val="FF0000"/>
              </a:solidFill>
            </a:endParaRPr>
          </a:p>
        </p:txBody>
      </p:sp>
      <p:sp>
        <p:nvSpPr>
          <p:cNvPr id="4" name="İçerik Yer Tutucusu 2"/>
          <p:cNvSpPr>
            <a:spLocks noGrp="1"/>
          </p:cNvSpPr>
          <p:nvPr>
            <p:ph idx="1"/>
          </p:nvPr>
        </p:nvSpPr>
        <p:spPr>
          <a:xfrm>
            <a:off x="467544" y="1196752"/>
            <a:ext cx="8229600" cy="4824536"/>
          </a:xfrm>
        </p:spPr>
        <p:txBody>
          <a:bodyPr/>
          <a:lstStyle/>
          <a:p>
            <a:pPr>
              <a:buFont typeface="Wingdings" pitchFamily="2" charset="2"/>
              <a:buNone/>
            </a:pPr>
            <a:r>
              <a:rPr lang="tr-TR" altLang="tr-TR" sz="2800" b="1" i="1" dirty="0">
                <a:solidFill>
                  <a:schemeClr val="accent1"/>
                </a:solidFill>
              </a:rPr>
              <a:t>4-Kural Koyma (</a:t>
            </a:r>
            <a:r>
              <a:rPr lang="tr-TR" altLang="tr-TR" sz="2800" b="1" i="1" dirty="0" err="1">
                <a:solidFill>
                  <a:schemeClr val="accent1"/>
                </a:solidFill>
              </a:rPr>
              <a:t>Norming</a:t>
            </a:r>
            <a:r>
              <a:rPr lang="tr-TR" altLang="tr-TR" sz="2800" b="1" i="1" dirty="0">
                <a:solidFill>
                  <a:schemeClr val="accent1"/>
                </a:solidFill>
              </a:rPr>
              <a:t>) Aşaması:</a:t>
            </a:r>
            <a:endParaRPr lang="tr-TR" altLang="tr-TR" sz="2800" i="1" dirty="0">
              <a:solidFill>
                <a:schemeClr val="accent1"/>
              </a:solidFill>
            </a:endParaRPr>
          </a:p>
          <a:p>
            <a:r>
              <a:rPr lang="tr-TR" altLang="tr-TR" sz="2800" dirty="0">
                <a:solidFill>
                  <a:schemeClr val="accent1"/>
                </a:solidFill>
              </a:rPr>
              <a:t>Takım üyeleri kendilerini rahat hissederler,</a:t>
            </a:r>
          </a:p>
          <a:p>
            <a:r>
              <a:rPr lang="tr-TR" altLang="tr-TR" sz="2800" dirty="0">
                <a:solidFill>
                  <a:schemeClr val="accent1"/>
                </a:solidFill>
              </a:rPr>
              <a:t>Ayrılıklar ve sinir bozucu davranışlar incelenmiştir,</a:t>
            </a:r>
          </a:p>
          <a:p>
            <a:r>
              <a:rPr lang="tr-TR" altLang="tr-TR" sz="2800" dirty="0">
                <a:solidFill>
                  <a:schemeClr val="accent1"/>
                </a:solidFill>
              </a:rPr>
              <a:t>Takımda “</a:t>
            </a:r>
            <a:r>
              <a:rPr lang="tr-TR" altLang="tr-TR" sz="2800" dirty="0" err="1">
                <a:solidFill>
                  <a:schemeClr val="accent1"/>
                </a:solidFill>
              </a:rPr>
              <a:t>Ben”den</a:t>
            </a:r>
            <a:r>
              <a:rPr lang="tr-TR" altLang="tr-TR" sz="2800" dirty="0">
                <a:solidFill>
                  <a:schemeClr val="accent1"/>
                </a:solidFill>
              </a:rPr>
              <a:t> “</a:t>
            </a:r>
            <a:r>
              <a:rPr lang="tr-TR" altLang="tr-TR" sz="2800" dirty="0" err="1">
                <a:solidFill>
                  <a:schemeClr val="accent1"/>
                </a:solidFill>
              </a:rPr>
              <a:t>Biz”e</a:t>
            </a:r>
            <a:r>
              <a:rPr lang="tr-TR" altLang="tr-TR" sz="2800" dirty="0">
                <a:solidFill>
                  <a:schemeClr val="accent1"/>
                </a:solidFill>
              </a:rPr>
              <a:t> doğru bir beraberlik tarzı gelişir,</a:t>
            </a:r>
          </a:p>
          <a:p>
            <a:r>
              <a:rPr lang="tr-TR" altLang="tr-TR" sz="2800" dirty="0">
                <a:solidFill>
                  <a:schemeClr val="accent1"/>
                </a:solidFill>
              </a:rPr>
              <a:t>Takım kültürü oluşmaya başladığı için işbirliği doğar,</a:t>
            </a:r>
          </a:p>
          <a:p>
            <a:r>
              <a:rPr lang="tr-TR" altLang="tr-TR" sz="2800" dirty="0">
                <a:solidFill>
                  <a:schemeClr val="accent1"/>
                </a:solidFill>
              </a:rPr>
              <a:t>Üyelerin birbirlerine olan saygıları ve verdikleri değer artar,</a:t>
            </a:r>
          </a:p>
          <a:p>
            <a:r>
              <a:rPr lang="tr-TR" altLang="tr-TR" sz="2800" dirty="0">
                <a:solidFill>
                  <a:schemeClr val="accent1"/>
                </a:solidFill>
              </a:rPr>
              <a:t>Üyeler arasındaki farklılıklar azalarak bir “Takım Ruhu” oluşmaya başlar.</a:t>
            </a:r>
          </a:p>
        </p:txBody>
      </p:sp>
    </p:spTree>
    <p:extLst>
      <p:ext uri="{BB962C8B-B14F-4D97-AF65-F5344CB8AC3E}">
        <p14:creationId xmlns:p14="http://schemas.microsoft.com/office/powerpoint/2010/main" val="2113914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tr-TR" sz="2800" b="1" dirty="0">
                <a:solidFill>
                  <a:srgbClr val="FF0000"/>
                </a:solidFill>
              </a:rPr>
              <a:t>Takımların kurulması ve gelişimi</a:t>
            </a:r>
            <a:endParaRPr lang="tr-TR" sz="2800" b="1" dirty="0" smtClean="0">
              <a:solidFill>
                <a:srgbClr val="FF0000"/>
              </a:solidFill>
            </a:endParaRPr>
          </a:p>
        </p:txBody>
      </p:sp>
      <p:sp>
        <p:nvSpPr>
          <p:cNvPr id="4" name="İçerik Yer Tutucusu 2"/>
          <p:cNvSpPr>
            <a:spLocks noGrp="1"/>
          </p:cNvSpPr>
          <p:nvPr>
            <p:ph idx="1"/>
          </p:nvPr>
        </p:nvSpPr>
        <p:spPr>
          <a:xfrm>
            <a:off x="467544" y="1196752"/>
            <a:ext cx="8229600" cy="4824536"/>
          </a:xfrm>
        </p:spPr>
        <p:txBody>
          <a:bodyPr/>
          <a:lstStyle/>
          <a:p>
            <a:pPr>
              <a:lnSpc>
                <a:spcPct val="90000"/>
              </a:lnSpc>
              <a:buFont typeface="Wingdings" pitchFamily="2" charset="2"/>
              <a:buNone/>
            </a:pPr>
            <a:r>
              <a:rPr lang="tr-TR" altLang="tr-TR" sz="2800" b="1" i="1" dirty="0">
                <a:solidFill>
                  <a:schemeClr val="accent1"/>
                </a:solidFill>
              </a:rPr>
              <a:t>5-Başarma (</a:t>
            </a:r>
            <a:r>
              <a:rPr lang="tr-TR" altLang="tr-TR" sz="2800" b="1" i="1" dirty="0" err="1">
                <a:solidFill>
                  <a:schemeClr val="accent1"/>
                </a:solidFill>
              </a:rPr>
              <a:t>Performing</a:t>
            </a:r>
            <a:r>
              <a:rPr lang="tr-TR" altLang="tr-TR" sz="2800" b="1" i="1" dirty="0">
                <a:solidFill>
                  <a:schemeClr val="accent1"/>
                </a:solidFill>
              </a:rPr>
              <a:t>) Aşaması:</a:t>
            </a:r>
            <a:endParaRPr lang="tr-TR" altLang="tr-TR" sz="2800" i="1" dirty="0">
              <a:solidFill>
                <a:schemeClr val="accent1"/>
              </a:solidFill>
            </a:endParaRPr>
          </a:p>
          <a:p>
            <a:pPr>
              <a:lnSpc>
                <a:spcPct val="90000"/>
              </a:lnSpc>
            </a:pPr>
            <a:r>
              <a:rPr lang="tr-TR" altLang="tr-TR" sz="2800" dirty="0">
                <a:solidFill>
                  <a:schemeClr val="accent1"/>
                </a:solidFill>
              </a:rPr>
              <a:t>Üyeler saygı görür ve performansları takdir edilir,</a:t>
            </a:r>
          </a:p>
          <a:p>
            <a:pPr>
              <a:lnSpc>
                <a:spcPct val="90000"/>
              </a:lnSpc>
            </a:pPr>
            <a:r>
              <a:rPr lang="tr-TR" altLang="tr-TR" sz="2800" dirty="0">
                <a:solidFill>
                  <a:schemeClr val="accent1"/>
                </a:solidFill>
              </a:rPr>
              <a:t>Ortak bir vizyon oluşturulmuş, varsayımlar netleşmiş ve bireylerin farklı yaklaşımlarında uzlaşma sağlanmıştır,</a:t>
            </a:r>
          </a:p>
          <a:p>
            <a:pPr>
              <a:lnSpc>
                <a:spcPct val="90000"/>
              </a:lnSpc>
            </a:pPr>
            <a:r>
              <a:rPr lang="tr-TR" altLang="tr-TR" sz="2800" dirty="0">
                <a:solidFill>
                  <a:schemeClr val="accent1"/>
                </a:solidFill>
              </a:rPr>
              <a:t>Üyelerin karşılıklı sorumluluk duyguları ileri düzeydedir,</a:t>
            </a:r>
          </a:p>
          <a:p>
            <a:pPr>
              <a:lnSpc>
                <a:spcPct val="90000"/>
              </a:lnSpc>
            </a:pPr>
            <a:r>
              <a:rPr lang="tr-TR" altLang="tr-TR" sz="2800" dirty="0">
                <a:solidFill>
                  <a:schemeClr val="accent1"/>
                </a:solidFill>
              </a:rPr>
              <a:t>Takım, verimli ve verimsiz çatışmalar arasındaki farklılığı anlamış durumdadırlar.</a:t>
            </a:r>
          </a:p>
        </p:txBody>
      </p:sp>
    </p:spTree>
    <p:extLst>
      <p:ext uri="{BB962C8B-B14F-4D97-AF65-F5344CB8AC3E}">
        <p14:creationId xmlns:p14="http://schemas.microsoft.com/office/powerpoint/2010/main" val="83382499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solidFill>
                  <a:srgbClr val="FF0000"/>
                </a:solidFill>
              </a:rPr>
              <a:t>Takımların kurulması ve gelişimi</a:t>
            </a:r>
            <a:endParaRPr lang="tr-TR" sz="2800" dirty="0"/>
          </a:p>
        </p:txBody>
      </p:sp>
      <p:sp>
        <p:nvSpPr>
          <p:cNvPr id="5" name="İçerik Yer Tutucusu 2"/>
          <p:cNvSpPr>
            <a:spLocks noGrp="1"/>
          </p:cNvSpPr>
          <p:nvPr>
            <p:ph idx="1"/>
          </p:nvPr>
        </p:nvSpPr>
        <p:spPr>
          <a:xfrm>
            <a:off x="467544" y="1196752"/>
            <a:ext cx="8229600" cy="4824536"/>
          </a:xfrm>
        </p:spPr>
        <p:txBody>
          <a:bodyPr/>
          <a:lstStyle/>
          <a:p>
            <a:pPr>
              <a:buFont typeface="Wingdings" pitchFamily="2" charset="2"/>
              <a:buNone/>
            </a:pPr>
            <a:r>
              <a:rPr lang="tr-TR" altLang="tr-TR" sz="2800" b="1" i="1" dirty="0">
                <a:solidFill>
                  <a:schemeClr val="accent1"/>
                </a:solidFill>
              </a:rPr>
              <a:t>6-Dağılma (</a:t>
            </a:r>
            <a:r>
              <a:rPr lang="tr-TR" altLang="tr-TR" sz="2800" b="1" i="1" dirty="0" err="1">
                <a:solidFill>
                  <a:schemeClr val="accent1"/>
                </a:solidFill>
              </a:rPr>
              <a:t>Adjourning</a:t>
            </a:r>
            <a:r>
              <a:rPr lang="tr-TR" altLang="tr-TR" sz="2800" b="1" i="1" dirty="0">
                <a:solidFill>
                  <a:schemeClr val="accent1"/>
                </a:solidFill>
              </a:rPr>
              <a:t>) Aşaması:</a:t>
            </a:r>
            <a:endParaRPr lang="tr-TR" altLang="tr-TR" sz="2800" i="1" dirty="0">
              <a:solidFill>
                <a:schemeClr val="accent1"/>
              </a:solidFill>
            </a:endParaRPr>
          </a:p>
          <a:p>
            <a:r>
              <a:rPr lang="tr-TR" altLang="tr-TR" sz="2800" dirty="0">
                <a:solidFill>
                  <a:schemeClr val="accent1"/>
                </a:solidFill>
              </a:rPr>
              <a:t>Çalışmalar giderek yavaşlayarak durur, </a:t>
            </a:r>
          </a:p>
          <a:p>
            <a:r>
              <a:rPr lang="tr-TR" altLang="tr-TR" sz="2800" dirty="0">
                <a:solidFill>
                  <a:schemeClr val="accent1"/>
                </a:solidFill>
              </a:rPr>
              <a:t>Üyelerin moralleri yüksektir,</a:t>
            </a:r>
          </a:p>
          <a:p>
            <a:r>
              <a:rPr lang="tr-TR" altLang="tr-TR" sz="2800" dirty="0">
                <a:solidFill>
                  <a:schemeClr val="accent1"/>
                </a:solidFill>
              </a:rPr>
              <a:t>Üyeler aralarında oluşan güçlü bağların ve etkinin dağılacak olmasından korkarlar,</a:t>
            </a:r>
          </a:p>
          <a:p>
            <a:r>
              <a:rPr lang="tr-TR" altLang="tr-TR" sz="2800" dirty="0">
                <a:solidFill>
                  <a:schemeClr val="accent1"/>
                </a:solidFill>
              </a:rPr>
              <a:t>Hedefe ulaşıldığı için sevinç, ayrılacakları için de üzüntü duyarlar,</a:t>
            </a:r>
          </a:p>
          <a:p>
            <a:r>
              <a:rPr lang="tr-TR" altLang="tr-TR" sz="2800" dirty="0">
                <a:solidFill>
                  <a:schemeClr val="accent1"/>
                </a:solidFill>
              </a:rPr>
              <a:t>Takım lideri takımın görevinin bittiğini bir törenle ve üyelere ödüller vererek duyurur</a:t>
            </a:r>
            <a:r>
              <a:rPr lang="tr-TR" altLang="tr-TR" sz="2800" dirty="0"/>
              <a:t>.</a:t>
            </a:r>
          </a:p>
        </p:txBody>
      </p:sp>
    </p:spTree>
    <p:extLst>
      <p:ext uri="{BB962C8B-B14F-4D97-AF65-F5344CB8AC3E}">
        <p14:creationId xmlns:p14="http://schemas.microsoft.com/office/powerpoint/2010/main" val="642594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solidFill>
                  <a:srgbClr val="FF0000"/>
                </a:solidFill>
              </a:rPr>
              <a:t>Takımların kurulması ve gelişimi</a:t>
            </a:r>
            <a:endParaRPr lang="tr-TR" sz="2800" dirty="0"/>
          </a:p>
        </p:txBody>
      </p:sp>
      <p:sp>
        <p:nvSpPr>
          <p:cNvPr id="5" name="İçerik Yer Tutucusu 2"/>
          <p:cNvSpPr>
            <a:spLocks noGrp="1"/>
          </p:cNvSpPr>
          <p:nvPr>
            <p:ph idx="1"/>
          </p:nvPr>
        </p:nvSpPr>
        <p:spPr>
          <a:xfrm>
            <a:off x="467544" y="1196752"/>
            <a:ext cx="8229600" cy="4824536"/>
          </a:xfrm>
        </p:spPr>
        <p:txBody>
          <a:bodyPr/>
          <a:lstStyle/>
          <a:p>
            <a:pPr>
              <a:buFont typeface="Wingdings" pitchFamily="2" charset="2"/>
              <a:buNone/>
            </a:pPr>
            <a:r>
              <a:rPr lang="tr-TR" altLang="tr-TR" sz="2800" b="1" i="1" dirty="0">
                <a:solidFill>
                  <a:schemeClr val="accent1"/>
                </a:solidFill>
              </a:rPr>
              <a:t>6-Dağılma (</a:t>
            </a:r>
            <a:r>
              <a:rPr lang="tr-TR" altLang="tr-TR" sz="2800" b="1" i="1" dirty="0" err="1">
                <a:solidFill>
                  <a:schemeClr val="accent1"/>
                </a:solidFill>
              </a:rPr>
              <a:t>Adjourning</a:t>
            </a:r>
            <a:r>
              <a:rPr lang="tr-TR" altLang="tr-TR" sz="2800" b="1" i="1" dirty="0">
                <a:solidFill>
                  <a:schemeClr val="accent1"/>
                </a:solidFill>
              </a:rPr>
              <a:t>) Aşaması:</a:t>
            </a:r>
            <a:endParaRPr lang="tr-TR" altLang="tr-TR" sz="2800" i="1" dirty="0">
              <a:solidFill>
                <a:schemeClr val="accent1"/>
              </a:solidFill>
            </a:endParaRPr>
          </a:p>
          <a:p>
            <a:r>
              <a:rPr lang="tr-TR" altLang="tr-TR" sz="2800" dirty="0">
                <a:solidFill>
                  <a:schemeClr val="accent1"/>
                </a:solidFill>
              </a:rPr>
              <a:t>Çalışmalar giderek yavaşlayarak durur, </a:t>
            </a:r>
          </a:p>
          <a:p>
            <a:r>
              <a:rPr lang="tr-TR" altLang="tr-TR" sz="2800" dirty="0">
                <a:solidFill>
                  <a:schemeClr val="accent1"/>
                </a:solidFill>
              </a:rPr>
              <a:t>Üyelerin moralleri yüksektir,</a:t>
            </a:r>
          </a:p>
          <a:p>
            <a:r>
              <a:rPr lang="tr-TR" altLang="tr-TR" sz="2800" dirty="0">
                <a:solidFill>
                  <a:schemeClr val="accent1"/>
                </a:solidFill>
              </a:rPr>
              <a:t>Üyeler aralarında oluşan güçlü bağların ve etkinin dağılacak olmasından korkarlar,</a:t>
            </a:r>
          </a:p>
          <a:p>
            <a:r>
              <a:rPr lang="tr-TR" altLang="tr-TR" sz="2800" dirty="0">
                <a:solidFill>
                  <a:schemeClr val="accent1"/>
                </a:solidFill>
              </a:rPr>
              <a:t>Hedefe ulaşıldığı için sevinç, ayrılacakları için de üzüntü duyarlar,</a:t>
            </a:r>
          </a:p>
          <a:p>
            <a:r>
              <a:rPr lang="tr-TR" altLang="tr-TR" sz="2800" dirty="0">
                <a:solidFill>
                  <a:schemeClr val="accent1"/>
                </a:solidFill>
              </a:rPr>
              <a:t>Takım lideri takımın görevinin bittiğini bir törenle ve üyelere ödüller vererek duyurur.</a:t>
            </a:r>
          </a:p>
        </p:txBody>
      </p:sp>
    </p:spTree>
    <p:extLst>
      <p:ext uri="{BB962C8B-B14F-4D97-AF65-F5344CB8AC3E}">
        <p14:creationId xmlns:p14="http://schemas.microsoft.com/office/powerpoint/2010/main" val="1468100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solidFill>
                  <a:srgbClr val="FF0000"/>
                </a:solidFill>
              </a:rPr>
              <a:t>Takımların kurulması ve gelişimi</a:t>
            </a:r>
            <a:endParaRPr lang="tr-TR" sz="2800" dirty="0"/>
          </a:p>
        </p:txBody>
      </p:sp>
      <p:sp>
        <p:nvSpPr>
          <p:cNvPr id="5" name="İçerik Yer Tutucusu 2"/>
          <p:cNvSpPr>
            <a:spLocks noGrp="1"/>
          </p:cNvSpPr>
          <p:nvPr>
            <p:ph idx="1"/>
          </p:nvPr>
        </p:nvSpPr>
        <p:spPr>
          <a:xfrm>
            <a:off x="467544" y="1196752"/>
            <a:ext cx="8229600" cy="4824536"/>
          </a:xfrm>
        </p:spPr>
        <p:txBody>
          <a:bodyPr/>
          <a:lstStyle/>
          <a:p>
            <a:pPr>
              <a:buFont typeface="Wingdings" pitchFamily="2" charset="2"/>
              <a:buNone/>
            </a:pPr>
            <a:r>
              <a:rPr lang="tr-TR" altLang="tr-TR" sz="2800" b="1" i="1" dirty="0">
                <a:solidFill>
                  <a:schemeClr val="accent1"/>
                </a:solidFill>
              </a:rPr>
              <a:t>6-Dağılma (</a:t>
            </a:r>
            <a:r>
              <a:rPr lang="tr-TR" altLang="tr-TR" sz="2800" b="1" i="1" dirty="0" err="1">
                <a:solidFill>
                  <a:schemeClr val="accent1"/>
                </a:solidFill>
              </a:rPr>
              <a:t>Adjourning</a:t>
            </a:r>
            <a:r>
              <a:rPr lang="tr-TR" altLang="tr-TR" sz="2800" b="1" i="1" dirty="0">
                <a:solidFill>
                  <a:schemeClr val="accent1"/>
                </a:solidFill>
              </a:rPr>
              <a:t>) Aşaması:</a:t>
            </a:r>
            <a:endParaRPr lang="tr-TR" altLang="tr-TR" sz="2800" i="1" dirty="0">
              <a:solidFill>
                <a:schemeClr val="accent1"/>
              </a:solidFill>
            </a:endParaRPr>
          </a:p>
          <a:p>
            <a:r>
              <a:rPr lang="tr-TR" altLang="tr-TR" sz="2800" dirty="0">
                <a:solidFill>
                  <a:schemeClr val="accent1"/>
                </a:solidFill>
              </a:rPr>
              <a:t>Çalışmalar giderek yavaşlayarak durur, </a:t>
            </a:r>
          </a:p>
          <a:p>
            <a:r>
              <a:rPr lang="tr-TR" altLang="tr-TR" sz="2800" dirty="0">
                <a:solidFill>
                  <a:schemeClr val="accent1"/>
                </a:solidFill>
              </a:rPr>
              <a:t>Üyelerin moralleri yüksektir,</a:t>
            </a:r>
          </a:p>
          <a:p>
            <a:r>
              <a:rPr lang="tr-TR" altLang="tr-TR" sz="2800" dirty="0">
                <a:solidFill>
                  <a:schemeClr val="accent1"/>
                </a:solidFill>
              </a:rPr>
              <a:t>Üyeler aralarında oluşan güçlü bağların ve etkinin dağılacak olmasından korkarlar,</a:t>
            </a:r>
          </a:p>
          <a:p>
            <a:r>
              <a:rPr lang="tr-TR" altLang="tr-TR" sz="2800" dirty="0">
                <a:solidFill>
                  <a:schemeClr val="accent1"/>
                </a:solidFill>
              </a:rPr>
              <a:t>Hedefe ulaşıldığı için sevinç, ayrılacakları için de üzüntü duyarlar,</a:t>
            </a:r>
          </a:p>
          <a:p>
            <a:r>
              <a:rPr lang="tr-TR" altLang="tr-TR" sz="2800" dirty="0">
                <a:solidFill>
                  <a:schemeClr val="accent1"/>
                </a:solidFill>
              </a:rPr>
              <a:t>Takım lideri takımın görevinin bittiğini bir törenle ve üyelere ödüller vererek duyurur</a:t>
            </a:r>
            <a:r>
              <a:rPr lang="tr-TR" altLang="tr-TR" sz="2800" dirty="0"/>
              <a:t>.</a:t>
            </a:r>
          </a:p>
        </p:txBody>
      </p:sp>
    </p:spTree>
    <p:extLst>
      <p:ext uri="{BB962C8B-B14F-4D97-AF65-F5344CB8AC3E}">
        <p14:creationId xmlns:p14="http://schemas.microsoft.com/office/powerpoint/2010/main" val="1468100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reeform 3"/>
          <p:cNvSpPr>
            <a:spLocks/>
          </p:cNvSpPr>
          <p:nvPr/>
        </p:nvSpPr>
        <p:spPr bwMode="auto">
          <a:xfrm>
            <a:off x="0" y="1781175"/>
            <a:ext cx="9144000" cy="4095750"/>
          </a:xfrm>
          <a:custGeom>
            <a:avLst/>
            <a:gdLst>
              <a:gd name="T0" fmla="*/ 196850 w 5760"/>
              <a:gd name="T1" fmla="*/ 3167063 h 2580"/>
              <a:gd name="T2" fmla="*/ 428625 w 5760"/>
              <a:gd name="T3" fmla="*/ 3141663 h 2580"/>
              <a:gd name="T4" fmla="*/ 635000 w 5760"/>
              <a:gd name="T5" fmla="*/ 3192463 h 2580"/>
              <a:gd name="T6" fmla="*/ 763588 w 5760"/>
              <a:gd name="T7" fmla="*/ 3424238 h 2580"/>
              <a:gd name="T8" fmla="*/ 892175 w 5760"/>
              <a:gd name="T9" fmla="*/ 3579813 h 2580"/>
              <a:gd name="T10" fmla="*/ 1046163 w 5760"/>
              <a:gd name="T11" fmla="*/ 3784600 h 2580"/>
              <a:gd name="T12" fmla="*/ 1431925 w 5760"/>
              <a:gd name="T13" fmla="*/ 3940175 h 2580"/>
              <a:gd name="T14" fmla="*/ 1741488 w 5760"/>
              <a:gd name="T15" fmla="*/ 4041775 h 2580"/>
              <a:gd name="T16" fmla="*/ 1973263 w 5760"/>
              <a:gd name="T17" fmla="*/ 4094163 h 2580"/>
              <a:gd name="T18" fmla="*/ 2178050 w 5760"/>
              <a:gd name="T19" fmla="*/ 4094163 h 2580"/>
              <a:gd name="T20" fmla="*/ 2384425 w 5760"/>
              <a:gd name="T21" fmla="*/ 4068763 h 2580"/>
              <a:gd name="T22" fmla="*/ 2797175 w 5760"/>
              <a:gd name="T23" fmla="*/ 4016375 h 2580"/>
              <a:gd name="T24" fmla="*/ 3079750 w 5760"/>
              <a:gd name="T25" fmla="*/ 3913188 h 2580"/>
              <a:gd name="T26" fmla="*/ 3284538 w 5760"/>
              <a:gd name="T27" fmla="*/ 3811588 h 2580"/>
              <a:gd name="T28" fmla="*/ 3440113 w 5760"/>
              <a:gd name="T29" fmla="*/ 3656013 h 2580"/>
              <a:gd name="T30" fmla="*/ 3644900 w 5760"/>
              <a:gd name="T31" fmla="*/ 3502025 h 2580"/>
              <a:gd name="T32" fmla="*/ 3800475 w 5760"/>
              <a:gd name="T33" fmla="*/ 3295650 h 2580"/>
              <a:gd name="T34" fmla="*/ 3954463 w 5760"/>
              <a:gd name="T35" fmla="*/ 3116263 h 2580"/>
              <a:gd name="T36" fmla="*/ 4108450 w 5760"/>
              <a:gd name="T37" fmla="*/ 2960688 h 2580"/>
              <a:gd name="T38" fmla="*/ 4262438 w 5760"/>
              <a:gd name="T39" fmla="*/ 2806700 h 2580"/>
              <a:gd name="T40" fmla="*/ 4418013 w 5760"/>
              <a:gd name="T41" fmla="*/ 2678113 h 2580"/>
              <a:gd name="T42" fmla="*/ 4546600 w 5760"/>
              <a:gd name="T43" fmla="*/ 2497138 h 2580"/>
              <a:gd name="T44" fmla="*/ 4751388 w 5760"/>
              <a:gd name="T45" fmla="*/ 2292350 h 2580"/>
              <a:gd name="T46" fmla="*/ 4932363 w 5760"/>
              <a:gd name="T47" fmla="*/ 2085975 h 2580"/>
              <a:gd name="T48" fmla="*/ 5111750 w 5760"/>
              <a:gd name="T49" fmla="*/ 1905000 h 2580"/>
              <a:gd name="T50" fmla="*/ 5267325 w 5760"/>
              <a:gd name="T51" fmla="*/ 1725613 h 2580"/>
              <a:gd name="T52" fmla="*/ 5421313 w 5760"/>
              <a:gd name="T53" fmla="*/ 1493838 h 2580"/>
              <a:gd name="T54" fmla="*/ 5524500 w 5760"/>
              <a:gd name="T55" fmla="*/ 1338263 h 2580"/>
              <a:gd name="T56" fmla="*/ 5678488 w 5760"/>
              <a:gd name="T57" fmla="*/ 1133475 h 2580"/>
              <a:gd name="T58" fmla="*/ 5859463 w 5760"/>
              <a:gd name="T59" fmla="*/ 874713 h 2580"/>
              <a:gd name="T60" fmla="*/ 6038850 w 5760"/>
              <a:gd name="T61" fmla="*/ 642938 h 2580"/>
              <a:gd name="T62" fmla="*/ 6218238 w 5760"/>
              <a:gd name="T63" fmla="*/ 438150 h 2580"/>
              <a:gd name="T64" fmla="*/ 6399213 w 5760"/>
              <a:gd name="T65" fmla="*/ 282575 h 2580"/>
              <a:gd name="T66" fmla="*/ 6578600 w 5760"/>
              <a:gd name="T67" fmla="*/ 128588 h 2580"/>
              <a:gd name="T68" fmla="*/ 6810375 w 5760"/>
              <a:gd name="T69" fmla="*/ 25400 h 2580"/>
              <a:gd name="T70" fmla="*/ 7067550 w 5760"/>
              <a:gd name="T71" fmla="*/ 0 h 2580"/>
              <a:gd name="T72" fmla="*/ 7531100 w 5760"/>
              <a:gd name="T73" fmla="*/ 103188 h 2580"/>
              <a:gd name="T74" fmla="*/ 7737475 w 5760"/>
              <a:gd name="T75" fmla="*/ 282575 h 2580"/>
              <a:gd name="T76" fmla="*/ 7866063 w 5760"/>
              <a:gd name="T77" fmla="*/ 463550 h 2580"/>
              <a:gd name="T78" fmla="*/ 8020050 w 5760"/>
              <a:gd name="T79" fmla="*/ 669925 h 2580"/>
              <a:gd name="T80" fmla="*/ 8174038 w 5760"/>
              <a:gd name="T81" fmla="*/ 823913 h 2580"/>
              <a:gd name="T82" fmla="*/ 8355013 w 5760"/>
              <a:gd name="T83" fmla="*/ 927100 h 2580"/>
              <a:gd name="T84" fmla="*/ 8612188 w 5760"/>
              <a:gd name="T85" fmla="*/ 1030288 h 2580"/>
              <a:gd name="T86" fmla="*/ 8818563 w 5760"/>
              <a:gd name="T87" fmla="*/ 1106488 h 2580"/>
              <a:gd name="T88" fmla="*/ 9050338 w 5760"/>
              <a:gd name="T89" fmla="*/ 1133475 h 2580"/>
              <a:gd name="T90" fmla="*/ 9142413 w 5760"/>
              <a:gd name="T91" fmla="*/ 1184275 h 2580"/>
              <a:gd name="T92" fmla="*/ 9142413 w 5760"/>
              <a:gd name="T93" fmla="*/ 1114425 h 25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60" h="2580">
                <a:moveTo>
                  <a:pt x="0" y="1998"/>
                </a:moveTo>
                <a:lnTo>
                  <a:pt x="76" y="1995"/>
                </a:lnTo>
                <a:lnTo>
                  <a:pt x="124" y="1995"/>
                </a:lnTo>
                <a:lnTo>
                  <a:pt x="173" y="1979"/>
                </a:lnTo>
                <a:lnTo>
                  <a:pt x="222" y="1979"/>
                </a:lnTo>
                <a:lnTo>
                  <a:pt x="270" y="1979"/>
                </a:lnTo>
                <a:lnTo>
                  <a:pt x="303" y="1979"/>
                </a:lnTo>
                <a:lnTo>
                  <a:pt x="351" y="1979"/>
                </a:lnTo>
                <a:lnTo>
                  <a:pt x="400" y="2011"/>
                </a:lnTo>
                <a:lnTo>
                  <a:pt x="416" y="2060"/>
                </a:lnTo>
                <a:lnTo>
                  <a:pt x="448" y="2109"/>
                </a:lnTo>
                <a:lnTo>
                  <a:pt x="481" y="2157"/>
                </a:lnTo>
                <a:lnTo>
                  <a:pt x="497" y="2190"/>
                </a:lnTo>
                <a:lnTo>
                  <a:pt x="530" y="2222"/>
                </a:lnTo>
                <a:lnTo>
                  <a:pt x="562" y="2255"/>
                </a:lnTo>
                <a:lnTo>
                  <a:pt x="611" y="2303"/>
                </a:lnTo>
                <a:lnTo>
                  <a:pt x="627" y="2336"/>
                </a:lnTo>
                <a:lnTo>
                  <a:pt x="659" y="2384"/>
                </a:lnTo>
                <a:lnTo>
                  <a:pt x="692" y="2401"/>
                </a:lnTo>
                <a:lnTo>
                  <a:pt x="756" y="2449"/>
                </a:lnTo>
                <a:lnTo>
                  <a:pt x="902" y="2482"/>
                </a:lnTo>
                <a:lnTo>
                  <a:pt x="1000" y="2514"/>
                </a:lnTo>
                <a:lnTo>
                  <a:pt x="1064" y="2530"/>
                </a:lnTo>
                <a:lnTo>
                  <a:pt x="1097" y="2546"/>
                </a:lnTo>
                <a:lnTo>
                  <a:pt x="1162" y="2579"/>
                </a:lnTo>
                <a:lnTo>
                  <a:pt x="1210" y="2579"/>
                </a:lnTo>
                <a:lnTo>
                  <a:pt x="1243" y="2579"/>
                </a:lnTo>
                <a:lnTo>
                  <a:pt x="1291" y="2579"/>
                </a:lnTo>
                <a:lnTo>
                  <a:pt x="1324" y="2579"/>
                </a:lnTo>
                <a:lnTo>
                  <a:pt x="1372" y="2579"/>
                </a:lnTo>
                <a:lnTo>
                  <a:pt x="1405" y="2579"/>
                </a:lnTo>
                <a:lnTo>
                  <a:pt x="1454" y="2563"/>
                </a:lnTo>
                <a:lnTo>
                  <a:pt x="1502" y="2563"/>
                </a:lnTo>
                <a:lnTo>
                  <a:pt x="1535" y="2546"/>
                </a:lnTo>
                <a:lnTo>
                  <a:pt x="1664" y="2530"/>
                </a:lnTo>
                <a:lnTo>
                  <a:pt x="1762" y="2530"/>
                </a:lnTo>
                <a:lnTo>
                  <a:pt x="1859" y="2514"/>
                </a:lnTo>
                <a:lnTo>
                  <a:pt x="1907" y="2498"/>
                </a:lnTo>
                <a:lnTo>
                  <a:pt x="1940" y="2465"/>
                </a:lnTo>
                <a:lnTo>
                  <a:pt x="1988" y="2433"/>
                </a:lnTo>
                <a:lnTo>
                  <a:pt x="2021" y="2417"/>
                </a:lnTo>
                <a:lnTo>
                  <a:pt x="2069" y="2401"/>
                </a:lnTo>
                <a:lnTo>
                  <a:pt x="2086" y="2368"/>
                </a:lnTo>
                <a:lnTo>
                  <a:pt x="2134" y="2336"/>
                </a:lnTo>
                <a:lnTo>
                  <a:pt x="2167" y="2303"/>
                </a:lnTo>
                <a:lnTo>
                  <a:pt x="2232" y="2271"/>
                </a:lnTo>
                <a:lnTo>
                  <a:pt x="2248" y="2238"/>
                </a:lnTo>
                <a:lnTo>
                  <a:pt x="2296" y="2206"/>
                </a:lnTo>
                <a:lnTo>
                  <a:pt x="2329" y="2173"/>
                </a:lnTo>
                <a:lnTo>
                  <a:pt x="2377" y="2109"/>
                </a:lnTo>
                <a:lnTo>
                  <a:pt x="2394" y="2076"/>
                </a:lnTo>
                <a:lnTo>
                  <a:pt x="2442" y="2044"/>
                </a:lnTo>
                <a:lnTo>
                  <a:pt x="2459" y="2011"/>
                </a:lnTo>
                <a:lnTo>
                  <a:pt x="2491" y="1963"/>
                </a:lnTo>
                <a:lnTo>
                  <a:pt x="2540" y="1946"/>
                </a:lnTo>
                <a:lnTo>
                  <a:pt x="2572" y="1898"/>
                </a:lnTo>
                <a:lnTo>
                  <a:pt x="2588" y="1865"/>
                </a:lnTo>
                <a:lnTo>
                  <a:pt x="2621" y="1833"/>
                </a:lnTo>
                <a:lnTo>
                  <a:pt x="2637" y="1800"/>
                </a:lnTo>
                <a:lnTo>
                  <a:pt x="2685" y="1768"/>
                </a:lnTo>
                <a:lnTo>
                  <a:pt x="2718" y="1752"/>
                </a:lnTo>
                <a:lnTo>
                  <a:pt x="2734" y="1719"/>
                </a:lnTo>
                <a:lnTo>
                  <a:pt x="2783" y="1687"/>
                </a:lnTo>
                <a:lnTo>
                  <a:pt x="2799" y="1654"/>
                </a:lnTo>
                <a:lnTo>
                  <a:pt x="2831" y="1606"/>
                </a:lnTo>
                <a:lnTo>
                  <a:pt x="2864" y="1573"/>
                </a:lnTo>
                <a:lnTo>
                  <a:pt x="2912" y="1525"/>
                </a:lnTo>
                <a:lnTo>
                  <a:pt x="2945" y="1492"/>
                </a:lnTo>
                <a:lnTo>
                  <a:pt x="2993" y="1444"/>
                </a:lnTo>
                <a:lnTo>
                  <a:pt x="3026" y="1411"/>
                </a:lnTo>
                <a:lnTo>
                  <a:pt x="3075" y="1362"/>
                </a:lnTo>
                <a:lnTo>
                  <a:pt x="3107" y="1314"/>
                </a:lnTo>
                <a:lnTo>
                  <a:pt x="3139" y="1281"/>
                </a:lnTo>
                <a:lnTo>
                  <a:pt x="3188" y="1233"/>
                </a:lnTo>
                <a:lnTo>
                  <a:pt x="3220" y="1200"/>
                </a:lnTo>
                <a:lnTo>
                  <a:pt x="3253" y="1168"/>
                </a:lnTo>
                <a:lnTo>
                  <a:pt x="3269" y="1135"/>
                </a:lnTo>
                <a:lnTo>
                  <a:pt x="3318" y="1087"/>
                </a:lnTo>
                <a:lnTo>
                  <a:pt x="3350" y="1054"/>
                </a:lnTo>
                <a:lnTo>
                  <a:pt x="3383" y="989"/>
                </a:lnTo>
                <a:lnTo>
                  <a:pt x="3415" y="941"/>
                </a:lnTo>
                <a:lnTo>
                  <a:pt x="3431" y="908"/>
                </a:lnTo>
                <a:lnTo>
                  <a:pt x="3464" y="876"/>
                </a:lnTo>
                <a:lnTo>
                  <a:pt x="3480" y="843"/>
                </a:lnTo>
                <a:lnTo>
                  <a:pt x="3512" y="795"/>
                </a:lnTo>
                <a:lnTo>
                  <a:pt x="3545" y="762"/>
                </a:lnTo>
                <a:lnTo>
                  <a:pt x="3577" y="714"/>
                </a:lnTo>
                <a:lnTo>
                  <a:pt x="3609" y="681"/>
                </a:lnTo>
                <a:lnTo>
                  <a:pt x="3642" y="616"/>
                </a:lnTo>
                <a:lnTo>
                  <a:pt x="3691" y="551"/>
                </a:lnTo>
                <a:lnTo>
                  <a:pt x="3739" y="487"/>
                </a:lnTo>
                <a:lnTo>
                  <a:pt x="3772" y="454"/>
                </a:lnTo>
                <a:lnTo>
                  <a:pt x="3804" y="405"/>
                </a:lnTo>
                <a:lnTo>
                  <a:pt x="3853" y="357"/>
                </a:lnTo>
                <a:lnTo>
                  <a:pt x="3885" y="324"/>
                </a:lnTo>
                <a:lnTo>
                  <a:pt x="3917" y="276"/>
                </a:lnTo>
                <a:lnTo>
                  <a:pt x="3950" y="259"/>
                </a:lnTo>
                <a:lnTo>
                  <a:pt x="3998" y="211"/>
                </a:lnTo>
                <a:lnTo>
                  <a:pt x="4031" y="178"/>
                </a:lnTo>
                <a:lnTo>
                  <a:pt x="4080" y="130"/>
                </a:lnTo>
                <a:lnTo>
                  <a:pt x="4096" y="97"/>
                </a:lnTo>
                <a:lnTo>
                  <a:pt x="4144" y="81"/>
                </a:lnTo>
                <a:lnTo>
                  <a:pt x="4177" y="65"/>
                </a:lnTo>
                <a:lnTo>
                  <a:pt x="4242" y="32"/>
                </a:lnTo>
                <a:lnTo>
                  <a:pt x="4290" y="16"/>
                </a:lnTo>
                <a:lnTo>
                  <a:pt x="4323" y="0"/>
                </a:lnTo>
                <a:lnTo>
                  <a:pt x="4388" y="0"/>
                </a:lnTo>
                <a:lnTo>
                  <a:pt x="4452" y="0"/>
                </a:lnTo>
                <a:lnTo>
                  <a:pt x="4485" y="0"/>
                </a:lnTo>
                <a:lnTo>
                  <a:pt x="4647" y="49"/>
                </a:lnTo>
                <a:lnTo>
                  <a:pt x="4744" y="65"/>
                </a:lnTo>
                <a:lnTo>
                  <a:pt x="4777" y="81"/>
                </a:lnTo>
                <a:lnTo>
                  <a:pt x="4841" y="146"/>
                </a:lnTo>
                <a:lnTo>
                  <a:pt x="4874" y="178"/>
                </a:lnTo>
                <a:lnTo>
                  <a:pt x="4906" y="227"/>
                </a:lnTo>
                <a:lnTo>
                  <a:pt x="4939" y="259"/>
                </a:lnTo>
                <a:lnTo>
                  <a:pt x="4955" y="292"/>
                </a:lnTo>
                <a:lnTo>
                  <a:pt x="4987" y="341"/>
                </a:lnTo>
                <a:lnTo>
                  <a:pt x="5020" y="389"/>
                </a:lnTo>
                <a:lnTo>
                  <a:pt x="5052" y="422"/>
                </a:lnTo>
                <a:lnTo>
                  <a:pt x="5085" y="454"/>
                </a:lnTo>
                <a:lnTo>
                  <a:pt x="5101" y="487"/>
                </a:lnTo>
                <a:lnTo>
                  <a:pt x="5149" y="519"/>
                </a:lnTo>
                <a:lnTo>
                  <a:pt x="5198" y="535"/>
                </a:lnTo>
                <a:lnTo>
                  <a:pt x="5230" y="568"/>
                </a:lnTo>
                <a:lnTo>
                  <a:pt x="5263" y="584"/>
                </a:lnTo>
                <a:lnTo>
                  <a:pt x="5328" y="616"/>
                </a:lnTo>
                <a:lnTo>
                  <a:pt x="5376" y="632"/>
                </a:lnTo>
                <a:lnTo>
                  <a:pt x="5425" y="649"/>
                </a:lnTo>
                <a:lnTo>
                  <a:pt x="5474" y="665"/>
                </a:lnTo>
                <a:lnTo>
                  <a:pt x="5522" y="697"/>
                </a:lnTo>
                <a:lnTo>
                  <a:pt x="5555" y="697"/>
                </a:lnTo>
                <a:lnTo>
                  <a:pt x="5603" y="697"/>
                </a:lnTo>
                <a:lnTo>
                  <a:pt x="5652" y="714"/>
                </a:lnTo>
                <a:lnTo>
                  <a:pt x="5701" y="714"/>
                </a:lnTo>
                <a:lnTo>
                  <a:pt x="5749" y="714"/>
                </a:lnTo>
                <a:lnTo>
                  <a:pt x="5759" y="730"/>
                </a:lnTo>
                <a:lnTo>
                  <a:pt x="5759" y="746"/>
                </a:lnTo>
                <a:lnTo>
                  <a:pt x="5759" y="750"/>
                </a:lnTo>
                <a:lnTo>
                  <a:pt x="5759" y="762"/>
                </a:lnTo>
                <a:lnTo>
                  <a:pt x="5759" y="702"/>
                </a:lnTo>
                <a:lnTo>
                  <a:pt x="5759" y="714"/>
                </a:lnTo>
                <a:lnTo>
                  <a:pt x="5759" y="702"/>
                </a:lnTo>
              </a:path>
            </a:pathLst>
          </a:custGeom>
          <a:noFill/>
          <a:ln w="508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8" name="Rectangle 4"/>
          <p:cNvSpPr>
            <a:spLocks noChangeArrowheads="1"/>
          </p:cNvSpPr>
          <p:nvPr/>
        </p:nvSpPr>
        <p:spPr bwMode="auto">
          <a:xfrm>
            <a:off x="228599" y="5342024"/>
            <a:ext cx="1624013" cy="138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tr-TR" altLang="tr-TR" b="1" dirty="0" smtClean="0">
                <a:solidFill>
                  <a:schemeClr val="accent1"/>
                </a:solidFill>
                <a:latin typeface="Arial" charset="0"/>
              </a:rPr>
              <a:t>Bilgi edinme</a:t>
            </a:r>
            <a:endParaRPr lang="en-US" altLang="tr-TR"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stil</a:t>
            </a:r>
            <a:endParaRPr lang="en-US" altLang="tr-TR" sz="1200"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Değerler/felsefe</a:t>
            </a:r>
            <a:endParaRPr lang="en-US" altLang="tr-TR" sz="1200" b="1" dirty="0">
              <a:solidFill>
                <a:schemeClr val="accent1"/>
              </a:solidFill>
              <a:latin typeface="Arial" charset="0"/>
            </a:endParaRPr>
          </a:p>
          <a:p>
            <a:pPr eaLnBrk="1" hangingPunct="1">
              <a:buFontTx/>
              <a:buChar char="•"/>
            </a:pPr>
            <a:r>
              <a:rPr lang="en-US" altLang="tr-TR" sz="1200" b="1" dirty="0" err="1" smtClean="0">
                <a:solidFill>
                  <a:schemeClr val="accent1"/>
                </a:solidFill>
                <a:latin typeface="Arial" charset="0"/>
              </a:rPr>
              <a:t>rol</a:t>
            </a:r>
            <a:r>
              <a:rPr lang="tr-TR" altLang="tr-TR" sz="1200" b="1" dirty="0" smtClean="0">
                <a:solidFill>
                  <a:schemeClr val="accent1"/>
                </a:solidFill>
                <a:latin typeface="Arial" charset="0"/>
              </a:rPr>
              <a:t>l</a:t>
            </a:r>
            <a:r>
              <a:rPr lang="en-US" altLang="tr-TR" sz="1200" b="1" dirty="0" smtClean="0">
                <a:solidFill>
                  <a:schemeClr val="accent1"/>
                </a:solidFill>
                <a:latin typeface="Arial" charset="0"/>
              </a:rPr>
              <a:t>e</a:t>
            </a:r>
            <a:r>
              <a:rPr lang="tr-TR" altLang="tr-TR" sz="1200" b="1" dirty="0" smtClean="0">
                <a:solidFill>
                  <a:schemeClr val="accent1"/>
                </a:solidFill>
                <a:latin typeface="Arial" charset="0"/>
              </a:rPr>
              <a:t>r</a:t>
            </a:r>
            <a:endParaRPr lang="en-US" altLang="tr-TR" b="1" dirty="0">
              <a:solidFill>
                <a:schemeClr val="accent1"/>
              </a:solidFill>
              <a:latin typeface="Arial" charset="0"/>
            </a:endParaRPr>
          </a:p>
        </p:txBody>
      </p:sp>
      <p:sp>
        <p:nvSpPr>
          <p:cNvPr id="6149" name="Rectangle 5"/>
          <p:cNvSpPr>
            <a:spLocks noChangeArrowheads="1"/>
          </p:cNvSpPr>
          <p:nvPr/>
        </p:nvSpPr>
        <p:spPr bwMode="auto">
          <a:xfrm>
            <a:off x="3563887" y="5100274"/>
            <a:ext cx="1745671" cy="138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tr-TR" altLang="tr-TR" b="1" dirty="0" smtClean="0">
                <a:solidFill>
                  <a:schemeClr val="accent1"/>
                </a:solidFill>
                <a:latin typeface="Arial" charset="0"/>
              </a:rPr>
              <a:t>Oluşturma</a:t>
            </a:r>
            <a:endParaRPr lang="en-US" altLang="tr-TR"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Geribildirim</a:t>
            </a:r>
            <a:endParaRPr lang="en-US" altLang="tr-TR" sz="1200"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kurallar</a:t>
            </a:r>
            <a:endParaRPr lang="en-US" altLang="tr-TR" sz="1200"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güç</a:t>
            </a:r>
            <a:endParaRPr lang="en-US" altLang="tr-TR" sz="1200" b="1" dirty="0">
              <a:solidFill>
                <a:schemeClr val="accent1"/>
              </a:solidFill>
              <a:latin typeface="Arial" charset="0"/>
            </a:endParaRPr>
          </a:p>
          <a:p>
            <a:pPr eaLnBrk="1" hangingPunct="1">
              <a:buFontTx/>
              <a:buChar char="•"/>
            </a:pPr>
            <a:endParaRPr lang="en-US" altLang="tr-TR" b="1" dirty="0">
              <a:latin typeface="Arial" charset="0"/>
            </a:endParaRPr>
          </a:p>
        </p:txBody>
      </p:sp>
      <p:sp>
        <p:nvSpPr>
          <p:cNvPr id="6150" name="Rectangle 6"/>
          <p:cNvSpPr>
            <a:spLocks noChangeArrowheads="1"/>
          </p:cNvSpPr>
          <p:nvPr/>
        </p:nvSpPr>
        <p:spPr bwMode="auto">
          <a:xfrm>
            <a:off x="4937125" y="4022725"/>
            <a:ext cx="2034211"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tr-TR" altLang="tr-TR" b="1" dirty="0" smtClean="0">
                <a:solidFill>
                  <a:schemeClr val="accent1"/>
                </a:solidFill>
                <a:latin typeface="Arial" charset="0"/>
              </a:rPr>
              <a:t>Kural koyma</a:t>
            </a:r>
            <a:endParaRPr lang="en-US" altLang="tr-TR" b="1" dirty="0">
              <a:solidFill>
                <a:schemeClr val="accent1"/>
              </a:solidFill>
              <a:latin typeface="Arial" charset="0"/>
            </a:endParaRPr>
          </a:p>
          <a:p>
            <a:pPr eaLnBrk="1" hangingPunct="1">
              <a:buFontTx/>
              <a:buChar char="•"/>
            </a:pPr>
            <a:r>
              <a:rPr lang="en-US" altLang="tr-TR" sz="1200" b="1" dirty="0">
                <a:solidFill>
                  <a:schemeClr val="accent1"/>
                </a:solidFill>
                <a:latin typeface="Arial" charset="0"/>
              </a:rPr>
              <a:t> </a:t>
            </a:r>
            <a:r>
              <a:rPr lang="tr-TR" altLang="tr-TR" sz="1200" b="1" dirty="0" smtClean="0">
                <a:solidFill>
                  <a:schemeClr val="accent1"/>
                </a:solidFill>
                <a:latin typeface="Arial" charset="0"/>
              </a:rPr>
              <a:t>liderin beklentileri</a:t>
            </a:r>
            <a:endParaRPr lang="en-US" altLang="tr-TR" sz="1200" b="1" dirty="0">
              <a:solidFill>
                <a:schemeClr val="accent1"/>
              </a:solidFill>
              <a:latin typeface="Arial" charset="0"/>
            </a:endParaRPr>
          </a:p>
          <a:p>
            <a:pPr eaLnBrk="1" hangingPunct="1">
              <a:buFontTx/>
              <a:buChar char="•"/>
            </a:pPr>
            <a:r>
              <a:rPr lang="tr-TR" altLang="tr-TR" sz="1200" b="1" dirty="0" smtClean="0">
                <a:solidFill>
                  <a:schemeClr val="accent1"/>
                </a:solidFill>
                <a:latin typeface="Arial" charset="0"/>
              </a:rPr>
              <a:t>Karşılıklı </a:t>
            </a:r>
            <a:r>
              <a:rPr lang="tr-TR" altLang="tr-TR" sz="1200" b="1" dirty="0" err="1" smtClean="0">
                <a:solidFill>
                  <a:schemeClr val="accent1"/>
                </a:solidFill>
                <a:latin typeface="Arial" charset="0"/>
              </a:rPr>
              <a:t>bağılmlıklar</a:t>
            </a:r>
            <a:endParaRPr lang="en-US" altLang="tr-TR" sz="1200" b="1" dirty="0">
              <a:solidFill>
                <a:schemeClr val="accent1"/>
              </a:solidFill>
              <a:latin typeface="Arial" charset="0"/>
            </a:endParaRPr>
          </a:p>
        </p:txBody>
      </p:sp>
      <p:sp>
        <p:nvSpPr>
          <p:cNvPr id="6151" name="Rectangle 7"/>
          <p:cNvSpPr>
            <a:spLocks noChangeArrowheads="1"/>
          </p:cNvSpPr>
          <p:nvPr/>
        </p:nvSpPr>
        <p:spPr bwMode="auto">
          <a:xfrm>
            <a:off x="6080125" y="2727325"/>
            <a:ext cx="1489190"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tr-TR" altLang="tr-TR" b="1" dirty="0" smtClean="0">
                <a:solidFill>
                  <a:schemeClr val="accent1"/>
                </a:solidFill>
                <a:latin typeface="Arial" charset="0"/>
              </a:rPr>
              <a:t>Başarma</a:t>
            </a:r>
            <a:endParaRPr lang="en-US" altLang="tr-TR" b="1" dirty="0">
              <a:solidFill>
                <a:schemeClr val="accent1"/>
              </a:solidFill>
              <a:latin typeface="Arial" charset="0"/>
            </a:endParaRPr>
          </a:p>
        </p:txBody>
      </p:sp>
      <p:sp>
        <p:nvSpPr>
          <p:cNvPr id="6152" name="Rectangle 8"/>
          <p:cNvSpPr>
            <a:spLocks noChangeArrowheads="1"/>
          </p:cNvSpPr>
          <p:nvPr/>
        </p:nvSpPr>
        <p:spPr bwMode="auto">
          <a:xfrm>
            <a:off x="457200" y="4090988"/>
            <a:ext cx="1600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en-US" altLang="tr-TR" sz="1800" dirty="0" smtClean="0">
                <a:solidFill>
                  <a:schemeClr val="tx2"/>
                </a:solidFill>
                <a:latin typeface="Arial" charset="0"/>
              </a:rPr>
              <a:t>1</a:t>
            </a:r>
            <a:r>
              <a:rPr lang="tr-TR" altLang="tr-TR" sz="1800" dirty="0" smtClean="0">
                <a:solidFill>
                  <a:schemeClr val="tx2"/>
                </a:solidFill>
                <a:latin typeface="Arial" charset="0"/>
              </a:rPr>
              <a:t>. aşama</a:t>
            </a:r>
            <a:endParaRPr lang="en-US" altLang="tr-TR" sz="1800" dirty="0">
              <a:solidFill>
                <a:schemeClr val="tx2"/>
              </a:solidFill>
              <a:latin typeface="Arial" charset="0"/>
            </a:endParaRPr>
          </a:p>
          <a:p>
            <a:pPr eaLnBrk="1" hangingPunct="1"/>
            <a:r>
              <a:rPr lang="tr-TR" altLang="tr-TR" sz="1800" dirty="0">
                <a:latin typeface="Arial" charset="0"/>
              </a:rPr>
              <a:t>Ü</a:t>
            </a:r>
            <a:r>
              <a:rPr lang="tr-TR" altLang="tr-TR" sz="1800" dirty="0" smtClean="0">
                <a:latin typeface="Arial" charset="0"/>
              </a:rPr>
              <a:t>yelik</a:t>
            </a:r>
            <a:endParaRPr lang="en-US" altLang="tr-TR" sz="1800" dirty="0">
              <a:latin typeface="Arial" charset="0"/>
            </a:endParaRPr>
          </a:p>
        </p:txBody>
      </p:sp>
      <p:sp>
        <p:nvSpPr>
          <p:cNvPr id="6153" name="Rectangle 9"/>
          <p:cNvSpPr>
            <a:spLocks noChangeArrowheads="1"/>
          </p:cNvSpPr>
          <p:nvPr/>
        </p:nvSpPr>
        <p:spPr bwMode="auto">
          <a:xfrm>
            <a:off x="1965325" y="4776788"/>
            <a:ext cx="1250342"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en-US" altLang="tr-TR" sz="1800" dirty="0" smtClean="0">
                <a:solidFill>
                  <a:schemeClr val="tx2"/>
                </a:solidFill>
                <a:latin typeface="Arial" charset="0"/>
              </a:rPr>
              <a:t>2</a:t>
            </a:r>
            <a:r>
              <a:rPr lang="tr-TR" altLang="tr-TR" sz="1800" dirty="0" smtClean="0">
                <a:solidFill>
                  <a:schemeClr val="tx2"/>
                </a:solidFill>
                <a:latin typeface="Arial" charset="0"/>
              </a:rPr>
              <a:t>. aşama</a:t>
            </a:r>
            <a:endParaRPr lang="en-US" altLang="tr-TR" sz="1800" dirty="0">
              <a:solidFill>
                <a:schemeClr val="tx2"/>
              </a:solidFill>
              <a:latin typeface="Arial" charset="0"/>
            </a:endParaRPr>
          </a:p>
          <a:p>
            <a:pPr eaLnBrk="1" hangingPunct="1"/>
            <a:r>
              <a:rPr lang="tr-TR" altLang="tr-TR" sz="1800" dirty="0" smtClean="0">
                <a:latin typeface="Arial" charset="0"/>
              </a:rPr>
              <a:t>Alt-gruplar</a:t>
            </a:r>
            <a:endParaRPr lang="en-US" altLang="tr-TR" sz="1800" dirty="0">
              <a:latin typeface="Arial" charset="0"/>
            </a:endParaRPr>
          </a:p>
        </p:txBody>
      </p:sp>
      <p:sp>
        <p:nvSpPr>
          <p:cNvPr id="6154" name="Rectangle 10"/>
          <p:cNvSpPr>
            <a:spLocks noChangeArrowheads="1"/>
          </p:cNvSpPr>
          <p:nvPr/>
        </p:nvSpPr>
        <p:spPr bwMode="auto">
          <a:xfrm>
            <a:off x="3032125" y="3481388"/>
            <a:ext cx="146835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en-US" altLang="tr-TR" sz="1800" dirty="0" smtClean="0">
                <a:solidFill>
                  <a:schemeClr val="tx2"/>
                </a:solidFill>
                <a:latin typeface="Arial" charset="0"/>
              </a:rPr>
              <a:t>3</a:t>
            </a:r>
            <a:r>
              <a:rPr lang="tr-TR" altLang="tr-TR" sz="1800" dirty="0" smtClean="0">
                <a:solidFill>
                  <a:schemeClr val="tx2"/>
                </a:solidFill>
                <a:latin typeface="Arial" charset="0"/>
              </a:rPr>
              <a:t>. aşama</a:t>
            </a:r>
            <a:endParaRPr lang="en-US" altLang="tr-TR" sz="1800" dirty="0">
              <a:solidFill>
                <a:schemeClr val="tx2"/>
              </a:solidFill>
              <a:latin typeface="Arial" charset="0"/>
            </a:endParaRPr>
          </a:p>
          <a:p>
            <a:pPr eaLnBrk="1" hangingPunct="1"/>
            <a:r>
              <a:rPr lang="tr-TR" altLang="tr-TR" sz="1800" dirty="0" smtClean="0">
                <a:latin typeface="Arial" charset="0"/>
              </a:rPr>
              <a:t>Kural koyma</a:t>
            </a:r>
            <a:endParaRPr lang="en-US" altLang="tr-TR" sz="1800" dirty="0">
              <a:latin typeface="Arial" charset="0"/>
            </a:endParaRPr>
          </a:p>
        </p:txBody>
      </p:sp>
      <p:sp>
        <p:nvSpPr>
          <p:cNvPr id="6155" name="Rectangle 11"/>
          <p:cNvSpPr>
            <a:spLocks noChangeArrowheads="1"/>
          </p:cNvSpPr>
          <p:nvPr/>
        </p:nvSpPr>
        <p:spPr bwMode="auto">
          <a:xfrm>
            <a:off x="3886200" y="2185988"/>
            <a:ext cx="1806575" cy="9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en-US" altLang="tr-TR" sz="1800" dirty="0" smtClean="0">
                <a:solidFill>
                  <a:schemeClr val="tx2"/>
                </a:solidFill>
                <a:latin typeface="Arial" charset="0"/>
              </a:rPr>
              <a:t>4</a:t>
            </a:r>
            <a:r>
              <a:rPr lang="tr-TR" altLang="tr-TR" sz="1800" dirty="0" smtClean="0">
                <a:solidFill>
                  <a:schemeClr val="tx2"/>
                </a:solidFill>
                <a:latin typeface="Arial" charset="0"/>
              </a:rPr>
              <a:t>. aşama</a:t>
            </a:r>
            <a:endParaRPr lang="en-US" altLang="tr-TR" sz="1800" dirty="0">
              <a:solidFill>
                <a:schemeClr val="tx2"/>
              </a:solidFill>
              <a:latin typeface="Arial" charset="0"/>
            </a:endParaRPr>
          </a:p>
          <a:p>
            <a:pPr eaLnBrk="1" hangingPunct="1"/>
            <a:r>
              <a:rPr lang="tr-TR" altLang="tr-TR" sz="1800" dirty="0" smtClean="0">
                <a:latin typeface="Arial" charset="0"/>
              </a:rPr>
              <a:t>Bireysel farklılıklar</a:t>
            </a:r>
            <a:endParaRPr lang="en-US" altLang="tr-TR" sz="1800" dirty="0">
              <a:latin typeface="Arial" charset="0"/>
            </a:endParaRPr>
          </a:p>
        </p:txBody>
      </p:sp>
      <p:sp>
        <p:nvSpPr>
          <p:cNvPr id="6156" name="Rectangle 12"/>
          <p:cNvSpPr>
            <a:spLocks noChangeArrowheads="1"/>
          </p:cNvSpPr>
          <p:nvPr/>
        </p:nvSpPr>
        <p:spPr bwMode="auto">
          <a:xfrm>
            <a:off x="4953000" y="1676400"/>
            <a:ext cx="1134926"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eaLnBrk="0" hangingPunct="0">
              <a:defRPr sz="2400">
                <a:solidFill>
                  <a:schemeClr val="tx1"/>
                </a:solidFill>
                <a:latin typeface="AGaramond" pitchFamily="18" charset="0"/>
              </a:defRPr>
            </a:lvl1pPr>
            <a:lvl2pPr marL="742950" indent="-285750" eaLnBrk="0" hangingPunct="0">
              <a:defRPr sz="2400">
                <a:solidFill>
                  <a:schemeClr val="tx1"/>
                </a:solidFill>
                <a:latin typeface="AGaramond" pitchFamily="18" charset="0"/>
              </a:defRPr>
            </a:lvl2pPr>
            <a:lvl3pPr marL="1143000" indent="-228600" eaLnBrk="0" hangingPunct="0">
              <a:defRPr sz="2400">
                <a:solidFill>
                  <a:schemeClr val="tx1"/>
                </a:solidFill>
                <a:latin typeface="AGaramond" pitchFamily="18" charset="0"/>
              </a:defRPr>
            </a:lvl3pPr>
            <a:lvl4pPr marL="1600200" indent="-228600" eaLnBrk="0" hangingPunct="0">
              <a:defRPr sz="2400">
                <a:solidFill>
                  <a:schemeClr val="tx1"/>
                </a:solidFill>
                <a:latin typeface="AGaramond" pitchFamily="18" charset="0"/>
              </a:defRPr>
            </a:lvl4pPr>
            <a:lvl5pPr marL="2057400" indent="-228600" eaLnBrk="0" hangingPunct="0">
              <a:defRPr sz="2400">
                <a:solidFill>
                  <a:schemeClr val="tx1"/>
                </a:solidFill>
                <a:latin typeface="AGaramond" pitchFamily="18" charset="0"/>
              </a:defRPr>
            </a:lvl5pPr>
            <a:lvl6pPr marL="2514600" indent="-228600" eaLnBrk="0" fontAlgn="base" hangingPunct="0">
              <a:spcBef>
                <a:spcPct val="0"/>
              </a:spcBef>
              <a:spcAft>
                <a:spcPct val="0"/>
              </a:spcAft>
              <a:defRPr sz="2400">
                <a:solidFill>
                  <a:schemeClr val="tx1"/>
                </a:solidFill>
                <a:latin typeface="AGaramond" pitchFamily="18" charset="0"/>
              </a:defRPr>
            </a:lvl6pPr>
            <a:lvl7pPr marL="2971800" indent="-228600" eaLnBrk="0" fontAlgn="base" hangingPunct="0">
              <a:spcBef>
                <a:spcPct val="0"/>
              </a:spcBef>
              <a:spcAft>
                <a:spcPct val="0"/>
              </a:spcAft>
              <a:defRPr sz="2400">
                <a:solidFill>
                  <a:schemeClr val="tx1"/>
                </a:solidFill>
                <a:latin typeface="AGaramond" pitchFamily="18" charset="0"/>
              </a:defRPr>
            </a:lvl7pPr>
            <a:lvl8pPr marL="3429000" indent="-228600" eaLnBrk="0" fontAlgn="base" hangingPunct="0">
              <a:spcBef>
                <a:spcPct val="0"/>
              </a:spcBef>
              <a:spcAft>
                <a:spcPct val="0"/>
              </a:spcAft>
              <a:defRPr sz="2400">
                <a:solidFill>
                  <a:schemeClr val="tx1"/>
                </a:solidFill>
                <a:latin typeface="AGaramond" pitchFamily="18" charset="0"/>
              </a:defRPr>
            </a:lvl8pPr>
            <a:lvl9pPr marL="3886200" indent="-228600" eaLnBrk="0" fontAlgn="base" hangingPunct="0">
              <a:spcBef>
                <a:spcPct val="0"/>
              </a:spcBef>
              <a:spcAft>
                <a:spcPct val="0"/>
              </a:spcAft>
              <a:defRPr sz="2400">
                <a:solidFill>
                  <a:schemeClr val="tx1"/>
                </a:solidFill>
                <a:latin typeface="AGaramond" pitchFamily="18" charset="0"/>
              </a:defRPr>
            </a:lvl9pPr>
          </a:lstStyle>
          <a:p>
            <a:pPr eaLnBrk="1" hangingPunct="1"/>
            <a:r>
              <a:rPr lang="en-US" altLang="tr-TR" sz="1800" dirty="0" smtClean="0">
                <a:solidFill>
                  <a:schemeClr val="tx2"/>
                </a:solidFill>
                <a:latin typeface="Arial" charset="0"/>
              </a:rPr>
              <a:t>5</a:t>
            </a:r>
            <a:r>
              <a:rPr lang="tr-TR" altLang="tr-TR" sz="1800" dirty="0" smtClean="0">
                <a:solidFill>
                  <a:schemeClr val="tx2"/>
                </a:solidFill>
                <a:latin typeface="Arial" charset="0"/>
              </a:rPr>
              <a:t>. aşama</a:t>
            </a:r>
            <a:endParaRPr lang="en-US" altLang="tr-TR" sz="1800" dirty="0">
              <a:solidFill>
                <a:schemeClr val="tx2"/>
              </a:solidFill>
              <a:latin typeface="Arial" charset="0"/>
            </a:endParaRPr>
          </a:p>
          <a:p>
            <a:pPr eaLnBrk="1" hangingPunct="1"/>
            <a:r>
              <a:rPr lang="tr-TR" altLang="tr-TR" sz="1800" dirty="0" smtClean="0">
                <a:latin typeface="Arial" charset="0"/>
              </a:rPr>
              <a:t>İşbirliği</a:t>
            </a:r>
            <a:endParaRPr lang="en-US" altLang="tr-TR" sz="1800" dirty="0">
              <a:latin typeface="Arial" charset="0"/>
            </a:endParaRPr>
          </a:p>
        </p:txBody>
      </p:sp>
      <p:sp>
        <p:nvSpPr>
          <p:cNvPr id="13" name="Başlık 1"/>
          <p:cNvSpPr txBox="1">
            <a:spLocks/>
          </p:cNvSpPr>
          <p:nvPr/>
        </p:nvSpPr>
        <p:spPr>
          <a:xfrm>
            <a:off x="457200" y="274638"/>
            <a:ext cx="82296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800" b="1" dirty="0" smtClean="0">
                <a:solidFill>
                  <a:srgbClr val="FF0000"/>
                </a:solidFill>
              </a:rPr>
              <a:t>Takımların gelişim süreci</a:t>
            </a:r>
            <a:endParaRPr lang="tr-TR" sz="2800" dirty="0"/>
          </a:p>
        </p:txBody>
      </p:sp>
    </p:spTree>
    <p:extLst>
      <p:ext uri="{BB962C8B-B14F-4D97-AF65-F5344CB8AC3E}">
        <p14:creationId xmlns:p14="http://schemas.microsoft.com/office/powerpoint/2010/main" val="238699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p:cNvSpPr>
          <p:nvPr>
            <p:ph type="ctrTitle" idx="4294967295"/>
          </p:nvPr>
        </p:nvSpPr>
        <p:spPr>
          <a:xfrm>
            <a:off x="685800" y="2130425"/>
            <a:ext cx="7772400" cy="1470025"/>
          </a:xfrm>
        </p:spPr>
        <p:txBody>
          <a:bodyPr/>
          <a:lstStyle/>
          <a:p>
            <a:r>
              <a:rPr lang="tr-TR" sz="2400" b="1" dirty="0" smtClean="0">
                <a:solidFill>
                  <a:srgbClr val="FF0000"/>
                </a:solidFill>
              </a:rPr>
              <a:t>TAKIMLARIN OLUŞTURULMASI</a:t>
            </a:r>
            <a:endParaRPr lang="tr-TR" sz="4000" b="1" dirty="0" smtClean="0">
              <a:solidFill>
                <a:srgbClr val="FF0000"/>
              </a:solidFill>
              <a:latin typeface="Arial" charset="0"/>
            </a:endParaRPr>
          </a:p>
        </p:txBody>
      </p:sp>
      <p:sp>
        <p:nvSpPr>
          <p:cNvPr id="14341" name="Rectangle 5"/>
          <p:cNvSpPr>
            <a:spLocks noGrp="1"/>
          </p:cNvSpPr>
          <p:nvPr>
            <p:ph type="subTitle" idx="4294967295"/>
          </p:nvPr>
        </p:nvSpPr>
        <p:spPr>
          <a:xfrm>
            <a:off x="899592" y="3886200"/>
            <a:ext cx="7560840" cy="1752600"/>
          </a:xfrm>
        </p:spPr>
        <p:txBody>
          <a:bodyPr/>
          <a:lstStyle/>
          <a:p>
            <a:pPr marL="0" indent="0" algn="ctr" eaLnBrk="1" hangingPunct="1">
              <a:spcBef>
                <a:spcPct val="0"/>
              </a:spcBef>
              <a:buFontTx/>
              <a:buNone/>
            </a:pPr>
            <a:r>
              <a:rPr lang="tr-TR" sz="2400" dirty="0" smtClean="0">
                <a:solidFill>
                  <a:schemeClr val="tx2"/>
                </a:solidFill>
              </a:rPr>
              <a:t>Ahmet AYPAY </a:t>
            </a:r>
          </a:p>
          <a:p>
            <a:pPr marL="0" indent="0" algn="ctr" eaLnBrk="1" hangingPunct="1">
              <a:spcBef>
                <a:spcPct val="0"/>
              </a:spcBef>
              <a:buFontTx/>
              <a:buNone/>
            </a:pPr>
            <a:r>
              <a:rPr lang="tr-TR" sz="2400" dirty="0" smtClean="0">
                <a:solidFill>
                  <a:schemeClr val="tx2"/>
                </a:solidFill>
              </a:rPr>
              <a:t>M. Ali DOMBAYCI</a:t>
            </a:r>
          </a:p>
          <a:p>
            <a:pPr marL="0" indent="0" algn="ctr" eaLnBrk="1" hangingPunct="1">
              <a:spcBef>
                <a:spcPct val="0"/>
              </a:spcBef>
              <a:buNone/>
            </a:pPr>
            <a:r>
              <a:rPr lang="tr-TR" sz="2400" dirty="0">
                <a:solidFill>
                  <a:schemeClr val="tx2"/>
                </a:solidFill>
              </a:rPr>
              <a:t>Engin KARADAĞ</a:t>
            </a:r>
          </a:p>
          <a:p>
            <a:pPr marL="0" indent="0" algn="ctr" eaLnBrk="1" hangingPunct="1">
              <a:spcBef>
                <a:spcPct val="0"/>
              </a:spcBef>
              <a:buFontTx/>
              <a:buNone/>
            </a:pPr>
            <a:r>
              <a:rPr lang="tr-TR" sz="2400" dirty="0" smtClean="0">
                <a:solidFill>
                  <a:schemeClr val="tx2"/>
                </a:solidFill>
              </a:rPr>
              <a:t> Mehmet Ülger</a:t>
            </a:r>
            <a:endParaRPr lang="tr-TR" sz="2800" dirty="0" smtClean="0">
              <a:solidFill>
                <a:schemeClr val="tx2"/>
              </a:solidFill>
            </a:endParaRPr>
          </a:p>
          <a:p>
            <a:pPr marL="0" indent="0" algn="ctr" eaLnBrk="1" hangingPunct="1">
              <a:spcBef>
                <a:spcPct val="0"/>
              </a:spcBef>
              <a:buFontTx/>
              <a:buNone/>
            </a:pPr>
            <a:endParaRPr lang="tr-TR" dirty="0" smtClean="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a:solidFill>
                  <a:srgbClr val="FF0000"/>
                </a:solidFill>
              </a:rPr>
              <a:t>Teşekkürler</a:t>
            </a:r>
          </a:p>
        </p:txBody>
      </p:sp>
      <p:sp>
        <p:nvSpPr>
          <p:cNvPr id="3" name="Alt Başlık 2"/>
          <p:cNvSpPr>
            <a:spLocks noGrp="1"/>
          </p:cNvSpPr>
          <p:nvPr>
            <p:ph type="subTitle" idx="1"/>
          </p:nvPr>
        </p:nvSpPr>
        <p:spPr/>
        <p:txBody>
          <a:bodyPr/>
          <a:lstStyle/>
          <a:p>
            <a:r>
              <a:rPr lang="tr-TR" sz="2400" dirty="0" smtClean="0">
                <a:solidFill>
                  <a:schemeClr val="tx2"/>
                </a:solidFill>
              </a:rPr>
              <a:t>Ahmet AYPAY; </a:t>
            </a:r>
            <a:r>
              <a:rPr lang="tr-TR" sz="2400" dirty="0" smtClean="0">
                <a:solidFill>
                  <a:schemeClr val="tx2"/>
                </a:solidFill>
                <a:hlinkClick r:id="rId2"/>
              </a:rPr>
              <a:t>aypaya@yahoo.com</a:t>
            </a:r>
            <a:endParaRPr lang="tr-TR" sz="2400" dirty="0" smtClean="0">
              <a:solidFill>
                <a:schemeClr val="tx2"/>
              </a:solidFill>
            </a:endParaRPr>
          </a:p>
          <a:p>
            <a:r>
              <a:rPr lang="tr-TR" sz="2400" dirty="0" smtClean="0">
                <a:solidFill>
                  <a:schemeClr val="tx2"/>
                </a:solidFill>
              </a:rPr>
              <a:t>Engin KARADAĞ; </a:t>
            </a:r>
            <a:r>
              <a:rPr lang="tr-TR" sz="2400" dirty="0" smtClean="0">
                <a:solidFill>
                  <a:schemeClr val="tx2"/>
                </a:solidFill>
                <a:hlinkClick r:id="rId3"/>
              </a:rPr>
              <a:t>enginkaradag@ogu.edu.tr</a:t>
            </a:r>
            <a:endParaRPr lang="tr-TR" sz="2400" dirty="0" smtClean="0">
              <a:solidFill>
                <a:schemeClr val="tx2"/>
              </a:solidFill>
            </a:endParaRPr>
          </a:p>
          <a:p>
            <a:r>
              <a:rPr lang="tr-TR" sz="2400" dirty="0" smtClean="0">
                <a:solidFill>
                  <a:schemeClr val="tx2"/>
                </a:solidFill>
              </a:rPr>
              <a:t>M. </a:t>
            </a:r>
            <a:r>
              <a:rPr lang="tr-TR" sz="2400" dirty="0">
                <a:solidFill>
                  <a:schemeClr val="tx2"/>
                </a:solidFill>
              </a:rPr>
              <a:t>Ali </a:t>
            </a:r>
            <a:r>
              <a:rPr lang="tr-TR" sz="2400" dirty="0" smtClean="0">
                <a:solidFill>
                  <a:schemeClr val="tx2"/>
                </a:solidFill>
              </a:rPr>
              <a:t>DOMBAYCI</a:t>
            </a:r>
            <a:r>
              <a:rPr lang="tr-TR" sz="2400" dirty="0">
                <a:solidFill>
                  <a:schemeClr val="tx2"/>
                </a:solidFill>
              </a:rPr>
              <a:t>; </a:t>
            </a:r>
            <a:r>
              <a:rPr lang="tr-TR" sz="2400" dirty="0" smtClean="0">
                <a:solidFill>
                  <a:schemeClr val="tx2"/>
                </a:solidFill>
                <a:hlinkClick r:id="rId4"/>
              </a:rPr>
              <a:t>malidombayci@gmail.com</a:t>
            </a:r>
            <a:endParaRPr lang="tr-TR" sz="2400" dirty="0" smtClean="0">
              <a:solidFill>
                <a:schemeClr val="tx2"/>
              </a:solidFill>
            </a:endParaRPr>
          </a:p>
          <a:p>
            <a:r>
              <a:rPr lang="tr-TR" sz="2400" dirty="0" smtClean="0">
                <a:solidFill>
                  <a:schemeClr val="tx2"/>
                </a:solidFill>
              </a:rPr>
              <a:t>Mehmet Ülger</a:t>
            </a:r>
          </a:p>
          <a:p>
            <a:endParaRPr lang="tr-TR" sz="2400" dirty="0">
              <a:solidFill>
                <a:schemeClr val="tx2"/>
              </a:solidFill>
            </a:endParaRPr>
          </a:p>
        </p:txBody>
      </p:sp>
    </p:spTree>
    <p:extLst>
      <p:ext uri="{BB962C8B-B14F-4D97-AF65-F5344CB8AC3E}">
        <p14:creationId xmlns:p14="http://schemas.microsoft.com/office/powerpoint/2010/main" val="7788286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Takım kavramı</a:t>
            </a:r>
            <a:endParaRPr lang="tr-TR" dirty="0"/>
          </a:p>
        </p:txBody>
      </p:sp>
      <p:sp>
        <p:nvSpPr>
          <p:cNvPr id="3" name="İçerik Yer Tutucusu 2"/>
          <p:cNvSpPr>
            <a:spLocks noGrp="1"/>
          </p:cNvSpPr>
          <p:nvPr>
            <p:ph idx="1"/>
          </p:nvPr>
        </p:nvSpPr>
        <p:spPr>
          <a:xfrm>
            <a:off x="467544" y="1988840"/>
            <a:ext cx="8229600" cy="3096344"/>
          </a:xfrm>
        </p:spPr>
        <p:txBody>
          <a:bodyPr/>
          <a:lstStyle/>
          <a:p>
            <a:pPr marL="457200" lvl="1" indent="0">
              <a:lnSpc>
                <a:spcPct val="90000"/>
              </a:lnSpc>
              <a:buNone/>
            </a:pPr>
            <a:r>
              <a:rPr lang="tr-TR" sz="2400" b="1" dirty="0" err="1">
                <a:solidFill>
                  <a:schemeClr val="tx2"/>
                </a:solidFill>
              </a:rPr>
              <a:t>Drucker'a</a:t>
            </a:r>
            <a:r>
              <a:rPr lang="tr-TR" sz="2400" b="1" dirty="0">
                <a:solidFill>
                  <a:schemeClr val="tx2"/>
                </a:solidFill>
              </a:rPr>
              <a:t> göre takım, </a:t>
            </a:r>
            <a:endParaRPr lang="tr-TR" sz="2400" b="1" dirty="0" smtClean="0">
              <a:solidFill>
                <a:schemeClr val="tx2"/>
              </a:solidFill>
            </a:endParaRPr>
          </a:p>
          <a:p>
            <a:pPr marL="457200" lvl="1" indent="0">
              <a:lnSpc>
                <a:spcPct val="90000"/>
              </a:lnSpc>
              <a:buNone/>
            </a:pPr>
            <a:endParaRPr lang="tr-TR" sz="2400" b="1" dirty="0">
              <a:solidFill>
                <a:schemeClr val="tx2"/>
              </a:solidFill>
            </a:endParaRPr>
          </a:p>
          <a:p>
            <a:pPr lvl="1">
              <a:lnSpc>
                <a:spcPct val="90000"/>
              </a:lnSpc>
              <a:buFont typeface="Arial" panose="020B0604020202020204" pitchFamily="34" charset="0"/>
              <a:buChar char="•"/>
            </a:pPr>
            <a:r>
              <a:rPr lang="tr-TR" sz="2400" b="1" dirty="0" smtClean="0">
                <a:solidFill>
                  <a:schemeClr val="tx2"/>
                </a:solidFill>
              </a:rPr>
              <a:t>özel </a:t>
            </a:r>
            <a:r>
              <a:rPr lang="tr-TR" sz="2400" b="1" dirty="0">
                <a:solidFill>
                  <a:schemeClr val="tx2"/>
                </a:solidFill>
              </a:rPr>
              <a:t>ve tanımlanan bir görevi yerine getirmek için birlikte çalışan; farklı geçmişleri, beceri ve bilgileri olan ve örgütün farklı alanlarında faaliyet gösteren bir insan (genellikle oldukça küçük) grubudur.  </a:t>
            </a:r>
            <a:endParaRPr lang="tr-TR" sz="2400" b="1" dirty="0">
              <a:solidFill>
                <a:schemeClr val="tx2"/>
              </a:solidFill>
            </a:endParaRPr>
          </a:p>
        </p:txBody>
      </p:sp>
    </p:spTree>
    <p:extLst>
      <p:ext uri="{BB962C8B-B14F-4D97-AF65-F5344CB8AC3E}">
        <p14:creationId xmlns:p14="http://schemas.microsoft.com/office/powerpoint/2010/main" val="4183561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Takım kavramı</a:t>
            </a:r>
            <a:endParaRPr lang="tr-TR" dirty="0"/>
          </a:p>
        </p:txBody>
      </p:sp>
      <p:sp>
        <p:nvSpPr>
          <p:cNvPr id="3" name="İçerik Yer Tutucusu 2"/>
          <p:cNvSpPr>
            <a:spLocks noGrp="1"/>
          </p:cNvSpPr>
          <p:nvPr>
            <p:ph idx="1"/>
          </p:nvPr>
        </p:nvSpPr>
        <p:spPr/>
        <p:txBody>
          <a:bodyPr/>
          <a:lstStyle/>
          <a:p>
            <a:pPr marL="342900" lvl="1" indent="-342900">
              <a:buFont typeface="Arial" charset="0"/>
              <a:buChar char="•"/>
            </a:pPr>
            <a:r>
              <a:rPr lang="tr-TR" sz="2400" dirty="0" err="1">
                <a:solidFill>
                  <a:schemeClr val="accent1"/>
                </a:solidFill>
              </a:rPr>
              <a:t>Katzenbach</a:t>
            </a:r>
            <a:r>
              <a:rPr lang="tr-TR" sz="2400" dirty="0">
                <a:solidFill>
                  <a:schemeClr val="accent1"/>
                </a:solidFill>
              </a:rPr>
              <a:t> ve Smith (1993) ekip </a:t>
            </a:r>
            <a:r>
              <a:rPr lang="tr-TR" sz="2400" dirty="0" smtClean="0">
                <a:solidFill>
                  <a:schemeClr val="accent1"/>
                </a:solidFill>
              </a:rPr>
              <a:t>kavramı: </a:t>
            </a:r>
          </a:p>
          <a:p>
            <a:pPr marL="342900" lvl="1" indent="-342900">
              <a:buFont typeface="Arial" charset="0"/>
              <a:buChar char="•"/>
            </a:pPr>
            <a:endParaRPr lang="tr-TR" sz="2400" dirty="0">
              <a:solidFill>
                <a:schemeClr val="accent1"/>
              </a:solidFill>
            </a:endParaRPr>
          </a:p>
          <a:p>
            <a:pPr marL="342900" lvl="1" indent="-342900">
              <a:buFont typeface="Arial" charset="0"/>
              <a:buChar char="•"/>
            </a:pPr>
            <a:r>
              <a:rPr lang="tr-TR" sz="2400" b="1" dirty="0" smtClean="0">
                <a:solidFill>
                  <a:schemeClr val="accent1"/>
                </a:solidFill>
              </a:rPr>
              <a:t>“</a:t>
            </a:r>
            <a:r>
              <a:rPr lang="tr-TR" sz="2400" b="1" dirty="0">
                <a:solidFill>
                  <a:schemeClr val="accent1"/>
                </a:solidFill>
              </a:rPr>
              <a:t>Ekip, kendilerini ortak olarak sorumlu gördükleri ortak bir hedefe, performans amaçlarına ve yaklaşıma adamış, birbirini tamamlayan yetenekte kişilerden oluşan küçük bir insan grubudur</a:t>
            </a:r>
            <a:r>
              <a:rPr lang="tr-TR" sz="2400" b="1" dirty="0" smtClean="0">
                <a:solidFill>
                  <a:schemeClr val="accent1"/>
                </a:solidFill>
              </a:rPr>
              <a:t>.</a:t>
            </a:r>
            <a:r>
              <a:rPr lang="tr-TR" sz="2400" dirty="0" smtClean="0">
                <a:solidFill>
                  <a:schemeClr val="accent1"/>
                </a:solidFill>
              </a:rPr>
              <a:t>”</a:t>
            </a:r>
            <a:endParaRPr lang="tr-TR" sz="2400" dirty="0">
              <a:solidFill>
                <a:schemeClr val="accent1"/>
              </a:solidFill>
            </a:endParaRPr>
          </a:p>
          <a:p>
            <a:pPr marL="342900" lvl="1" indent="-342900">
              <a:buFont typeface="Arial" charset="0"/>
              <a:buChar char="•"/>
            </a:pPr>
            <a:endParaRPr lang="tr-TR" sz="2400" b="1" dirty="0">
              <a:solidFill>
                <a:schemeClr val="accent1"/>
              </a:solidFill>
            </a:endParaRPr>
          </a:p>
          <a:p>
            <a:endParaRPr lang="tr-TR" dirty="0"/>
          </a:p>
        </p:txBody>
      </p:sp>
    </p:spTree>
    <p:extLst>
      <p:ext uri="{BB962C8B-B14F-4D97-AF65-F5344CB8AC3E}">
        <p14:creationId xmlns:p14="http://schemas.microsoft.com/office/powerpoint/2010/main" val="3940362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Takım kavramı</a:t>
            </a:r>
            <a:endParaRPr lang="tr-TR" dirty="0"/>
          </a:p>
        </p:txBody>
      </p:sp>
      <p:sp>
        <p:nvSpPr>
          <p:cNvPr id="3" name="İçerik Yer Tutucusu 2"/>
          <p:cNvSpPr>
            <a:spLocks noGrp="1"/>
          </p:cNvSpPr>
          <p:nvPr>
            <p:ph idx="1"/>
          </p:nvPr>
        </p:nvSpPr>
        <p:spPr/>
        <p:txBody>
          <a:bodyPr/>
          <a:lstStyle/>
          <a:p>
            <a:pPr>
              <a:buFont typeface="Wingdings" pitchFamily="2" charset="2"/>
              <a:buNone/>
            </a:pPr>
            <a:r>
              <a:rPr lang="tr-TR" altLang="tr-TR" sz="2400" dirty="0">
                <a:solidFill>
                  <a:schemeClr val="accent1"/>
                </a:solidFill>
              </a:rPr>
              <a:t>Rasyonel İnsan  </a:t>
            </a:r>
            <a:r>
              <a:rPr lang="tr-TR" altLang="tr-TR" sz="2400" dirty="0">
                <a:solidFill>
                  <a:schemeClr val="accent1"/>
                </a:solidFill>
                <a:sym typeface="Wingdings" pitchFamily="2" charset="2"/>
              </a:rPr>
              <a:t></a:t>
            </a:r>
            <a:r>
              <a:rPr lang="tr-TR" altLang="tr-TR" sz="2400" dirty="0">
                <a:solidFill>
                  <a:schemeClr val="accent1"/>
                </a:solidFill>
              </a:rPr>
              <a:t>  Sosyal İnsan</a:t>
            </a:r>
          </a:p>
          <a:p>
            <a:pPr>
              <a:buFont typeface="Wingdings" pitchFamily="2" charset="2"/>
              <a:buNone/>
            </a:pPr>
            <a:r>
              <a:rPr lang="tr-TR" altLang="tr-TR" sz="2400" dirty="0">
                <a:solidFill>
                  <a:schemeClr val="accent1"/>
                </a:solidFill>
              </a:rPr>
              <a:t>	Günümüz işletmelerinde takım çalışmasının giderek yaygınlaşma nedenleri:</a:t>
            </a:r>
          </a:p>
          <a:p>
            <a:r>
              <a:rPr lang="tr-TR" altLang="tr-TR" sz="2400" dirty="0">
                <a:solidFill>
                  <a:schemeClr val="accent1"/>
                </a:solidFill>
              </a:rPr>
              <a:t>Motivasyon-Sinerji-Performans İlişkisi</a:t>
            </a:r>
          </a:p>
          <a:p>
            <a:r>
              <a:rPr lang="tr-TR" altLang="tr-TR" sz="2400" dirty="0">
                <a:solidFill>
                  <a:schemeClr val="accent1"/>
                </a:solidFill>
              </a:rPr>
              <a:t>Yeni Yönetim Tekniklerinin Organizasyonu Yalınlaştırması </a:t>
            </a:r>
          </a:p>
          <a:p>
            <a:r>
              <a:rPr lang="tr-TR" altLang="tr-TR" sz="2400" dirty="0">
                <a:solidFill>
                  <a:schemeClr val="accent1"/>
                </a:solidFill>
              </a:rPr>
              <a:t>Esneklik</a:t>
            </a:r>
          </a:p>
          <a:p>
            <a:r>
              <a:rPr lang="tr-TR" altLang="tr-TR" sz="2400" dirty="0">
                <a:solidFill>
                  <a:schemeClr val="accent1"/>
                </a:solidFill>
              </a:rPr>
              <a:t>Yeni Fikirlere Odaklaşma ve Verimlilik</a:t>
            </a:r>
          </a:p>
          <a:p>
            <a:r>
              <a:rPr lang="tr-TR" altLang="tr-TR" sz="2400" dirty="0">
                <a:solidFill>
                  <a:schemeClr val="accent1"/>
                </a:solidFill>
              </a:rPr>
              <a:t>İşbirliği ve Koordinasyon</a:t>
            </a:r>
          </a:p>
          <a:p>
            <a:r>
              <a:rPr lang="tr-TR" altLang="tr-TR" sz="2400" dirty="0">
                <a:solidFill>
                  <a:schemeClr val="accent1"/>
                </a:solidFill>
              </a:rPr>
              <a:t>Teknolojik Gelişmeler </a:t>
            </a:r>
          </a:p>
        </p:txBody>
      </p:sp>
    </p:spTree>
    <p:extLst>
      <p:ext uri="{BB962C8B-B14F-4D97-AF65-F5344CB8AC3E}">
        <p14:creationId xmlns:p14="http://schemas.microsoft.com/office/powerpoint/2010/main" val="1264771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Takımlar ne işe yarar?</a:t>
            </a:r>
            <a:endParaRPr lang="tr-TR" b="1" dirty="0">
              <a:solidFill>
                <a:srgbClr val="FF0000"/>
              </a:solidFill>
            </a:endParaRPr>
          </a:p>
        </p:txBody>
      </p:sp>
      <p:sp>
        <p:nvSpPr>
          <p:cNvPr id="3" name="İçerik Yer Tutucusu 2"/>
          <p:cNvSpPr>
            <a:spLocks noGrp="1"/>
          </p:cNvSpPr>
          <p:nvPr>
            <p:ph idx="1"/>
          </p:nvPr>
        </p:nvSpPr>
        <p:spPr/>
        <p:txBody>
          <a:bodyPr/>
          <a:lstStyle/>
          <a:p>
            <a:r>
              <a:rPr lang="tr-TR" sz="2800" dirty="0">
                <a:solidFill>
                  <a:schemeClr val="tx2"/>
                </a:solidFill>
              </a:rPr>
              <a:t>takımların performansının maksimize edilmesi, </a:t>
            </a:r>
          </a:p>
          <a:p>
            <a:r>
              <a:rPr lang="tr-TR" sz="2800" dirty="0">
                <a:solidFill>
                  <a:schemeClr val="tx2"/>
                </a:solidFill>
              </a:rPr>
              <a:t>üyelerinin tatmininin sağlanması, </a:t>
            </a:r>
          </a:p>
          <a:p>
            <a:r>
              <a:rPr lang="tr-TR" sz="2800" dirty="0">
                <a:solidFill>
                  <a:schemeClr val="tx2"/>
                </a:solidFill>
              </a:rPr>
              <a:t>gerekli ortamların oluşturulması, </a:t>
            </a:r>
          </a:p>
          <a:p>
            <a:r>
              <a:rPr lang="tr-TR" sz="2800" dirty="0">
                <a:solidFill>
                  <a:schemeClr val="tx2"/>
                </a:solidFill>
              </a:rPr>
              <a:t>yeni ve orijinal uygulamalara imkan tanınması ,</a:t>
            </a:r>
          </a:p>
          <a:p>
            <a:r>
              <a:rPr lang="tr-TR" sz="2800" dirty="0">
                <a:solidFill>
                  <a:schemeClr val="tx2"/>
                </a:solidFill>
              </a:rPr>
              <a:t>	gibi pek çok yeni ve sıra dışı duruma açık olabilmeli ve üzerlerine düşeni yapmaktan kaçınmamalıdırlar. </a:t>
            </a:r>
          </a:p>
          <a:p>
            <a:endParaRPr lang="tr-TR" sz="2800" dirty="0"/>
          </a:p>
        </p:txBody>
      </p:sp>
    </p:spTree>
    <p:extLst>
      <p:ext uri="{BB962C8B-B14F-4D97-AF65-F5344CB8AC3E}">
        <p14:creationId xmlns:p14="http://schemas.microsoft.com/office/powerpoint/2010/main" val="1729072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Takımların Özellikleri</a:t>
            </a:r>
            <a:endParaRPr lang="tr-TR" sz="4000" dirty="0">
              <a:solidFill>
                <a:srgbClr val="FF0000"/>
              </a:solidFill>
            </a:endParaRPr>
          </a:p>
        </p:txBody>
      </p:sp>
      <p:sp>
        <p:nvSpPr>
          <p:cNvPr id="37891" name="Rectangle 3"/>
          <p:cNvSpPr>
            <a:spLocks noGrp="1"/>
          </p:cNvSpPr>
          <p:nvPr>
            <p:ph type="body" idx="1"/>
          </p:nvPr>
        </p:nvSpPr>
        <p:spPr>
          <a:xfrm>
            <a:off x="251520" y="1196752"/>
            <a:ext cx="8784976" cy="4715098"/>
          </a:xfrm>
          <a:noFill/>
        </p:spPr>
        <p:txBody>
          <a:bodyPr/>
          <a:lstStyle/>
          <a:p>
            <a:pPr>
              <a:lnSpc>
                <a:spcPct val="80000"/>
              </a:lnSpc>
            </a:pPr>
            <a:r>
              <a:rPr lang="tr-TR" altLang="tr-TR" sz="2400" dirty="0">
                <a:solidFill>
                  <a:schemeClr val="accent1"/>
                </a:solidFill>
              </a:rPr>
              <a:t>Takım çalışmasına imkan tanıyan </a:t>
            </a:r>
            <a:r>
              <a:rPr lang="tr-TR" altLang="tr-TR" sz="2400" b="1" dirty="0" smtClean="0">
                <a:solidFill>
                  <a:schemeClr val="accent1"/>
                </a:solidFill>
              </a:rPr>
              <a:t>örgütsel </a:t>
            </a:r>
            <a:r>
              <a:rPr lang="tr-TR" altLang="tr-TR" sz="2400" b="1" dirty="0">
                <a:solidFill>
                  <a:schemeClr val="accent1"/>
                </a:solidFill>
              </a:rPr>
              <a:t>yapı</a:t>
            </a:r>
            <a:r>
              <a:rPr lang="tr-TR" altLang="tr-TR" sz="2400" dirty="0">
                <a:solidFill>
                  <a:schemeClr val="accent1"/>
                </a:solidFill>
              </a:rPr>
              <a:t> ve </a:t>
            </a:r>
            <a:r>
              <a:rPr lang="tr-TR" altLang="tr-TR" sz="2400" b="1" dirty="0">
                <a:solidFill>
                  <a:schemeClr val="accent1"/>
                </a:solidFill>
              </a:rPr>
              <a:t>yönetimin</a:t>
            </a:r>
            <a:r>
              <a:rPr lang="tr-TR" altLang="tr-TR" sz="2400" dirty="0">
                <a:solidFill>
                  <a:schemeClr val="accent1"/>
                </a:solidFill>
              </a:rPr>
              <a:t> tam </a:t>
            </a:r>
            <a:r>
              <a:rPr lang="tr-TR" altLang="tr-TR" sz="2400" b="1" dirty="0">
                <a:solidFill>
                  <a:schemeClr val="accent1"/>
                </a:solidFill>
              </a:rPr>
              <a:t>desteği</a:t>
            </a:r>
            <a:r>
              <a:rPr lang="tr-TR" altLang="tr-TR" sz="2400" dirty="0">
                <a:solidFill>
                  <a:schemeClr val="accent1"/>
                </a:solidFill>
              </a:rPr>
              <a:t>,</a:t>
            </a:r>
          </a:p>
          <a:p>
            <a:pPr>
              <a:lnSpc>
                <a:spcPct val="80000"/>
              </a:lnSpc>
            </a:pPr>
            <a:r>
              <a:rPr lang="tr-TR" altLang="tr-TR" sz="2400" dirty="0">
                <a:solidFill>
                  <a:schemeClr val="accent1"/>
                </a:solidFill>
              </a:rPr>
              <a:t>Takımda açık bir şekilde belirlenmiş </a:t>
            </a:r>
            <a:r>
              <a:rPr lang="tr-TR" altLang="tr-TR" sz="2400" b="1" dirty="0">
                <a:solidFill>
                  <a:schemeClr val="accent1"/>
                </a:solidFill>
              </a:rPr>
              <a:t>amaç</a:t>
            </a:r>
            <a:r>
              <a:rPr lang="tr-TR" altLang="tr-TR" sz="2400" dirty="0">
                <a:solidFill>
                  <a:schemeClr val="accent1"/>
                </a:solidFill>
              </a:rPr>
              <a:t>, </a:t>
            </a:r>
            <a:r>
              <a:rPr lang="tr-TR" altLang="tr-TR" sz="2400" b="1" dirty="0">
                <a:solidFill>
                  <a:schemeClr val="accent1"/>
                </a:solidFill>
              </a:rPr>
              <a:t>misyon</a:t>
            </a:r>
            <a:r>
              <a:rPr lang="tr-TR" altLang="tr-TR" sz="2400" dirty="0">
                <a:solidFill>
                  <a:schemeClr val="accent1"/>
                </a:solidFill>
              </a:rPr>
              <a:t> ve </a:t>
            </a:r>
            <a:r>
              <a:rPr lang="tr-TR" altLang="tr-TR" sz="2400" b="1" dirty="0">
                <a:solidFill>
                  <a:schemeClr val="accent1"/>
                </a:solidFill>
              </a:rPr>
              <a:t>vizyon</a:t>
            </a:r>
            <a:r>
              <a:rPr lang="tr-TR" altLang="tr-TR" sz="2400" dirty="0">
                <a:solidFill>
                  <a:schemeClr val="accent1"/>
                </a:solidFill>
              </a:rPr>
              <a:t>,</a:t>
            </a:r>
          </a:p>
          <a:p>
            <a:pPr>
              <a:lnSpc>
                <a:spcPct val="80000"/>
              </a:lnSpc>
            </a:pPr>
            <a:r>
              <a:rPr lang="tr-TR" altLang="tr-TR" sz="2400" dirty="0">
                <a:solidFill>
                  <a:schemeClr val="accent1"/>
                </a:solidFill>
              </a:rPr>
              <a:t>Takımın misyon ve hedeflerine uygun bilgi, beceri, yetenek ve tecrübeye sahip, orijinalliği seven, yeni fikir ve düşünceler ortaya atan, başkalarının orijinal fikirlerine açık, yeterli eğitimi olan ve doğru seçilmiş </a:t>
            </a:r>
            <a:r>
              <a:rPr lang="tr-TR" altLang="tr-TR" sz="2400" b="1" dirty="0">
                <a:solidFill>
                  <a:schemeClr val="accent1"/>
                </a:solidFill>
              </a:rPr>
              <a:t>takım üyeleri</a:t>
            </a:r>
            <a:r>
              <a:rPr lang="tr-TR" altLang="tr-TR" sz="2400" dirty="0">
                <a:solidFill>
                  <a:schemeClr val="accent1"/>
                </a:solidFill>
              </a:rPr>
              <a:t>,</a:t>
            </a:r>
          </a:p>
          <a:p>
            <a:pPr>
              <a:lnSpc>
                <a:spcPct val="80000"/>
              </a:lnSpc>
            </a:pPr>
            <a:r>
              <a:rPr lang="tr-TR" altLang="tr-TR" sz="2400" dirty="0">
                <a:solidFill>
                  <a:schemeClr val="accent1"/>
                </a:solidFill>
              </a:rPr>
              <a:t>Yönlendirici, yardım edici, destek sağlayıcı yönetsel beceri ve yeteneğe sahip </a:t>
            </a:r>
            <a:r>
              <a:rPr lang="tr-TR" altLang="tr-TR" sz="2400" b="1" dirty="0">
                <a:solidFill>
                  <a:schemeClr val="accent1"/>
                </a:solidFill>
              </a:rPr>
              <a:t>lider</a:t>
            </a:r>
            <a:r>
              <a:rPr lang="tr-TR" altLang="tr-TR" sz="2400" dirty="0">
                <a:solidFill>
                  <a:schemeClr val="accent1"/>
                </a:solidFill>
              </a:rPr>
              <a:t>,</a:t>
            </a:r>
          </a:p>
          <a:p>
            <a:pPr>
              <a:lnSpc>
                <a:spcPct val="80000"/>
              </a:lnSpc>
            </a:pPr>
            <a:r>
              <a:rPr lang="tr-TR" altLang="tr-TR" sz="2400" dirty="0">
                <a:solidFill>
                  <a:schemeClr val="accent1"/>
                </a:solidFill>
              </a:rPr>
              <a:t>Takım üyeleri arasında hedefe ulaşabilmek için ortak görev sorumluluğu, bilgi ve fikir paylaşımında açıklık ve birbirleriyle karşılıklı güvene dayalı, kişisel sürtüşmelerin minimize edildiği </a:t>
            </a:r>
            <a:r>
              <a:rPr lang="tr-TR" altLang="tr-TR" sz="2400" b="1" dirty="0">
                <a:solidFill>
                  <a:schemeClr val="accent1"/>
                </a:solidFill>
              </a:rPr>
              <a:t>ilişkiler</a:t>
            </a:r>
            <a:r>
              <a:rPr lang="tr-TR" altLang="tr-TR" sz="2400" dirty="0" smtClean="0">
                <a:solidFill>
                  <a:schemeClr val="accent1"/>
                </a:solidFill>
              </a:rPr>
              <a:t>,</a:t>
            </a:r>
            <a:endParaRPr lang="tr-TR" altLang="tr-TR" sz="2400" dirty="0">
              <a:solidFill>
                <a:schemeClr val="accent1"/>
              </a:solidFill>
            </a:endParaRPr>
          </a:p>
        </p:txBody>
      </p:sp>
    </p:spTree>
    <p:extLst>
      <p:ext uri="{BB962C8B-B14F-4D97-AF65-F5344CB8AC3E}">
        <p14:creationId xmlns:p14="http://schemas.microsoft.com/office/powerpoint/2010/main" val="30300527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67544" y="0"/>
            <a:ext cx="8229600" cy="1143000"/>
          </a:xfrm>
        </p:spPr>
        <p:txBody>
          <a:bodyPr/>
          <a:lstStyle/>
          <a:p>
            <a:r>
              <a:rPr lang="tr-TR" sz="4000" b="1" dirty="0" smtClean="0">
                <a:solidFill>
                  <a:srgbClr val="FF0000"/>
                </a:solidFill>
              </a:rPr>
              <a:t>Takımların özellikleri</a:t>
            </a:r>
            <a:endParaRPr lang="tr-TR" sz="4000" b="1" dirty="0" smtClean="0">
              <a:solidFill>
                <a:srgbClr val="FF0000"/>
              </a:solidFill>
            </a:endParaRPr>
          </a:p>
        </p:txBody>
      </p:sp>
      <p:sp>
        <p:nvSpPr>
          <p:cNvPr id="37891" name="Rectangle 3"/>
          <p:cNvSpPr>
            <a:spLocks noGrp="1"/>
          </p:cNvSpPr>
          <p:nvPr>
            <p:ph type="body" idx="1"/>
          </p:nvPr>
        </p:nvSpPr>
        <p:spPr>
          <a:xfrm>
            <a:off x="107504" y="1052736"/>
            <a:ext cx="9036496" cy="4859114"/>
          </a:xfrm>
          <a:noFill/>
        </p:spPr>
        <p:txBody>
          <a:bodyPr/>
          <a:lstStyle/>
          <a:p>
            <a:pPr>
              <a:lnSpc>
                <a:spcPct val="80000"/>
              </a:lnSpc>
            </a:pPr>
            <a:r>
              <a:rPr lang="tr-TR" altLang="tr-TR" sz="2800" dirty="0">
                <a:solidFill>
                  <a:schemeClr val="accent1"/>
                </a:solidFill>
              </a:rPr>
              <a:t>Dar, katı, mekanik görev anlayışı ve tanımlarından kaçınılan geniş, </a:t>
            </a:r>
            <a:r>
              <a:rPr lang="tr-TR" altLang="tr-TR" sz="2800" b="1" dirty="0">
                <a:solidFill>
                  <a:schemeClr val="accent1"/>
                </a:solidFill>
              </a:rPr>
              <a:t>esnek</a:t>
            </a:r>
            <a:r>
              <a:rPr lang="tr-TR" altLang="tr-TR" sz="2800" dirty="0">
                <a:solidFill>
                  <a:schemeClr val="accent1"/>
                </a:solidFill>
              </a:rPr>
              <a:t> ve organik </a:t>
            </a:r>
            <a:r>
              <a:rPr lang="tr-TR" altLang="tr-TR" sz="2800" b="1" dirty="0">
                <a:solidFill>
                  <a:schemeClr val="accent1"/>
                </a:solidFill>
              </a:rPr>
              <a:t>görev tanımları</a:t>
            </a:r>
            <a:r>
              <a:rPr lang="tr-TR" altLang="tr-TR" sz="2800" dirty="0">
                <a:solidFill>
                  <a:schemeClr val="accent1"/>
                </a:solidFill>
              </a:rPr>
              <a:t> ve esnek görev </a:t>
            </a:r>
            <a:r>
              <a:rPr lang="tr-TR" altLang="tr-TR" sz="2800" b="1" dirty="0">
                <a:solidFill>
                  <a:schemeClr val="accent1"/>
                </a:solidFill>
              </a:rPr>
              <a:t>dağılımı</a:t>
            </a:r>
            <a:r>
              <a:rPr lang="tr-TR" altLang="tr-TR" sz="2800" dirty="0">
                <a:solidFill>
                  <a:schemeClr val="accent1"/>
                </a:solidFill>
              </a:rPr>
              <a:t>,</a:t>
            </a:r>
          </a:p>
          <a:p>
            <a:pPr>
              <a:lnSpc>
                <a:spcPct val="80000"/>
              </a:lnSpc>
            </a:pPr>
            <a:r>
              <a:rPr lang="tr-TR" altLang="tr-TR" sz="2800" dirty="0">
                <a:solidFill>
                  <a:schemeClr val="accent1"/>
                </a:solidFill>
              </a:rPr>
              <a:t>Elde edecekleri başarının sonucunu paylaşmak için güdülenmiş ve cesaretlendirilmiş </a:t>
            </a:r>
            <a:r>
              <a:rPr lang="tr-TR" altLang="tr-TR" sz="2800" b="1" dirty="0">
                <a:solidFill>
                  <a:schemeClr val="accent1"/>
                </a:solidFill>
              </a:rPr>
              <a:t>üyelerin</a:t>
            </a:r>
            <a:r>
              <a:rPr lang="tr-TR" altLang="tr-TR" sz="2800" dirty="0">
                <a:solidFill>
                  <a:schemeClr val="accent1"/>
                </a:solidFill>
              </a:rPr>
              <a:t> </a:t>
            </a:r>
            <a:r>
              <a:rPr lang="tr-TR" altLang="tr-TR" sz="2800" b="1" dirty="0">
                <a:solidFill>
                  <a:schemeClr val="accent1"/>
                </a:solidFill>
              </a:rPr>
              <a:t>eşit katılımı</a:t>
            </a:r>
            <a:r>
              <a:rPr lang="tr-TR" altLang="tr-TR" sz="2800" dirty="0">
                <a:solidFill>
                  <a:schemeClr val="accent1"/>
                </a:solidFill>
              </a:rPr>
              <a:t>, birlikteliği ve oluşturdukları </a:t>
            </a:r>
            <a:r>
              <a:rPr lang="tr-TR" altLang="tr-TR" sz="2800" b="1" dirty="0">
                <a:solidFill>
                  <a:schemeClr val="accent1"/>
                </a:solidFill>
              </a:rPr>
              <a:t>sinerji</a:t>
            </a:r>
            <a:r>
              <a:rPr lang="tr-TR" altLang="tr-TR" sz="2800" dirty="0">
                <a:solidFill>
                  <a:schemeClr val="accent1"/>
                </a:solidFill>
              </a:rPr>
              <a:t> etkisi,</a:t>
            </a:r>
          </a:p>
          <a:p>
            <a:pPr>
              <a:lnSpc>
                <a:spcPct val="80000"/>
              </a:lnSpc>
            </a:pPr>
            <a:r>
              <a:rPr lang="tr-TR" altLang="tr-TR" sz="2800" dirty="0">
                <a:solidFill>
                  <a:schemeClr val="accent1"/>
                </a:solidFill>
              </a:rPr>
              <a:t>Diğerleri ile birlikte planlarken, karar verirken, sorun çözerken ve uygulama sürecini yaşama geçirip yürütürken uyumlu çalışmayı öğrenme, sürekli olarak görevi en iyi şekilde yapma ve hedefe en iyi şekilde ulaşabilmek için durumu iyileştirme çabası</a:t>
            </a:r>
            <a:r>
              <a:rPr lang="tr-TR" altLang="tr-TR" sz="2800" dirty="0" smtClean="0">
                <a:solidFill>
                  <a:schemeClr val="accent1"/>
                </a:solidFill>
              </a:rPr>
              <a:t>,</a:t>
            </a:r>
          </a:p>
          <a:p>
            <a:pPr>
              <a:lnSpc>
                <a:spcPct val="80000"/>
              </a:lnSpc>
            </a:pPr>
            <a:r>
              <a:rPr lang="tr-TR" altLang="tr-TR" sz="2800" dirty="0">
                <a:solidFill>
                  <a:schemeClr val="accent1"/>
                </a:solidFill>
              </a:rPr>
              <a:t>Takım üyeleri arasında hiyerarşik otoritenin kısıtlamadığı, tam ve açık bir </a:t>
            </a:r>
            <a:r>
              <a:rPr lang="tr-TR" altLang="tr-TR" sz="2800" b="1" dirty="0">
                <a:solidFill>
                  <a:schemeClr val="accent1"/>
                </a:solidFill>
              </a:rPr>
              <a:t>iletişim</a:t>
            </a:r>
            <a:r>
              <a:rPr lang="tr-TR" altLang="tr-TR" sz="2800" dirty="0">
                <a:solidFill>
                  <a:schemeClr val="accent1"/>
                </a:solidFill>
              </a:rPr>
              <a:t> serbestisi, çok iyi hazırlanmış görüşmeler,</a:t>
            </a:r>
          </a:p>
          <a:p>
            <a:pPr marL="457200" lvl="1" indent="0">
              <a:lnSpc>
                <a:spcPct val="90000"/>
              </a:lnSpc>
              <a:buNone/>
            </a:pPr>
            <a:endParaRPr lang="tr-TR" dirty="0">
              <a:solidFill>
                <a:schemeClr val="accent1"/>
              </a:solidFill>
            </a:endParaRPr>
          </a:p>
          <a:p>
            <a:pPr>
              <a:lnSpc>
                <a:spcPct val="80000"/>
              </a:lnSpc>
            </a:pPr>
            <a:endParaRPr lang="tr-TR" altLang="tr-TR" sz="2800" dirty="0"/>
          </a:p>
          <a:p>
            <a:pPr>
              <a:lnSpc>
                <a:spcPct val="90000"/>
              </a:lnSpc>
              <a:buFont typeface="Symbol" pitchFamily="18" charset="2"/>
              <a:buChar char="*"/>
            </a:pPr>
            <a:endParaRPr lang="tr-TR" sz="2800" dirty="0" smtClean="0">
              <a:solidFill>
                <a:schemeClr val="tx2"/>
              </a:solidFill>
            </a:endParaRPr>
          </a:p>
        </p:txBody>
      </p:sp>
    </p:spTree>
    <p:extLst>
      <p:ext uri="{BB962C8B-B14F-4D97-AF65-F5344CB8AC3E}">
        <p14:creationId xmlns:p14="http://schemas.microsoft.com/office/powerpoint/2010/main" val="35211574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solidFill>
                  <a:srgbClr val="FF0000"/>
                </a:solidFill>
              </a:rPr>
              <a:t>Takımların Özellikleri</a:t>
            </a:r>
            <a:endParaRPr lang="tr-TR" sz="2800" b="1" dirty="0">
              <a:solidFill>
                <a:srgbClr val="FF0000"/>
              </a:solidFill>
            </a:endParaRPr>
          </a:p>
        </p:txBody>
      </p:sp>
      <p:sp>
        <p:nvSpPr>
          <p:cNvPr id="3" name="İçerik Yer Tutucusu 2"/>
          <p:cNvSpPr>
            <a:spLocks noGrp="1"/>
          </p:cNvSpPr>
          <p:nvPr>
            <p:ph idx="1"/>
          </p:nvPr>
        </p:nvSpPr>
        <p:spPr/>
        <p:txBody>
          <a:bodyPr/>
          <a:lstStyle/>
          <a:p>
            <a:pPr>
              <a:lnSpc>
                <a:spcPct val="80000"/>
              </a:lnSpc>
            </a:pPr>
            <a:r>
              <a:rPr lang="tr-TR" altLang="tr-TR" sz="2400" dirty="0">
                <a:solidFill>
                  <a:schemeClr val="accent1"/>
                </a:solidFill>
              </a:rPr>
              <a:t>Başarıya ulaşabilmek için yeterli </a:t>
            </a:r>
            <a:r>
              <a:rPr lang="tr-TR" altLang="tr-TR" sz="2400" b="1" dirty="0">
                <a:solidFill>
                  <a:schemeClr val="accent1"/>
                </a:solidFill>
              </a:rPr>
              <a:t>zamanın</a:t>
            </a:r>
            <a:r>
              <a:rPr lang="tr-TR" altLang="tr-TR" sz="2400" dirty="0">
                <a:solidFill>
                  <a:schemeClr val="accent1"/>
                </a:solidFill>
              </a:rPr>
              <a:t> seçilmesi,</a:t>
            </a:r>
          </a:p>
          <a:p>
            <a:pPr>
              <a:lnSpc>
                <a:spcPct val="80000"/>
              </a:lnSpc>
            </a:pPr>
            <a:endParaRPr lang="tr-TR" altLang="tr-TR" sz="2400" dirty="0" smtClean="0">
              <a:solidFill>
                <a:schemeClr val="accent1"/>
              </a:solidFill>
            </a:endParaRPr>
          </a:p>
          <a:p>
            <a:pPr>
              <a:lnSpc>
                <a:spcPct val="80000"/>
              </a:lnSpc>
            </a:pPr>
            <a:r>
              <a:rPr lang="tr-TR" altLang="tr-TR" sz="2400" dirty="0" smtClean="0">
                <a:solidFill>
                  <a:schemeClr val="accent1"/>
                </a:solidFill>
              </a:rPr>
              <a:t>Orijinal</a:t>
            </a:r>
            <a:r>
              <a:rPr lang="tr-TR" altLang="tr-TR" sz="2400" dirty="0">
                <a:solidFill>
                  <a:schemeClr val="accent1"/>
                </a:solidFill>
              </a:rPr>
              <a:t>, yaratıcı ve yenilikçi fikirler için verilen bireysel </a:t>
            </a:r>
            <a:r>
              <a:rPr lang="tr-TR" altLang="tr-TR" sz="2400" b="1" dirty="0">
                <a:solidFill>
                  <a:schemeClr val="accent1"/>
                </a:solidFill>
              </a:rPr>
              <a:t>ödüller</a:t>
            </a:r>
            <a:r>
              <a:rPr lang="tr-TR" altLang="tr-TR" sz="2400" dirty="0">
                <a:solidFill>
                  <a:schemeClr val="accent1"/>
                </a:solidFill>
              </a:rPr>
              <a:t> ve takımın ahenkli çalışma başarısı göstermesi nedeniyle veya takımın başarısı sonunda tüm üyelere verilen ödüller.</a:t>
            </a:r>
          </a:p>
          <a:p>
            <a:endParaRPr lang="tr-TR" dirty="0">
              <a:solidFill>
                <a:schemeClr val="accent1"/>
              </a:solidFill>
            </a:endParaRPr>
          </a:p>
        </p:txBody>
      </p:sp>
    </p:spTree>
    <p:extLst>
      <p:ext uri="{BB962C8B-B14F-4D97-AF65-F5344CB8AC3E}">
        <p14:creationId xmlns:p14="http://schemas.microsoft.com/office/powerpoint/2010/main" val="2521978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TotalTime>
  <Words>833</Words>
  <Application>Microsoft Office PowerPoint</Application>
  <PresentationFormat>Ekran Gösterisi (4:3)</PresentationFormat>
  <Paragraphs>131</Paragraphs>
  <Slides>20</Slides>
  <Notes>1</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PowerPoint Sunusu</vt:lpstr>
      <vt:lpstr>TAKIMLARIN OLUŞTURULMASI</vt:lpstr>
      <vt:lpstr>Takım kavramı</vt:lpstr>
      <vt:lpstr>Takım kavramı</vt:lpstr>
      <vt:lpstr>Takım kavramı</vt:lpstr>
      <vt:lpstr>Takımlar ne işe yarar?</vt:lpstr>
      <vt:lpstr>Takımların Özellikleri</vt:lpstr>
      <vt:lpstr>Takımların özellikleri</vt:lpstr>
      <vt:lpstr>Takımların Özellikleri</vt:lpstr>
      <vt:lpstr>Takımların kurulması ve gelişimi</vt:lpstr>
      <vt:lpstr>Takımların kurulması ve gelişimi</vt:lpstr>
      <vt:lpstr>Takımların kurulması ve gelişimi</vt:lpstr>
      <vt:lpstr>Takımların kurulması ve gelişimi</vt:lpstr>
      <vt:lpstr>Takımların kurulması ve gelişimi</vt:lpstr>
      <vt:lpstr>Takımların kurulması ve gelişimi</vt:lpstr>
      <vt:lpstr>Takımların kurulması ve gelişimi</vt:lpstr>
      <vt:lpstr>Takımların kurulması ve gelişimi</vt:lpstr>
      <vt:lpstr>Takımların kurulması ve gelişimi</vt:lpstr>
      <vt:lpstr>PowerPoint Sunusu</vt:lpstr>
      <vt:lpstr>Teşekkürler</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Admin</cp:lastModifiedBy>
  <cp:revision>69</cp:revision>
  <dcterms:created xsi:type="dcterms:W3CDTF">2012-08-24T19:02:15Z</dcterms:created>
  <dcterms:modified xsi:type="dcterms:W3CDTF">2013-12-23T07:54:29Z</dcterms:modified>
</cp:coreProperties>
</file>