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93" r:id="rId2"/>
    <p:sldId id="259" r:id="rId3"/>
    <p:sldId id="281" r:id="rId4"/>
    <p:sldId id="311" r:id="rId5"/>
    <p:sldId id="295" r:id="rId6"/>
    <p:sldId id="312" r:id="rId7"/>
    <p:sldId id="313" r:id="rId8"/>
    <p:sldId id="314" r:id="rId9"/>
    <p:sldId id="328" r:id="rId10"/>
    <p:sldId id="315" r:id="rId11"/>
    <p:sldId id="316" r:id="rId12"/>
    <p:sldId id="329" r:id="rId13"/>
    <p:sldId id="317" r:id="rId14"/>
    <p:sldId id="318" r:id="rId15"/>
    <p:sldId id="319" r:id="rId16"/>
    <p:sldId id="331" r:id="rId17"/>
    <p:sldId id="330" r:id="rId18"/>
    <p:sldId id="333" r:id="rId19"/>
    <p:sldId id="334" r:id="rId20"/>
    <p:sldId id="332" r:id="rId21"/>
    <p:sldId id="335" r:id="rId22"/>
    <p:sldId id="336" r:id="rId23"/>
    <p:sldId id="320" r:id="rId24"/>
    <p:sldId id="337" r:id="rId25"/>
    <p:sldId id="338" r:id="rId26"/>
    <p:sldId id="339" r:id="rId27"/>
    <p:sldId id="340" r:id="rId28"/>
    <p:sldId id="341" r:id="rId29"/>
    <p:sldId id="342" r:id="rId30"/>
    <p:sldId id="343" r:id="rId31"/>
    <p:sldId id="344" r:id="rId32"/>
    <p:sldId id="308" r:id="rId33"/>
    <p:sldId id="294" r:id="rId3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9400A79-39E9-4731-9701-794A65805D33}" type="datetimeFigureOut">
              <a:rPr lang="tr-TR"/>
              <a:pPr>
                <a:defRPr/>
              </a:pPr>
              <a:t>16.12.2013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A86EB5-2CA0-4C98-AE99-C4F10FE9949E}" type="slidenum">
              <a:rPr lang="tr-TR"/>
              <a:pPr>
                <a:defRPr/>
              </a:pPr>
              <a:t>‹#›</a:t>
            </a:fld>
            <a:endParaRPr lang="tr-TR"/>
          </a:p>
        </p:txBody>
      </p:sp>
    </p:spTree>
    <p:extLst>
      <p:ext uri="{BB962C8B-B14F-4D97-AF65-F5344CB8AC3E}">
        <p14:creationId xmlns:p14="http://schemas.microsoft.com/office/powerpoint/2010/main" val="1696883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ayt Görüntüsü Yer Tutucusu 1"/>
          <p:cNvSpPr>
            <a:spLocks noGrp="1" noRot="1" noChangeAspect="1"/>
          </p:cNvSpPr>
          <p:nvPr>
            <p:ph type="sldImg"/>
          </p:nvPr>
        </p:nvSpPr>
        <p:spPr bwMode="auto">
          <a:noFill/>
          <a:ln>
            <a:solidFill>
              <a:srgbClr val="000000"/>
            </a:solidFill>
            <a:miter lim="800000"/>
            <a:headEnd/>
            <a:tailEnd/>
          </a:ln>
        </p:spPr>
      </p:sp>
      <p:sp>
        <p:nvSpPr>
          <p:cNvPr id="1536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DEMOKRASİ VE DEMOKRATİKLEŞME: HALKIN YÖNETİMİ, HALKIN KATILIMI</a:t>
            </a:r>
          </a:p>
          <a:p>
            <a:pPr eaLnBrk="1" hangingPunct="1">
              <a:spcBef>
                <a:spcPct val="0"/>
              </a:spcBef>
            </a:pPr>
            <a:endParaRPr lang="tr-TR" smtClean="0"/>
          </a:p>
          <a:p>
            <a:pPr eaLnBrk="1" hangingPunct="1">
              <a:spcBef>
                <a:spcPct val="0"/>
              </a:spcBef>
            </a:pPr>
            <a:endParaRPr lang="tr-TR" smtClean="0"/>
          </a:p>
        </p:txBody>
      </p:sp>
      <p:sp>
        <p:nvSpPr>
          <p:cNvPr id="15363"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7297F1-262A-4811-A538-80C0F6AF478A}" type="slidenum">
              <a:rPr lang="tr-TR" smtClean="0"/>
              <a:pPr/>
              <a:t>2</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9EA472C0-45DD-4AB0-81E2-5010FEEC575A}"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880DC40-3893-41BD-9A9A-040BDBF3C66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6F450ECF-CABC-4456-9011-25AC807E1E02}"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8DA2A3A-37F2-4039-A1B8-1A888F3474D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269A3F19-6D9C-4EC7-8FD8-B1D9576EE0E2}"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53386CE-F922-4F6F-B335-E6F2D68C9FE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CCA9C350-6A8B-4FF9-9FC7-C7303CFB81E1}"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C3329F8-264B-405B-B367-BFD17E9CA701}"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5C358186-517D-49BA-AEBF-C4BF69B2EF4B}" type="datetimeFigureOut">
              <a:rPr lang="tr-TR"/>
              <a:pPr>
                <a:defRPr/>
              </a:pPr>
              <a:t>16.12.2013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B101EAF-9043-4237-99A5-93961B2B74E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8D22D1F4-DAF2-4C7D-8CA1-92B907F7510D}" type="datetimeFigureOut">
              <a:rPr lang="tr-TR"/>
              <a:pPr>
                <a:defRPr/>
              </a:pPr>
              <a:t>16.12.2013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3532B78-ACC7-42F6-9E9F-C2D862DA4AC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9B8811D2-1FB4-4A80-88AD-B7D5D76DAB96}" type="datetimeFigureOut">
              <a:rPr lang="tr-TR"/>
              <a:pPr>
                <a:defRPr/>
              </a:pPr>
              <a:t>16.12.2013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DAFBA87B-761B-4A94-86BC-ED5D3AE7B5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3BA507A7-7309-48F2-A769-B453133AB968}" type="datetimeFigureOut">
              <a:rPr lang="tr-TR"/>
              <a:pPr>
                <a:defRPr/>
              </a:pPr>
              <a:t>16.12.2013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B2F54CF5-C160-4E97-98E2-213E9624F35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BAD82BA5-D403-41C6-800B-0DA565A78860}" type="datetimeFigureOut">
              <a:rPr lang="tr-TR"/>
              <a:pPr>
                <a:defRPr/>
              </a:pPr>
              <a:t>16.12.2013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9736011B-C6E4-4F6D-9B85-3A560F24A2A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77E120A5-4C5A-4A4C-A641-A4C045A95EE3}" type="datetimeFigureOut">
              <a:rPr lang="tr-TR"/>
              <a:pPr>
                <a:defRPr/>
              </a:pPr>
              <a:t>16.12.2013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56C28B58-EE14-4358-929E-6C6C5C2142A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165A7F1-29A7-4A1F-880D-4A941CCF0DA6}" type="datetimeFigureOut">
              <a:rPr lang="tr-TR"/>
              <a:pPr>
                <a:defRPr/>
              </a:pPr>
              <a:t>16.12.2013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C6A42AE1-D670-4DD9-BB23-7A56C1230F0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BBF7AE6-74DC-4D7F-89D8-58A733BD7C6B}" type="datetimeFigureOut">
              <a:rPr lang="tr-TR"/>
              <a:pPr>
                <a:defRPr/>
              </a:pPr>
              <a:t>16.12.2013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304A9BD-2974-48D4-8ED2-A44429FCBA94}"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Okuldaki </a:t>
            </a:r>
            <a:r>
              <a:rPr lang="tr-TR" sz="2400" dirty="0">
                <a:solidFill>
                  <a:schemeClr val="tx2"/>
                </a:solidFill>
              </a:rPr>
              <a:t>yönetici, öğretmen ve uzman personeli güdüleme ve morallerini yükseltme, </a:t>
            </a: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Okuldaki </a:t>
            </a:r>
            <a:r>
              <a:rPr lang="tr-TR" sz="2400" dirty="0">
                <a:solidFill>
                  <a:schemeClr val="tx2"/>
                </a:solidFill>
              </a:rPr>
              <a:t>görevlilerin karşılaştıkları sorunları ortaya koymalarında, çözmelerinde ve karar vermelerinde yardım etme, </a:t>
            </a: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Okul </a:t>
            </a:r>
            <a:r>
              <a:rPr lang="tr-TR" sz="2400" dirty="0">
                <a:solidFill>
                  <a:schemeClr val="tx2"/>
                </a:solidFill>
              </a:rPr>
              <a:t>çalışanlarının çevreye tanıtılmasına, çevrenin katkı ve katılımının sağlanmasına yönelik çalışmaları yapma </a:t>
            </a:r>
            <a:r>
              <a:rPr lang="tr-TR" sz="2400" dirty="0" smtClean="0">
                <a:solidFill>
                  <a:schemeClr val="tx2"/>
                </a:solidFill>
              </a:rPr>
              <a:t>ve</a:t>
            </a:r>
          </a:p>
          <a:p>
            <a:pPr lvl="1">
              <a:lnSpc>
                <a:spcPct val="90000"/>
              </a:lnSpc>
              <a:buFont typeface="Wingdings" panose="05000000000000000000" pitchFamily="2" charset="2"/>
              <a:buChar char="§"/>
            </a:pPr>
            <a:r>
              <a:rPr lang="tr-TR" sz="2400" dirty="0" smtClean="0">
                <a:solidFill>
                  <a:schemeClr val="tx2"/>
                </a:solidFill>
              </a:rPr>
              <a:t>Bütün </a:t>
            </a:r>
            <a:r>
              <a:rPr lang="tr-TR" sz="2400" dirty="0">
                <a:solidFill>
                  <a:schemeClr val="tx2"/>
                </a:solidFill>
              </a:rPr>
              <a:t>bu süreçleri temel insan hakları ve demokratik tutumlar sergileyerek sağlamak. </a:t>
            </a:r>
            <a:endParaRPr lang="tr-TR" sz="2400" dirty="0" smtClean="0">
              <a:solidFill>
                <a:schemeClr val="tx2"/>
              </a:solidFill>
            </a:endParaRPr>
          </a:p>
        </p:txBody>
      </p:sp>
      <p:sp>
        <p:nvSpPr>
          <p:cNvPr id="7" name="Rectangle 2"/>
          <p:cNvSpPr>
            <a:spLocks noGrp="1"/>
          </p:cNvSpPr>
          <p:nvPr>
            <p:ph type="title"/>
          </p:nvPr>
        </p:nvSpPr>
        <p:spPr/>
        <p:txBody>
          <a:bodyPr/>
          <a:lstStyle/>
          <a:p>
            <a:r>
              <a:rPr lang="tr-TR" sz="4000" b="1" dirty="0">
                <a:solidFill>
                  <a:srgbClr val="FF0000"/>
                </a:solidFill>
              </a:rPr>
              <a:t>Demokratik Öğretmen Rehberliği</a:t>
            </a:r>
            <a:r>
              <a:rPr lang="tr-TR" sz="4000" b="1" dirty="0" smtClean="0">
                <a:solidFill>
                  <a:srgbClr val="FF0000"/>
                </a:solidFill>
              </a:rPr>
              <a:t>: </a:t>
            </a:r>
            <a:r>
              <a:rPr lang="tr-TR" sz="2800" b="1" dirty="0" smtClean="0">
                <a:solidFill>
                  <a:srgbClr val="FF0000"/>
                </a:solidFill>
              </a:rPr>
              <a:t>Denetmen </a:t>
            </a:r>
            <a:r>
              <a:rPr lang="tr-TR" sz="2800" b="1" dirty="0">
                <a:solidFill>
                  <a:srgbClr val="FF0000"/>
                </a:solidFill>
              </a:rPr>
              <a:t>ve yöneticilerin yapılacakları rehberlik çalışmaları </a:t>
            </a:r>
            <a:endParaRPr lang="tr-TR" sz="4000" b="1" dirty="0" smtClean="0">
              <a:solidFill>
                <a:srgbClr val="FF0000"/>
              </a:solidFill>
            </a:endParaRPr>
          </a:p>
        </p:txBody>
      </p:sp>
    </p:spTree>
    <p:extLst>
      <p:ext uri="{BB962C8B-B14F-4D97-AF65-F5344CB8AC3E}">
        <p14:creationId xmlns:p14="http://schemas.microsoft.com/office/powerpoint/2010/main" val="3500981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Denetmenlerin Rehberlik Görevleri</a:t>
            </a: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r>
              <a:rPr lang="tr-TR" sz="2400" dirty="0" smtClean="0">
                <a:solidFill>
                  <a:schemeClr val="tx2"/>
                </a:solidFill>
              </a:rPr>
              <a:t>Her </a:t>
            </a:r>
            <a:r>
              <a:rPr lang="tr-TR" sz="2400" dirty="0">
                <a:solidFill>
                  <a:schemeClr val="tx2"/>
                </a:solidFill>
              </a:rPr>
              <a:t>öğretim yılı başında ve sonunda, ayrıca gerektiğinde öğretim yılı içinde, öğretmenlerle meslekî toplantılar düzenlemek, eğitim-öğretim ve yönetim ile ilgili olarak sorunların belirlenmesinde ve çözümünde rehberlik etmek.</a:t>
            </a:r>
          </a:p>
          <a:p>
            <a:pPr lvl="1">
              <a:lnSpc>
                <a:spcPct val="90000"/>
              </a:lnSpc>
              <a:buFont typeface="Wingdings" panose="05000000000000000000" pitchFamily="2" charset="2"/>
              <a:buChar char="§"/>
            </a:pPr>
            <a:r>
              <a:rPr lang="tr-TR" sz="2400" dirty="0" smtClean="0">
                <a:solidFill>
                  <a:schemeClr val="tx2"/>
                </a:solidFill>
              </a:rPr>
              <a:t>Okul </a:t>
            </a:r>
            <a:r>
              <a:rPr lang="tr-TR" sz="2400" dirty="0">
                <a:solidFill>
                  <a:schemeClr val="tx2"/>
                </a:solidFill>
              </a:rPr>
              <a:t>ve kurumlarda rehberlik amaçlı çalışmalarda belirlenen konuları, öneriler ile birlikte rehberlik tebliğine ve kurum teftiş defterine yazmak, tebliğin bir örneğini başkanlığa vermek. </a:t>
            </a:r>
          </a:p>
          <a:p>
            <a:pPr lvl="1">
              <a:lnSpc>
                <a:spcPct val="90000"/>
              </a:lnSpc>
              <a:buFont typeface="Wingdings" panose="05000000000000000000" pitchFamily="2" charset="2"/>
              <a:buChar char="§"/>
            </a:pPr>
            <a:r>
              <a:rPr lang="tr-TR" sz="2400" dirty="0" smtClean="0">
                <a:solidFill>
                  <a:schemeClr val="tx2"/>
                </a:solidFill>
              </a:rPr>
              <a:t>Okul </a:t>
            </a:r>
            <a:r>
              <a:rPr lang="tr-TR" sz="2400" dirty="0">
                <a:solidFill>
                  <a:schemeClr val="tx2"/>
                </a:solidFill>
              </a:rPr>
              <a:t>ve kurumların teftişinden sonra öğretmen ve yöneticilerle birlikte toplantı yapmak, eğitim, öğretim ve yönetim ile ilgili sorunların çözümüne yönelik rehberlik etmek. </a:t>
            </a:r>
          </a:p>
        </p:txBody>
      </p:sp>
    </p:spTree>
    <p:extLst>
      <p:ext uri="{BB962C8B-B14F-4D97-AF65-F5344CB8AC3E}">
        <p14:creationId xmlns:p14="http://schemas.microsoft.com/office/powerpoint/2010/main" val="3500981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Denetmenlerin Rehberlik Görevleri</a:t>
            </a: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r>
              <a:rPr lang="tr-TR" sz="2400" dirty="0" smtClean="0">
                <a:solidFill>
                  <a:schemeClr val="tx2"/>
                </a:solidFill>
              </a:rPr>
              <a:t>Mesleki </a:t>
            </a:r>
            <a:r>
              <a:rPr lang="tr-TR" sz="2400" dirty="0">
                <a:solidFill>
                  <a:schemeClr val="tx2"/>
                </a:solidFill>
              </a:rPr>
              <a:t>yayınları ve meslekle ilgili gelişmeler ile mevzuat değişikliklerini izlemek, başkanlık veri tabanına katkıda bulunmak ve bu kapsamda bölgesindeki öğretmen ve yöneticilere rehberlik etmek. </a:t>
            </a:r>
          </a:p>
          <a:p>
            <a:pPr lvl="1">
              <a:lnSpc>
                <a:spcPct val="90000"/>
              </a:lnSpc>
              <a:buFont typeface="Wingdings" panose="05000000000000000000" pitchFamily="2" charset="2"/>
              <a:buChar char="§"/>
            </a:pPr>
            <a:r>
              <a:rPr lang="tr-TR" sz="2400" dirty="0" smtClean="0">
                <a:solidFill>
                  <a:schemeClr val="tx2"/>
                </a:solidFill>
              </a:rPr>
              <a:t>Aday </a:t>
            </a:r>
            <a:r>
              <a:rPr lang="tr-TR" sz="2400" dirty="0">
                <a:solidFill>
                  <a:schemeClr val="tx2"/>
                </a:solidFill>
              </a:rPr>
              <a:t>memurların yetiştirilmesine rehberlik etmek ve bu konuda verilen diğer görevleri yapmak. </a:t>
            </a:r>
          </a:p>
          <a:p>
            <a:pPr lvl="1">
              <a:lnSpc>
                <a:spcPct val="90000"/>
              </a:lnSpc>
              <a:buFont typeface="Wingdings" panose="05000000000000000000" pitchFamily="2" charset="2"/>
              <a:buChar char="§"/>
            </a:pPr>
            <a:r>
              <a:rPr lang="tr-TR" sz="2400" dirty="0" smtClean="0">
                <a:solidFill>
                  <a:schemeClr val="tx2"/>
                </a:solidFill>
              </a:rPr>
              <a:t>Teftişi </a:t>
            </a:r>
            <a:r>
              <a:rPr lang="tr-TR" sz="2400" dirty="0">
                <a:solidFill>
                  <a:schemeClr val="tx2"/>
                </a:solidFill>
              </a:rPr>
              <a:t>ile yükümlü bulunduğu öğretmenlere ve yöneticilere meslekî yardımlarda bulunmak ve iş basında yetişmelerine rehberlik etmek. </a:t>
            </a:r>
          </a:p>
        </p:txBody>
      </p:sp>
    </p:spTree>
    <p:extLst>
      <p:ext uri="{BB962C8B-B14F-4D97-AF65-F5344CB8AC3E}">
        <p14:creationId xmlns:p14="http://schemas.microsoft.com/office/powerpoint/2010/main" val="1935473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r>
              <a:rPr lang="tr-TR" sz="2800" b="1" dirty="0" smtClean="0">
                <a:solidFill>
                  <a:srgbClr val="FF0000"/>
                </a:solidFill>
              </a:rPr>
              <a:t>Mesleki ve Kişisel Gelişim Rehberliği</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r>
              <a:rPr lang="tr-TR" sz="2400" dirty="0" smtClean="0">
                <a:solidFill>
                  <a:schemeClr val="tx2"/>
                </a:solidFill>
              </a:rPr>
              <a:t>Düşünceler </a:t>
            </a:r>
            <a:r>
              <a:rPr lang="tr-TR" sz="2400" dirty="0">
                <a:solidFill>
                  <a:schemeClr val="tx2"/>
                </a:solidFill>
              </a:rPr>
              <a:t>ve kişilerle; anlamlı, duygusal, sosyal ve düşünsel bağ kurmayı öne sürer. </a:t>
            </a:r>
          </a:p>
          <a:p>
            <a:pPr lvl="1">
              <a:lnSpc>
                <a:spcPct val="90000"/>
              </a:lnSpc>
              <a:buFont typeface="Wingdings" panose="05000000000000000000" pitchFamily="2" charset="2"/>
              <a:buChar char="§"/>
            </a:pPr>
            <a:r>
              <a:rPr lang="tr-TR" sz="2400" dirty="0">
                <a:solidFill>
                  <a:schemeClr val="tx2"/>
                </a:solidFill>
              </a:rPr>
              <a:t>	Öğretmen deneyimlerini ve öğretimi göz önünde bulundurur. </a:t>
            </a:r>
          </a:p>
          <a:p>
            <a:pPr lvl="1">
              <a:lnSpc>
                <a:spcPct val="90000"/>
              </a:lnSpc>
              <a:buFont typeface="Wingdings" panose="05000000000000000000" pitchFamily="2" charset="2"/>
              <a:buChar char="§"/>
            </a:pPr>
            <a:r>
              <a:rPr lang="tr-TR" sz="2400" dirty="0">
                <a:solidFill>
                  <a:schemeClr val="tx2"/>
                </a:solidFill>
              </a:rPr>
              <a:t>	Öğretim uygulamaları ve sınıf iç etkinlikleri geliştirmeyi amaçlar.  </a:t>
            </a:r>
          </a:p>
          <a:p>
            <a:pPr lvl="1">
              <a:lnSpc>
                <a:spcPct val="90000"/>
              </a:lnSpc>
              <a:buFont typeface="Wingdings" panose="05000000000000000000" pitchFamily="2" charset="2"/>
              <a:buChar char="§"/>
            </a:pPr>
            <a:r>
              <a:rPr lang="tr-TR" sz="2400" dirty="0" smtClean="0">
                <a:solidFill>
                  <a:schemeClr val="tx2"/>
                </a:solidFill>
              </a:rPr>
              <a:t>Öğretmenlere </a:t>
            </a:r>
            <a:r>
              <a:rPr lang="tr-TR" sz="2400" dirty="0">
                <a:solidFill>
                  <a:schemeClr val="tx2"/>
                </a:solidFill>
              </a:rPr>
              <a:t>yeni teknik ve bakış açıları kazandırır. </a:t>
            </a:r>
          </a:p>
          <a:p>
            <a:pPr marL="457200" lvl="1" indent="0" algn="ctr">
              <a:lnSpc>
                <a:spcPct val="90000"/>
              </a:lnSpc>
              <a:buNone/>
            </a:pPr>
            <a:endParaRPr lang="tr-TR" sz="3200" b="1" dirty="0" smtClean="0">
              <a:solidFill>
                <a:schemeClr val="tx2"/>
              </a:solidFill>
            </a:endParaRPr>
          </a:p>
        </p:txBody>
      </p:sp>
    </p:spTree>
    <p:extLst>
      <p:ext uri="{BB962C8B-B14F-4D97-AF65-F5344CB8AC3E}">
        <p14:creationId xmlns:p14="http://schemas.microsoft.com/office/powerpoint/2010/main" val="3500981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a:t>
            </a: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dirty="0">
                <a:solidFill>
                  <a:schemeClr val="tx2"/>
                </a:solidFill>
              </a:rPr>
              <a:t>Demokratik öğretmen rehberliğinde denetmen ve yöneticilerin etkili bir rehber olması için;</a:t>
            </a:r>
          </a:p>
          <a:p>
            <a:pPr lvl="1">
              <a:lnSpc>
                <a:spcPct val="90000"/>
              </a:lnSpc>
              <a:buFont typeface="Wingdings" panose="05000000000000000000" pitchFamily="2" charset="2"/>
              <a:buChar char="§"/>
            </a:pPr>
            <a:r>
              <a:rPr lang="tr-TR" sz="2000" dirty="0" err="1" smtClean="0">
                <a:solidFill>
                  <a:schemeClr val="tx2"/>
                </a:solidFill>
              </a:rPr>
              <a:t>Empatik</a:t>
            </a:r>
            <a:r>
              <a:rPr lang="tr-TR" sz="2000" dirty="0" smtClean="0">
                <a:solidFill>
                  <a:schemeClr val="tx2"/>
                </a:solidFill>
              </a:rPr>
              <a:t> </a:t>
            </a:r>
            <a:r>
              <a:rPr lang="tr-TR" sz="2000" dirty="0">
                <a:solidFill>
                  <a:schemeClr val="tx2"/>
                </a:solidFill>
              </a:rPr>
              <a:t>bir dinleyici olması</a:t>
            </a:r>
          </a:p>
          <a:p>
            <a:pPr lvl="1">
              <a:lnSpc>
                <a:spcPct val="90000"/>
              </a:lnSpc>
              <a:buFont typeface="Wingdings" panose="05000000000000000000" pitchFamily="2" charset="2"/>
              <a:buChar char="§"/>
            </a:pPr>
            <a:r>
              <a:rPr lang="tr-TR" sz="2000" dirty="0" smtClean="0">
                <a:solidFill>
                  <a:schemeClr val="tx2"/>
                </a:solidFill>
              </a:rPr>
              <a:t>Astlarıyla </a:t>
            </a:r>
            <a:r>
              <a:rPr lang="tr-TR" sz="2000" dirty="0">
                <a:solidFill>
                  <a:schemeClr val="tx2"/>
                </a:solidFill>
              </a:rPr>
              <a:t>ilişkilerinde konuşmaktan çok dinlemeye önem vermesi</a:t>
            </a:r>
          </a:p>
          <a:p>
            <a:pPr lvl="1">
              <a:lnSpc>
                <a:spcPct val="90000"/>
              </a:lnSpc>
              <a:buFont typeface="Wingdings" panose="05000000000000000000" pitchFamily="2" charset="2"/>
              <a:buChar char="§"/>
            </a:pPr>
            <a:r>
              <a:rPr lang="tr-TR" sz="2000" dirty="0" smtClean="0">
                <a:solidFill>
                  <a:schemeClr val="tx2"/>
                </a:solidFill>
              </a:rPr>
              <a:t>Astlarını </a:t>
            </a:r>
            <a:r>
              <a:rPr lang="tr-TR" sz="2000" dirty="0">
                <a:solidFill>
                  <a:schemeClr val="tx2"/>
                </a:solidFill>
              </a:rPr>
              <a:t>yakından tanıması</a:t>
            </a:r>
          </a:p>
          <a:p>
            <a:pPr lvl="1">
              <a:lnSpc>
                <a:spcPct val="90000"/>
              </a:lnSpc>
              <a:buFont typeface="Wingdings" panose="05000000000000000000" pitchFamily="2" charset="2"/>
              <a:buChar char="§"/>
            </a:pPr>
            <a:r>
              <a:rPr lang="tr-TR" sz="2000" dirty="0" smtClean="0">
                <a:solidFill>
                  <a:schemeClr val="tx2"/>
                </a:solidFill>
              </a:rPr>
              <a:t>İşlerin </a:t>
            </a:r>
            <a:r>
              <a:rPr lang="tr-TR" sz="2000" dirty="0">
                <a:solidFill>
                  <a:schemeClr val="tx2"/>
                </a:solidFill>
              </a:rPr>
              <a:t>nasıl yürüdüğünün bilinmesi</a:t>
            </a:r>
          </a:p>
          <a:p>
            <a:pPr marL="457200" lvl="1" indent="0">
              <a:lnSpc>
                <a:spcPct val="90000"/>
              </a:lnSpc>
              <a:buNone/>
            </a:pPr>
            <a:r>
              <a:rPr lang="tr-TR" sz="2400" dirty="0">
                <a:solidFill>
                  <a:schemeClr val="tx2"/>
                </a:solidFill>
              </a:rPr>
              <a:t>rehberlik görevinde ve yönlendirmelerinde denetmen ve yöneticilere kolaylık sağlayacaktır. </a:t>
            </a:r>
          </a:p>
        </p:txBody>
      </p:sp>
    </p:spTree>
    <p:extLst>
      <p:ext uri="{BB962C8B-B14F-4D97-AF65-F5344CB8AC3E}">
        <p14:creationId xmlns:p14="http://schemas.microsoft.com/office/powerpoint/2010/main" val="3500981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r>
              <a:rPr lang="tr-TR" sz="2400" dirty="0" smtClean="0">
                <a:solidFill>
                  <a:schemeClr val="tx2"/>
                </a:solidFill>
              </a:rPr>
              <a:t>Öğretim</a:t>
            </a:r>
          </a:p>
          <a:p>
            <a:pPr lvl="1">
              <a:lnSpc>
                <a:spcPct val="90000"/>
              </a:lnSpc>
              <a:buFont typeface="Wingdings" panose="05000000000000000000" pitchFamily="2" charset="2"/>
              <a:buChar char="§"/>
            </a:pPr>
            <a:r>
              <a:rPr lang="tr-TR" sz="2400" dirty="0" smtClean="0">
                <a:solidFill>
                  <a:schemeClr val="tx2"/>
                </a:solidFill>
              </a:rPr>
              <a:t>Rehberlik</a:t>
            </a:r>
          </a:p>
          <a:p>
            <a:pPr lvl="1">
              <a:lnSpc>
                <a:spcPct val="90000"/>
              </a:lnSpc>
              <a:buFont typeface="Wingdings" panose="05000000000000000000" pitchFamily="2" charset="2"/>
              <a:buChar char="§"/>
            </a:pPr>
            <a:r>
              <a:rPr lang="tr-TR" sz="2400" dirty="0" smtClean="0">
                <a:solidFill>
                  <a:schemeClr val="tx2"/>
                </a:solidFill>
              </a:rPr>
              <a:t>Danışma </a:t>
            </a:r>
          </a:p>
          <a:p>
            <a:pPr lvl="1">
              <a:lnSpc>
                <a:spcPct val="90000"/>
              </a:lnSpc>
              <a:buFont typeface="Wingdings" panose="05000000000000000000" pitchFamily="2" charset="2"/>
              <a:buChar char="§"/>
            </a:pPr>
            <a:r>
              <a:rPr lang="tr-TR" sz="2400" dirty="0">
                <a:solidFill>
                  <a:schemeClr val="tx2"/>
                </a:solidFill>
              </a:rPr>
              <a:t>A</a:t>
            </a:r>
            <a:r>
              <a:rPr lang="tr-TR" sz="2400" dirty="0" smtClean="0">
                <a:solidFill>
                  <a:schemeClr val="tx2"/>
                </a:solidFill>
              </a:rPr>
              <a:t>raştırma</a:t>
            </a:r>
            <a:endParaRPr lang="tr-TR" sz="3200" b="1" dirty="0" smtClean="0">
              <a:solidFill>
                <a:schemeClr val="tx2"/>
              </a:solidFill>
            </a:endParaRPr>
          </a:p>
        </p:txBody>
      </p:sp>
    </p:spTree>
    <p:extLst>
      <p:ext uri="{BB962C8B-B14F-4D97-AF65-F5344CB8AC3E}">
        <p14:creationId xmlns:p14="http://schemas.microsoft.com/office/powerpoint/2010/main" val="3500981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a:solidFill>
                  <a:schemeClr val="tx2"/>
                </a:solidFill>
              </a:rPr>
              <a:t>Öğretim ile 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Öğretmenin </a:t>
            </a:r>
            <a:r>
              <a:rPr lang="tr-TR" sz="2400" dirty="0">
                <a:solidFill>
                  <a:schemeClr val="tx2"/>
                </a:solidFill>
              </a:rPr>
              <a:t>gereksinimlerini belirleyebilmeli, </a:t>
            </a:r>
          </a:p>
          <a:p>
            <a:pPr lvl="1">
              <a:lnSpc>
                <a:spcPct val="90000"/>
              </a:lnSpc>
              <a:buFont typeface="Wingdings" panose="05000000000000000000" pitchFamily="2" charset="2"/>
              <a:buChar char="§"/>
            </a:pPr>
            <a:r>
              <a:rPr lang="tr-TR" sz="2400" dirty="0" smtClean="0">
                <a:solidFill>
                  <a:schemeClr val="tx2"/>
                </a:solidFill>
              </a:rPr>
              <a:t>Öğretmenin </a:t>
            </a:r>
            <a:r>
              <a:rPr lang="tr-TR" sz="2400" dirty="0">
                <a:solidFill>
                  <a:schemeClr val="tx2"/>
                </a:solidFill>
              </a:rPr>
              <a:t>öğrenme stillerini belirleyebilmeli, </a:t>
            </a:r>
          </a:p>
          <a:p>
            <a:pPr lvl="1">
              <a:lnSpc>
                <a:spcPct val="90000"/>
              </a:lnSpc>
              <a:buFont typeface="Wingdings" panose="05000000000000000000" pitchFamily="2" charset="2"/>
              <a:buChar char="§"/>
            </a:pPr>
            <a:r>
              <a:rPr lang="tr-TR" sz="2400" dirty="0" smtClean="0">
                <a:solidFill>
                  <a:schemeClr val="tx2"/>
                </a:solidFill>
              </a:rPr>
              <a:t>Öğrenme </a:t>
            </a:r>
            <a:r>
              <a:rPr lang="tr-TR" sz="2400" dirty="0">
                <a:solidFill>
                  <a:schemeClr val="tx2"/>
                </a:solidFill>
              </a:rPr>
              <a:t>amaçlarını yazabilmeli, </a:t>
            </a:r>
          </a:p>
          <a:p>
            <a:pPr lvl="1">
              <a:lnSpc>
                <a:spcPct val="90000"/>
              </a:lnSpc>
              <a:buFont typeface="Wingdings" panose="05000000000000000000" pitchFamily="2" charset="2"/>
              <a:buChar char="§"/>
            </a:pPr>
            <a:r>
              <a:rPr lang="tr-TR" sz="2400" dirty="0" smtClean="0">
                <a:solidFill>
                  <a:schemeClr val="tx2"/>
                </a:solidFill>
              </a:rPr>
              <a:t>Öğretmenin </a:t>
            </a:r>
            <a:r>
              <a:rPr lang="tr-TR" sz="2400" dirty="0">
                <a:solidFill>
                  <a:schemeClr val="tx2"/>
                </a:solidFill>
              </a:rPr>
              <a:t>öğrenme stilleri ve gereksinimlerine uygun öğretim stratejileri tasarlayabilmeli </a:t>
            </a:r>
          </a:p>
        </p:txBody>
      </p:sp>
    </p:spTree>
    <p:extLst>
      <p:ext uri="{BB962C8B-B14F-4D97-AF65-F5344CB8AC3E}">
        <p14:creationId xmlns:p14="http://schemas.microsoft.com/office/powerpoint/2010/main" val="3878079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a:solidFill>
                  <a:schemeClr val="tx2"/>
                </a:solidFill>
              </a:rPr>
              <a:t>Öğretim ile 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Herhangi </a:t>
            </a:r>
            <a:r>
              <a:rPr lang="tr-TR" sz="2400" dirty="0">
                <a:solidFill>
                  <a:schemeClr val="tx2"/>
                </a:solidFill>
              </a:rPr>
              <a:t>bir araç gerecin tanıtımını öğretici ve deneysel bir biçimde yapabilmeli, </a:t>
            </a:r>
          </a:p>
          <a:p>
            <a:pPr lvl="1">
              <a:lnSpc>
                <a:spcPct val="90000"/>
              </a:lnSpc>
              <a:buFont typeface="Wingdings" panose="05000000000000000000" pitchFamily="2" charset="2"/>
              <a:buChar char="§"/>
            </a:pPr>
            <a:r>
              <a:rPr lang="tr-TR" sz="2400" dirty="0" smtClean="0">
                <a:solidFill>
                  <a:schemeClr val="tx2"/>
                </a:solidFill>
              </a:rPr>
              <a:t>Öğretmenin </a:t>
            </a:r>
            <a:r>
              <a:rPr lang="tr-TR" sz="2400" dirty="0">
                <a:solidFill>
                  <a:schemeClr val="tx2"/>
                </a:solidFill>
              </a:rPr>
              <a:t>öğrenmesini değerlendirebilmeli, </a:t>
            </a:r>
          </a:p>
          <a:p>
            <a:pPr lvl="1">
              <a:lnSpc>
                <a:spcPct val="90000"/>
              </a:lnSpc>
              <a:buFont typeface="Wingdings" panose="05000000000000000000" pitchFamily="2" charset="2"/>
              <a:buChar char="§"/>
            </a:pPr>
            <a:r>
              <a:rPr lang="tr-TR" sz="2400" dirty="0" smtClean="0">
                <a:solidFill>
                  <a:schemeClr val="tx2"/>
                </a:solidFill>
              </a:rPr>
              <a:t>Öğretmene </a:t>
            </a:r>
            <a:r>
              <a:rPr lang="tr-TR" sz="2400" dirty="0">
                <a:solidFill>
                  <a:schemeClr val="tx2"/>
                </a:solidFill>
              </a:rPr>
              <a:t>yapıcı dönütler verebilmeli, </a:t>
            </a:r>
          </a:p>
          <a:p>
            <a:pPr lvl="1">
              <a:lnSpc>
                <a:spcPct val="90000"/>
              </a:lnSpc>
              <a:buFont typeface="Wingdings" panose="05000000000000000000" pitchFamily="2" charset="2"/>
              <a:buChar char="§"/>
            </a:pPr>
            <a:r>
              <a:rPr lang="tr-TR" sz="2400" dirty="0" smtClean="0">
                <a:solidFill>
                  <a:schemeClr val="tx2"/>
                </a:solidFill>
              </a:rPr>
              <a:t>Otorite </a:t>
            </a:r>
            <a:r>
              <a:rPr lang="tr-TR" sz="2400" dirty="0">
                <a:solidFill>
                  <a:schemeClr val="tx2"/>
                </a:solidFill>
              </a:rPr>
              <a:t>rolünü çok fazla hissettirmemelidir. </a:t>
            </a:r>
          </a:p>
        </p:txBody>
      </p:sp>
    </p:spTree>
    <p:extLst>
      <p:ext uri="{BB962C8B-B14F-4D97-AF65-F5344CB8AC3E}">
        <p14:creationId xmlns:p14="http://schemas.microsoft.com/office/powerpoint/2010/main" val="1186262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smtClean="0">
                <a:solidFill>
                  <a:schemeClr val="tx2"/>
                </a:solidFill>
              </a:rPr>
              <a:t>Rehberlikle ile </a:t>
            </a:r>
            <a:r>
              <a:rPr lang="tr-TR" sz="2400" i="1" dirty="0">
                <a:solidFill>
                  <a:schemeClr val="tx2"/>
                </a:solidFill>
              </a:rPr>
              <a:t>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Öğretmen </a:t>
            </a:r>
            <a:r>
              <a:rPr lang="tr-TR" sz="2400" dirty="0">
                <a:solidFill>
                  <a:schemeClr val="tx2"/>
                </a:solidFill>
              </a:rPr>
              <a:t>ile arasında uyum ve çalışma ilişkisi kurabilmeli, </a:t>
            </a:r>
          </a:p>
          <a:p>
            <a:pPr lvl="1">
              <a:lnSpc>
                <a:spcPct val="90000"/>
              </a:lnSpc>
              <a:buFont typeface="Wingdings" panose="05000000000000000000" pitchFamily="2" charset="2"/>
              <a:buChar char="§"/>
            </a:pPr>
            <a:r>
              <a:rPr lang="tr-TR" sz="2400" dirty="0" smtClean="0">
                <a:solidFill>
                  <a:schemeClr val="tx2"/>
                </a:solidFill>
              </a:rPr>
              <a:t>Süreci </a:t>
            </a:r>
            <a:r>
              <a:rPr lang="tr-TR" sz="2400" dirty="0">
                <a:solidFill>
                  <a:schemeClr val="tx2"/>
                </a:solidFill>
              </a:rPr>
              <a:t>kolaylaştıran becerilere sahip olabilmeli (örneğin; sıcaklık, empati, dürüstlük, içtenlik gibi), </a:t>
            </a:r>
          </a:p>
          <a:p>
            <a:pPr lvl="1">
              <a:lnSpc>
                <a:spcPct val="90000"/>
              </a:lnSpc>
              <a:buFont typeface="Wingdings" panose="05000000000000000000" pitchFamily="2" charset="2"/>
              <a:buChar char="§"/>
            </a:pPr>
            <a:r>
              <a:rPr lang="tr-TR" sz="2400" dirty="0" smtClean="0">
                <a:solidFill>
                  <a:schemeClr val="tx2"/>
                </a:solidFill>
              </a:rPr>
              <a:t>Öğretmenin </a:t>
            </a:r>
            <a:r>
              <a:rPr lang="tr-TR" sz="2400" dirty="0">
                <a:solidFill>
                  <a:schemeClr val="tx2"/>
                </a:solidFill>
              </a:rPr>
              <a:t>kendini değerlendirmesi ve araştırması konusundaki sınırlılıkları, zorlukları ortadan kaldırabilmeli,  </a:t>
            </a:r>
          </a:p>
          <a:p>
            <a:pPr lvl="1">
              <a:lnSpc>
                <a:spcPct val="90000"/>
              </a:lnSpc>
              <a:buFont typeface="Wingdings" panose="05000000000000000000" pitchFamily="2" charset="2"/>
              <a:buChar char="§"/>
            </a:pPr>
            <a:r>
              <a:rPr lang="tr-TR" sz="2400" dirty="0" smtClean="0">
                <a:solidFill>
                  <a:schemeClr val="tx2"/>
                </a:solidFill>
              </a:rPr>
              <a:t>Öğretmene</a:t>
            </a:r>
            <a:r>
              <a:rPr lang="tr-TR" sz="2400" dirty="0">
                <a:solidFill>
                  <a:schemeClr val="tx2"/>
                </a:solidFill>
              </a:rPr>
              <a:t>, rehberlik süreci ile ilgili düşüncelerini açığa çıkarma konusunda yardımcı olabilmeli, </a:t>
            </a:r>
          </a:p>
        </p:txBody>
      </p:sp>
    </p:spTree>
    <p:extLst>
      <p:ext uri="{BB962C8B-B14F-4D97-AF65-F5344CB8AC3E}">
        <p14:creationId xmlns:p14="http://schemas.microsoft.com/office/powerpoint/2010/main" val="709200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smtClean="0">
                <a:solidFill>
                  <a:schemeClr val="tx2"/>
                </a:solidFill>
              </a:rPr>
              <a:t>Rehberlikle ile </a:t>
            </a:r>
            <a:r>
              <a:rPr lang="tr-TR" sz="2400" i="1" dirty="0">
                <a:solidFill>
                  <a:schemeClr val="tx2"/>
                </a:solidFill>
              </a:rPr>
              <a:t>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Öğretmenle </a:t>
            </a:r>
            <a:r>
              <a:rPr lang="tr-TR" sz="2400" dirty="0">
                <a:solidFill>
                  <a:schemeClr val="tx2"/>
                </a:solidFill>
              </a:rPr>
              <a:t>ile birebir görüşmeler düzenleyebilmeli, </a:t>
            </a:r>
          </a:p>
          <a:p>
            <a:pPr lvl="1">
              <a:lnSpc>
                <a:spcPct val="90000"/>
              </a:lnSpc>
              <a:buFont typeface="Wingdings" panose="05000000000000000000" pitchFamily="2" charset="2"/>
              <a:buChar char="§"/>
            </a:pPr>
            <a:r>
              <a:rPr lang="tr-TR" sz="2400" dirty="0" smtClean="0">
                <a:solidFill>
                  <a:schemeClr val="tx2"/>
                </a:solidFill>
              </a:rPr>
              <a:t>Öğretmen </a:t>
            </a:r>
            <a:r>
              <a:rPr lang="tr-TR" sz="2400" dirty="0">
                <a:solidFill>
                  <a:schemeClr val="tx2"/>
                </a:solidFill>
              </a:rPr>
              <a:t>ile sürecin değerlendirilmesi üzerine sonuç toplantısı yapmalı,</a:t>
            </a:r>
          </a:p>
          <a:p>
            <a:pPr lvl="1">
              <a:lnSpc>
                <a:spcPct val="90000"/>
              </a:lnSpc>
              <a:buFont typeface="Wingdings" panose="05000000000000000000" pitchFamily="2" charset="2"/>
              <a:buChar char="§"/>
            </a:pPr>
            <a:r>
              <a:rPr lang="tr-TR" sz="2400" dirty="0" smtClean="0">
                <a:solidFill>
                  <a:schemeClr val="tx2"/>
                </a:solidFill>
              </a:rPr>
              <a:t>Yönlendirmelerde </a:t>
            </a:r>
            <a:r>
              <a:rPr lang="tr-TR" sz="2400" dirty="0">
                <a:solidFill>
                  <a:schemeClr val="tx2"/>
                </a:solidFill>
              </a:rPr>
              <a:t>bulunabilmeli, </a:t>
            </a:r>
          </a:p>
          <a:p>
            <a:pPr lvl="1">
              <a:lnSpc>
                <a:spcPct val="90000"/>
              </a:lnSpc>
              <a:buFont typeface="Wingdings" panose="05000000000000000000" pitchFamily="2" charset="2"/>
              <a:buChar char="§"/>
            </a:pPr>
            <a:r>
              <a:rPr lang="tr-TR" sz="2400" dirty="0" smtClean="0">
                <a:solidFill>
                  <a:schemeClr val="tx2"/>
                </a:solidFill>
              </a:rPr>
              <a:t>İnsan </a:t>
            </a:r>
            <a:r>
              <a:rPr lang="tr-TR" sz="2400" dirty="0">
                <a:solidFill>
                  <a:schemeClr val="tx2"/>
                </a:solidFill>
              </a:rPr>
              <a:t>ilişkilerindeki dinamiklerin farkında olmalı, </a:t>
            </a:r>
          </a:p>
        </p:txBody>
      </p:sp>
    </p:spTree>
    <p:extLst>
      <p:ext uri="{BB962C8B-B14F-4D97-AF65-F5344CB8AC3E}">
        <p14:creationId xmlns:p14="http://schemas.microsoft.com/office/powerpoint/2010/main" val="3091966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p:cNvSpPr>
          <p:nvPr>
            <p:ph type="ctrTitle" idx="4294967295"/>
          </p:nvPr>
        </p:nvSpPr>
        <p:spPr>
          <a:xfrm>
            <a:off x="685800" y="2130425"/>
            <a:ext cx="7772400" cy="1470025"/>
          </a:xfrm>
        </p:spPr>
        <p:txBody>
          <a:bodyPr/>
          <a:lstStyle/>
          <a:p>
            <a:r>
              <a:rPr lang="tr-TR" b="1" dirty="0">
                <a:solidFill>
                  <a:srgbClr val="FF0000"/>
                </a:solidFill>
              </a:rPr>
              <a:t>DEMOKRATİK ÖĞRETMEN REHBERLİĞİ</a:t>
            </a:r>
            <a:endParaRPr lang="tr-TR" sz="4000" b="1" dirty="0" smtClean="0">
              <a:solidFill>
                <a:srgbClr val="0000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smtClean="0">
                <a:solidFill>
                  <a:schemeClr val="tx2"/>
                </a:solidFill>
              </a:rPr>
              <a:t>Rehberlikle ile </a:t>
            </a:r>
            <a:r>
              <a:rPr lang="tr-TR" sz="2400" i="1" dirty="0">
                <a:solidFill>
                  <a:schemeClr val="tx2"/>
                </a:solidFill>
              </a:rPr>
              <a:t>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Rehberlik hakkında kuramsal temele sahip olmalı, </a:t>
            </a:r>
          </a:p>
          <a:p>
            <a:pPr lvl="1">
              <a:lnSpc>
                <a:spcPct val="90000"/>
              </a:lnSpc>
              <a:buFont typeface="Wingdings" panose="05000000000000000000" pitchFamily="2" charset="2"/>
              <a:buChar char="§"/>
            </a:pPr>
            <a:r>
              <a:rPr lang="tr-TR" sz="2400" dirty="0" smtClean="0">
                <a:solidFill>
                  <a:schemeClr val="tx2"/>
                </a:solidFill>
              </a:rPr>
              <a:t>Rehberlik teknikleri konusunda uzman olmalı, </a:t>
            </a:r>
          </a:p>
          <a:p>
            <a:pPr lvl="1">
              <a:lnSpc>
                <a:spcPct val="90000"/>
              </a:lnSpc>
              <a:buFont typeface="Wingdings" panose="05000000000000000000" pitchFamily="2" charset="2"/>
              <a:buChar char="§"/>
            </a:pPr>
            <a:r>
              <a:rPr lang="tr-TR" sz="2400" dirty="0" smtClean="0">
                <a:solidFill>
                  <a:schemeClr val="tx2"/>
                </a:solidFill>
              </a:rPr>
              <a:t>Alanında uzman olmalı, </a:t>
            </a:r>
          </a:p>
          <a:p>
            <a:pPr lvl="1">
              <a:lnSpc>
                <a:spcPct val="90000"/>
              </a:lnSpc>
              <a:buFont typeface="Wingdings" panose="05000000000000000000" pitchFamily="2" charset="2"/>
              <a:buChar char="§"/>
            </a:pPr>
            <a:r>
              <a:rPr lang="tr-TR" sz="2400" dirty="0" smtClean="0">
                <a:solidFill>
                  <a:schemeClr val="tx2"/>
                </a:solidFill>
              </a:rPr>
              <a:t>Esnek olmalı, </a:t>
            </a:r>
          </a:p>
          <a:p>
            <a:pPr lvl="1">
              <a:lnSpc>
                <a:spcPct val="90000"/>
              </a:lnSpc>
              <a:buFont typeface="Wingdings" panose="05000000000000000000" pitchFamily="2" charset="2"/>
              <a:buChar char="§"/>
            </a:pPr>
            <a:r>
              <a:rPr lang="tr-TR" sz="2400" dirty="0" smtClean="0">
                <a:solidFill>
                  <a:schemeClr val="tx2"/>
                </a:solidFill>
              </a:rPr>
              <a:t>Öğretmenin sınıf-içi davranışı ve öğretim teknikleri hakkında bilgi sahibi olmalı, </a:t>
            </a:r>
            <a:endParaRPr lang="tr-TR" sz="2400" dirty="0">
              <a:solidFill>
                <a:schemeClr val="tx2"/>
              </a:solidFill>
            </a:endParaRPr>
          </a:p>
        </p:txBody>
      </p:sp>
    </p:spTree>
    <p:extLst>
      <p:ext uri="{BB962C8B-B14F-4D97-AF65-F5344CB8AC3E}">
        <p14:creationId xmlns:p14="http://schemas.microsoft.com/office/powerpoint/2010/main" val="3632636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smtClean="0">
                <a:solidFill>
                  <a:schemeClr val="tx2"/>
                </a:solidFill>
              </a:rPr>
              <a:t>Danışma ile </a:t>
            </a:r>
            <a:r>
              <a:rPr lang="tr-TR" sz="2400" i="1" dirty="0">
                <a:solidFill>
                  <a:schemeClr val="tx2"/>
                </a:solidFill>
              </a:rPr>
              <a:t>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Herhangi </a:t>
            </a:r>
            <a:r>
              <a:rPr lang="tr-TR" sz="2400" dirty="0">
                <a:solidFill>
                  <a:schemeClr val="tx2"/>
                </a:solidFill>
              </a:rPr>
              <a:t>bir sorunu objektif bir biçimde ele alabilmeli, </a:t>
            </a:r>
          </a:p>
          <a:p>
            <a:pPr lvl="1">
              <a:lnSpc>
                <a:spcPct val="90000"/>
              </a:lnSpc>
              <a:buFont typeface="Wingdings" panose="05000000000000000000" pitchFamily="2" charset="2"/>
              <a:buChar char="§"/>
            </a:pPr>
            <a:r>
              <a:rPr lang="tr-TR" sz="2400" dirty="0" smtClean="0">
                <a:solidFill>
                  <a:schemeClr val="tx2"/>
                </a:solidFill>
              </a:rPr>
              <a:t>Öğretmene </a:t>
            </a:r>
            <a:r>
              <a:rPr lang="tr-TR" sz="2400" dirty="0">
                <a:solidFill>
                  <a:schemeClr val="tx2"/>
                </a:solidFill>
              </a:rPr>
              <a:t>yardımcı olmak adına sorunlara alternatif bakış açıları getirebilmeli, </a:t>
            </a:r>
          </a:p>
          <a:p>
            <a:pPr lvl="1">
              <a:lnSpc>
                <a:spcPct val="90000"/>
              </a:lnSpc>
              <a:buFont typeface="Wingdings" panose="05000000000000000000" pitchFamily="2" charset="2"/>
              <a:buChar char="§"/>
            </a:pPr>
            <a:r>
              <a:rPr lang="tr-TR" sz="2400" dirty="0" smtClean="0">
                <a:solidFill>
                  <a:schemeClr val="tx2"/>
                </a:solidFill>
              </a:rPr>
              <a:t>Öğretmenin </a:t>
            </a:r>
            <a:r>
              <a:rPr lang="tr-TR" sz="2400" dirty="0">
                <a:solidFill>
                  <a:schemeClr val="tx2"/>
                </a:solidFill>
              </a:rPr>
              <a:t>alternatif, çözüm önerileri, seçenekler bulabilmesi için beyin fırtınası yapmasına yardımcı olabilmeli; </a:t>
            </a:r>
          </a:p>
          <a:p>
            <a:pPr lvl="1">
              <a:lnSpc>
                <a:spcPct val="90000"/>
              </a:lnSpc>
              <a:buFont typeface="Wingdings" panose="05000000000000000000" pitchFamily="2" charset="2"/>
              <a:buChar char="§"/>
            </a:pPr>
            <a:r>
              <a:rPr lang="tr-TR" sz="2400" dirty="0" smtClean="0">
                <a:solidFill>
                  <a:schemeClr val="tx2"/>
                </a:solidFill>
              </a:rPr>
              <a:t>Öğretmeni </a:t>
            </a:r>
            <a:r>
              <a:rPr lang="tr-TR" sz="2400" dirty="0">
                <a:solidFill>
                  <a:schemeClr val="tx2"/>
                </a:solidFill>
              </a:rPr>
              <a:t>kendi tercihlerini yapabilmesi konusunda cesaretlendirebilmeli, </a:t>
            </a:r>
          </a:p>
          <a:p>
            <a:pPr lvl="1">
              <a:lnSpc>
                <a:spcPct val="90000"/>
              </a:lnSpc>
              <a:buFont typeface="Wingdings" panose="05000000000000000000" pitchFamily="2" charset="2"/>
              <a:buChar char="§"/>
            </a:pPr>
            <a:r>
              <a:rPr lang="tr-TR" sz="2400" dirty="0" smtClean="0">
                <a:solidFill>
                  <a:schemeClr val="tx2"/>
                </a:solidFill>
              </a:rPr>
              <a:t>Öğretmen </a:t>
            </a:r>
            <a:r>
              <a:rPr lang="tr-TR" sz="2400" dirty="0">
                <a:solidFill>
                  <a:schemeClr val="tx2"/>
                </a:solidFill>
              </a:rPr>
              <a:t>ile bir meslektaş ve akran ilişkisi </a:t>
            </a:r>
            <a:r>
              <a:rPr lang="tr-TR" sz="2400" dirty="0" smtClean="0">
                <a:solidFill>
                  <a:schemeClr val="tx2"/>
                </a:solidFill>
              </a:rPr>
              <a:t>kurabilmeli, </a:t>
            </a:r>
            <a:endParaRPr lang="tr-TR" sz="2400" dirty="0">
              <a:solidFill>
                <a:schemeClr val="tx2"/>
              </a:solidFill>
            </a:endParaRPr>
          </a:p>
        </p:txBody>
      </p:sp>
    </p:spTree>
    <p:extLst>
      <p:ext uri="{BB962C8B-B14F-4D97-AF65-F5344CB8AC3E}">
        <p14:creationId xmlns:p14="http://schemas.microsoft.com/office/powerpoint/2010/main" val="3942511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a:t>
            </a:r>
            <a:r>
              <a:rPr lang="tr-TR" sz="4000" b="1" dirty="0" smtClean="0">
                <a:solidFill>
                  <a:srgbClr val="FF0000"/>
                </a:solidFill>
              </a:rPr>
              <a:t>Rehberliği: </a:t>
            </a:r>
            <a:br>
              <a:rPr lang="tr-TR" sz="4000" b="1" dirty="0" smtClean="0">
                <a:solidFill>
                  <a:srgbClr val="FF0000"/>
                </a:solidFill>
              </a:rPr>
            </a:br>
            <a:r>
              <a:rPr lang="nb-NO" sz="2800" b="1" dirty="0" smtClean="0">
                <a:solidFill>
                  <a:srgbClr val="FF0000"/>
                </a:solidFill>
              </a:rPr>
              <a:t>Etkili Denetmen </a:t>
            </a:r>
            <a:r>
              <a:rPr lang="tr-TR" sz="2800" b="1" dirty="0" smtClean="0">
                <a:solidFill>
                  <a:srgbClr val="FF0000"/>
                </a:solidFill>
              </a:rPr>
              <a:t>v</a:t>
            </a:r>
            <a:r>
              <a:rPr lang="nb-NO" sz="2800" b="1" dirty="0" smtClean="0">
                <a:solidFill>
                  <a:srgbClr val="FF0000"/>
                </a:solidFill>
              </a:rPr>
              <a:t>e Yöneticilerin Özellikleri</a:t>
            </a:r>
            <a:endParaRPr lang="tr-TR" sz="28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i="1" dirty="0" smtClean="0">
                <a:solidFill>
                  <a:schemeClr val="tx2"/>
                </a:solidFill>
              </a:rPr>
              <a:t>Araştırma ile </a:t>
            </a:r>
            <a:r>
              <a:rPr lang="tr-TR" sz="2400" i="1" dirty="0">
                <a:solidFill>
                  <a:schemeClr val="tx2"/>
                </a:solidFill>
              </a:rPr>
              <a:t>ilgili özellikleri</a:t>
            </a:r>
            <a:r>
              <a:rPr lang="tr-TR" sz="2400" dirty="0">
                <a:solidFill>
                  <a:schemeClr val="tx2"/>
                </a:solidFill>
              </a:rPr>
              <a:t>; </a:t>
            </a:r>
          </a:p>
          <a:p>
            <a:pPr lvl="1">
              <a:lnSpc>
                <a:spcPct val="90000"/>
              </a:lnSpc>
              <a:buFont typeface="Wingdings" panose="05000000000000000000" pitchFamily="2" charset="2"/>
              <a:buChar char="§"/>
            </a:pPr>
            <a:r>
              <a:rPr lang="tr-TR" sz="2400" dirty="0" smtClean="0">
                <a:solidFill>
                  <a:schemeClr val="tx2"/>
                </a:solidFill>
              </a:rPr>
              <a:t>Doğru </a:t>
            </a:r>
            <a:r>
              <a:rPr lang="tr-TR" sz="2400" dirty="0">
                <a:solidFill>
                  <a:schemeClr val="tx2"/>
                </a:solidFill>
              </a:rPr>
              <a:t>ve güvenilir gözlemler yapabilmeli, </a:t>
            </a:r>
          </a:p>
          <a:p>
            <a:pPr lvl="1">
              <a:lnSpc>
                <a:spcPct val="90000"/>
              </a:lnSpc>
              <a:buFont typeface="Wingdings" panose="05000000000000000000" pitchFamily="2" charset="2"/>
              <a:buChar char="§"/>
            </a:pPr>
            <a:r>
              <a:rPr lang="tr-TR" sz="2400" dirty="0" smtClean="0">
                <a:solidFill>
                  <a:schemeClr val="tx2"/>
                </a:solidFill>
              </a:rPr>
              <a:t>Sınanabilir </a:t>
            </a:r>
            <a:r>
              <a:rPr lang="tr-TR" sz="2400" dirty="0">
                <a:solidFill>
                  <a:schemeClr val="tx2"/>
                </a:solidFill>
              </a:rPr>
              <a:t>hipotezler ortaya koyabilmeli, </a:t>
            </a:r>
          </a:p>
          <a:p>
            <a:pPr lvl="1">
              <a:lnSpc>
                <a:spcPct val="90000"/>
              </a:lnSpc>
              <a:buFont typeface="Wingdings" panose="05000000000000000000" pitchFamily="2" charset="2"/>
              <a:buChar char="§"/>
            </a:pPr>
            <a:r>
              <a:rPr lang="tr-TR" sz="2400" dirty="0" smtClean="0">
                <a:solidFill>
                  <a:schemeClr val="tx2"/>
                </a:solidFill>
              </a:rPr>
              <a:t>Hipoteze </a:t>
            </a:r>
            <a:r>
              <a:rPr lang="tr-TR" sz="2400" dirty="0">
                <a:solidFill>
                  <a:schemeClr val="tx2"/>
                </a:solidFill>
              </a:rPr>
              <a:t>ilişkin veriler toplayabilmeli, </a:t>
            </a:r>
          </a:p>
          <a:p>
            <a:pPr lvl="1">
              <a:lnSpc>
                <a:spcPct val="90000"/>
              </a:lnSpc>
              <a:buFont typeface="Wingdings" panose="05000000000000000000" pitchFamily="2" charset="2"/>
              <a:buChar char="§"/>
            </a:pPr>
            <a:r>
              <a:rPr lang="tr-TR" sz="2400" dirty="0" smtClean="0">
                <a:solidFill>
                  <a:schemeClr val="tx2"/>
                </a:solidFill>
              </a:rPr>
              <a:t>Hipotezi </a:t>
            </a:r>
            <a:r>
              <a:rPr lang="tr-TR" sz="2400" dirty="0">
                <a:solidFill>
                  <a:schemeClr val="tx2"/>
                </a:solidFill>
              </a:rPr>
              <a:t>değerlendirebilmeli, </a:t>
            </a:r>
          </a:p>
          <a:p>
            <a:pPr lvl="1">
              <a:lnSpc>
                <a:spcPct val="90000"/>
              </a:lnSpc>
              <a:buFont typeface="Wingdings" panose="05000000000000000000" pitchFamily="2" charset="2"/>
              <a:buChar char="§"/>
            </a:pPr>
            <a:r>
              <a:rPr lang="tr-TR" sz="2400" dirty="0" smtClean="0">
                <a:solidFill>
                  <a:schemeClr val="tx2"/>
                </a:solidFill>
              </a:rPr>
              <a:t>Değişimi </a:t>
            </a:r>
            <a:r>
              <a:rPr lang="tr-TR" sz="2400" dirty="0">
                <a:solidFill>
                  <a:schemeClr val="tx2"/>
                </a:solidFill>
              </a:rPr>
              <a:t>etkileyen farklı değişkenleri ortaya koyabilmeli</a:t>
            </a:r>
          </a:p>
        </p:txBody>
      </p:sp>
    </p:spTree>
    <p:extLst>
      <p:ext uri="{BB962C8B-B14F-4D97-AF65-F5344CB8AC3E}">
        <p14:creationId xmlns:p14="http://schemas.microsoft.com/office/powerpoint/2010/main" val="2156460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r>
              <a:rPr lang="tr-TR" sz="2400" dirty="0">
                <a:solidFill>
                  <a:schemeClr val="tx2"/>
                </a:solidFill>
              </a:rPr>
              <a:t>Demokratik öğretmen rehberliğinin ilkeleri sekiz gurupta toplanmaktadır. Bunlar; </a:t>
            </a:r>
            <a:endParaRPr lang="tr-TR" sz="2400" dirty="0" smtClean="0">
              <a:solidFill>
                <a:schemeClr val="tx2"/>
              </a:solidFill>
            </a:endParaRPr>
          </a:p>
          <a:p>
            <a:pPr lvl="2">
              <a:lnSpc>
                <a:spcPct val="90000"/>
              </a:lnSpc>
              <a:buFont typeface="Wingdings" panose="05000000000000000000" pitchFamily="2" charset="2"/>
              <a:buChar char="§"/>
            </a:pPr>
            <a:r>
              <a:rPr lang="tr-TR" sz="2000" dirty="0" smtClean="0">
                <a:solidFill>
                  <a:schemeClr val="tx2"/>
                </a:solidFill>
              </a:rPr>
              <a:t>amaçlılık</a:t>
            </a:r>
            <a:r>
              <a:rPr lang="tr-TR" sz="2000" dirty="0">
                <a:solidFill>
                  <a:schemeClr val="tx2"/>
                </a:solidFill>
              </a:rPr>
              <a:t>, </a:t>
            </a:r>
            <a:endParaRPr lang="tr-TR" sz="2000" dirty="0" smtClean="0">
              <a:solidFill>
                <a:schemeClr val="tx2"/>
              </a:solidFill>
            </a:endParaRPr>
          </a:p>
          <a:p>
            <a:pPr lvl="2">
              <a:lnSpc>
                <a:spcPct val="90000"/>
              </a:lnSpc>
              <a:buFont typeface="Wingdings" panose="05000000000000000000" pitchFamily="2" charset="2"/>
              <a:buChar char="§"/>
            </a:pPr>
            <a:r>
              <a:rPr lang="tr-TR" sz="2000" dirty="0" err="1" smtClean="0">
                <a:solidFill>
                  <a:schemeClr val="tx2"/>
                </a:solidFill>
              </a:rPr>
              <a:t>planlılık</a:t>
            </a:r>
            <a:r>
              <a:rPr lang="tr-TR" sz="2000" dirty="0" smtClean="0">
                <a:solidFill>
                  <a:schemeClr val="tx2"/>
                </a:solidFill>
              </a:rPr>
              <a:t>,</a:t>
            </a:r>
          </a:p>
          <a:p>
            <a:pPr lvl="2">
              <a:lnSpc>
                <a:spcPct val="90000"/>
              </a:lnSpc>
              <a:buFont typeface="Wingdings" panose="05000000000000000000" pitchFamily="2" charset="2"/>
              <a:buChar char="§"/>
            </a:pPr>
            <a:r>
              <a:rPr lang="tr-TR" sz="2000" dirty="0" smtClean="0">
                <a:solidFill>
                  <a:schemeClr val="tx2"/>
                </a:solidFill>
              </a:rPr>
              <a:t>süreklilik,</a:t>
            </a:r>
          </a:p>
          <a:p>
            <a:pPr lvl="2">
              <a:lnSpc>
                <a:spcPct val="90000"/>
              </a:lnSpc>
              <a:buFont typeface="Wingdings" panose="05000000000000000000" pitchFamily="2" charset="2"/>
              <a:buChar char="§"/>
            </a:pPr>
            <a:r>
              <a:rPr lang="tr-TR" sz="2000" dirty="0" smtClean="0">
                <a:solidFill>
                  <a:schemeClr val="tx2"/>
                </a:solidFill>
              </a:rPr>
              <a:t>nesnellik,</a:t>
            </a:r>
          </a:p>
          <a:p>
            <a:pPr lvl="2">
              <a:lnSpc>
                <a:spcPct val="90000"/>
              </a:lnSpc>
              <a:buFont typeface="Wingdings" panose="05000000000000000000" pitchFamily="2" charset="2"/>
              <a:buChar char="§"/>
            </a:pPr>
            <a:r>
              <a:rPr lang="tr-TR" sz="2000" dirty="0" smtClean="0">
                <a:solidFill>
                  <a:schemeClr val="tx2"/>
                </a:solidFill>
              </a:rPr>
              <a:t>bütünlük, </a:t>
            </a:r>
          </a:p>
          <a:p>
            <a:pPr lvl="2">
              <a:lnSpc>
                <a:spcPct val="90000"/>
              </a:lnSpc>
              <a:buFont typeface="Wingdings" panose="05000000000000000000" pitchFamily="2" charset="2"/>
              <a:buChar char="§"/>
            </a:pPr>
            <a:r>
              <a:rPr lang="tr-TR" sz="2000" dirty="0" err="1" smtClean="0">
                <a:solidFill>
                  <a:schemeClr val="tx2"/>
                </a:solidFill>
              </a:rPr>
              <a:t>durumsallık</a:t>
            </a:r>
            <a:r>
              <a:rPr lang="tr-TR" sz="2000" dirty="0" smtClean="0">
                <a:solidFill>
                  <a:schemeClr val="tx2"/>
                </a:solidFill>
              </a:rPr>
              <a:t>,</a:t>
            </a:r>
          </a:p>
          <a:p>
            <a:pPr lvl="2">
              <a:lnSpc>
                <a:spcPct val="90000"/>
              </a:lnSpc>
              <a:buFont typeface="Wingdings" panose="05000000000000000000" pitchFamily="2" charset="2"/>
              <a:buChar char="§"/>
            </a:pPr>
            <a:r>
              <a:rPr lang="tr-TR" sz="2000" dirty="0" smtClean="0">
                <a:solidFill>
                  <a:schemeClr val="tx2"/>
                </a:solidFill>
              </a:rPr>
              <a:t>açıklık,</a:t>
            </a:r>
          </a:p>
          <a:p>
            <a:pPr lvl="2">
              <a:lnSpc>
                <a:spcPct val="90000"/>
              </a:lnSpc>
              <a:buFont typeface="Wingdings" panose="05000000000000000000" pitchFamily="2" charset="2"/>
              <a:buChar char="§"/>
            </a:pPr>
            <a:r>
              <a:rPr lang="tr-TR" sz="2000" dirty="0" smtClean="0">
                <a:solidFill>
                  <a:schemeClr val="tx2"/>
                </a:solidFill>
              </a:rPr>
              <a:t>demokratikliktir</a:t>
            </a:r>
            <a:r>
              <a:rPr lang="tr-TR" sz="2000" dirty="0">
                <a:solidFill>
                  <a:schemeClr val="tx2"/>
                </a:solidFill>
              </a:rPr>
              <a:t>. </a:t>
            </a:r>
            <a:endParaRPr lang="tr-TR" b="1" dirty="0" smtClean="0">
              <a:solidFill>
                <a:schemeClr val="tx2"/>
              </a:solidFill>
            </a:endParaRPr>
          </a:p>
        </p:txBody>
      </p:sp>
    </p:spTree>
    <p:extLst>
      <p:ext uri="{BB962C8B-B14F-4D97-AF65-F5344CB8AC3E}">
        <p14:creationId xmlns:p14="http://schemas.microsoft.com/office/powerpoint/2010/main" val="3500981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a:solidFill>
                  <a:schemeClr val="tx2"/>
                </a:solidFill>
              </a:rPr>
              <a:t>Amaçlılık. </a:t>
            </a:r>
            <a:endParaRPr lang="tr-TR" sz="2400" b="1"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Rehberlik </a:t>
            </a:r>
            <a:r>
              <a:rPr lang="tr-TR" sz="2400" dirty="0">
                <a:solidFill>
                  <a:schemeClr val="tx2"/>
                </a:solidFill>
              </a:rPr>
              <a:t>etkinliklerinin, rehberliğin yakın ve uzak amaçlarına uygun olması demektir. Rehberlik etkinlikleri, eskiden olduğu gibi, eksik bulma, suçlama, öğretmenleri sıkıntıya sokma gibi amaçlarla değil, profesyonel geliştirme amaçlarıyla yapılmalıdır. Bu ilkeye uyan denetmen ve yönetici, “gitse de kurtulsak” denen değil, istenen, beklenen, aranan insan olabilir. </a:t>
            </a:r>
            <a:endParaRPr lang="tr-TR" b="1" dirty="0" smtClean="0">
              <a:solidFill>
                <a:schemeClr val="tx2"/>
              </a:solidFill>
            </a:endParaRPr>
          </a:p>
        </p:txBody>
      </p:sp>
    </p:spTree>
    <p:extLst>
      <p:ext uri="{BB962C8B-B14F-4D97-AF65-F5344CB8AC3E}">
        <p14:creationId xmlns:p14="http://schemas.microsoft.com/office/powerpoint/2010/main" val="1042824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err="1" smtClean="0">
                <a:solidFill>
                  <a:schemeClr val="tx2"/>
                </a:solidFill>
              </a:rPr>
              <a:t>Planlılık</a:t>
            </a:r>
            <a:r>
              <a:rPr lang="tr-TR" sz="2400" b="1" dirty="0">
                <a:solidFill>
                  <a:schemeClr val="tx2"/>
                </a:solidFill>
              </a:rPr>
              <a:t>. </a:t>
            </a:r>
            <a:endParaRPr lang="tr-TR" sz="2400" b="1" dirty="0" smtClean="0">
              <a:solidFill>
                <a:schemeClr val="tx2"/>
              </a:solidFill>
            </a:endParaRPr>
          </a:p>
          <a:p>
            <a:pPr lvl="1">
              <a:lnSpc>
                <a:spcPct val="90000"/>
              </a:lnSpc>
              <a:buFont typeface="Wingdings" panose="05000000000000000000" pitchFamily="2" charset="2"/>
              <a:buChar char="§"/>
            </a:pPr>
            <a:r>
              <a:rPr lang="tr-TR" sz="2400" dirty="0">
                <a:solidFill>
                  <a:schemeClr val="tx2"/>
                </a:solidFill>
              </a:rPr>
              <a:t>Her rehberlik faaliyeti, ulaşılmak istenen sonuçlar belirlenerek önceden planlanmalı, yıllık planlar yanında günlük planlar da yapılmalıdır. Plan olmadığında eşgüdüm de yapılamayacağı için, işlerin birbirine uyumu sağlanamaz, denetim için ölçüt bulmak zorlaşır. </a:t>
            </a:r>
            <a:endParaRPr lang="tr-TR" b="1" dirty="0" smtClean="0">
              <a:solidFill>
                <a:schemeClr val="tx2"/>
              </a:solidFill>
            </a:endParaRPr>
          </a:p>
        </p:txBody>
      </p:sp>
    </p:spTree>
    <p:extLst>
      <p:ext uri="{BB962C8B-B14F-4D97-AF65-F5344CB8AC3E}">
        <p14:creationId xmlns:p14="http://schemas.microsoft.com/office/powerpoint/2010/main" val="3889167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smtClean="0">
                <a:solidFill>
                  <a:schemeClr val="tx2"/>
                </a:solidFill>
              </a:rPr>
              <a:t>Süreklilik. </a:t>
            </a:r>
          </a:p>
          <a:p>
            <a:pPr lvl="1">
              <a:lnSpc>
                <a:spcPct val="90000"/>
              </a:lnSpc>
              <a:buFont typeface="Wingdings" panose="05000000000000000000" pitchFamily="2" charset="2"/>
              <a:buChar char="§"/>
            </a:pPr>
            <a:r>
              <a:rPr lang="tr-TR" sz="2400" dirty="0">
                <a:solidFill>
                  <a:schemeClr val="tx2"/>
                </a:solidFill>
              </a:rPr>
              <a:t>Rehberlikte süreklilik olmazsa, eksik ve yanlışlar yeni rehberlik faaliyetine kadar sürer, gelişme de gecikir. Her işin son basamağı o işin denetimidir. Sürekliliği sağlamanın iki etkili yolu, bütün paydaşların öz-denetimli olmasıdır. </a:t>
            </a:r>
            <a:endParaRPr lang="tr-TR" b="1" dirty="0" smtClean="0">
              <a:solidFill>
                <a:schemeClr val="tx2"/>
              </a:solidFill>
            </a:endParaRPr>
          </a:p>
        </p:txBody>
      </p:sp>
    </p:spTree>
    <p:extLst>
      <p:ext uri="{BB962C8B-B14F-4D97-AF65-F5344CB8AC3E}">
        <p14:creationId xmlns:p14="http://schemas.microsoft.com/office/powerpoint/2010/main" val="2478973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smtClean="0">
                <a:solidFill>
                  <a:schemeClr val="tx2"/>
                </a:solidFill>
              </a:rPr>
              <a:t>Nesnellik. </a:t>
            </a:r>
          </a:p>
          <a:p>
            <a:pPr lvl="1">
              <a:lnSpc>
                <a:spcPct val="90000"/>
              </a:lnSpc>
              <a:buFont typeface="Wingdings" panose="05000000000000000000" pitchFamily="2" charset="2"/>
              <a:buChar char="§"/>
            </a:pPr>
            <a:r>
              <a:rPr lang="tr-TR" sz="2400" dirty="0">
                <a:solidFill>
                  <a:schemeClr val="tx2"/>
                </a:solidFill>
              </a:rPr>
              <a:t>Nesnellik somut gerçekçiliktir. Bu ilkenin amacı, </a:t>
            </a:r>
            <a:r>
              <a:rPr lang="tr-TR" sz="2400" dirty="0" smtClean="0">
                <a:solidFill>
                  <a:schemeClr val="tx2"/>
                </a:solidFill>
              </a:rPr>
              <a:t>rehberlikte </a:t>
            </a:r>
            <a:r>
              <a:rPr lang="tr-TR" sz="2400" dirty="0">
                <a:solidFill>
                  <a:schemeClr val="tx2"/>
                </a:solidFill>
              </a:rPr>
              <a:t>yanılgıların oluşmamasıdır. Nesnelliği sağlamak için denetici ve yönetici gerçek ve tam bilgiye sahip olmalı, yansız davranmalı, duygularının aklının önüne geçmesini engellemelidir. Rehberlik ölçütleri nesnel, standart gerçekçi olmalı, bilgi ve yargılar sayısallaştırılmalıdır. </a:t>
            </a:r>
            <a:endParaRPr lang="tr-TR" b="1" dirty="0" smtClean="0">
              <a:solidFill>
                <a:schemeClr val="tx2"/>
              </a:solidFill>
            </a:endParaRPr>
          </a:p>
        </p:txBody>
      </p:sp>
    </p:spTree>
    <p:extLst>
      <p:ext uri="{BB962C8B-B14F-4D97-AF65-F5344CB8AC3E}">
        <p14:creationId xmlns:p14="http://schemas.microsoft.com/office/powerpoint/2010/main" val="2343966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smtClean="0">
                <a:solidFill>
                  <a:schemeClr val="tx2"/>
                </a:solidFill>
              </a:rPr>
              <a:t>Bütünlük. </a:t>
            </a:r>
          </a:p>
          <a:p>
            <a:pPr lvl="1">
              <a:lnSpc>
                <a:spcPct val="90000"/>
              </a:lnSpc>
              <a:buFont typeface="Wingdings" panose="05000000000000000000" pitchFamily="2" charset="2"/>
              <a:buChar char="§"/>
            </a:pPr>
            <a:r>
              <a:rPr lang="tr-TR" sz="2400" dirty="0">
                <a:solidFill>
                  <a:schemeClr val="tx2"/>
                </a:solidFill>
              </a:rPr>
              <a:t>Rehberlik faaliyeti bir bütün olarak ele alınmalıdır. Rehberlikte sistemli düşünme egemen olmalı, bir durumu rehberlik faaliyetini etkileyebilecek her şey hesaba katılmalıdır. </a:t>
            </a:r>
            <a:endParaRPr lang="tr-TR" b="1" dirty="0" smtClean="0">
              <a:solidFill>
                <a:schemeClr val="tx2"/>
              </a:solidFill>
            </a:endParaRPr>
          </a:p>
        </p:txBody>
      </p:sp>
    </p:spTree>
    <p:extLst>
      <p:ext uri="{BB962C8B-B14F-4D97-AF65-F5344CB8AC3E}">
        <p14:creationId xmlns:p14="http://schemas.microsoft.com/office/powerpoint/2010/main" val="1369186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err="1" smtClean="0">
                <a:solidFill>
                  <a:schemeClr val="tx2"/>
                </a:solidFill>
              </a:rPr>
              <a:t>Durumsallık</a:t>
            </a:r>
            <a:r>
              <a:rPr lang="tr-TR" sz="2400" b="1" dirty="0" smtClean="0">
                <a:solidFill>
                  <a:schemeClr val="tx2"/>
                </a:solidFill>
              </a:rPr>
              <a:t>. </a:t>
            </a:r>
          </a:p>
          <a:p>
            <a:pPr lvl="1">
              <a:lnSpc>
                <a:spcPct val="90000"/>
              </a:lnSpc>
              <a:buFont typeface="Wingdings" panose="05000000000000000000" pitchFamily="2" charset="2"/>
              <a:buChar char="§"/>
            </a:pPr>
            <a:r>
              <a:rPr lang="tr-TR" sz="2400" dirty="0">
                <a:solidFill>
                  <a:schemeClr val="tx2"/>
                </a:solidFill>
              </a:rPr>
              <a:t>Görelilik de denebilecek olan </a:t>
            </a:r>
            <a:r>
              <a:rPr lang="tr-TR" sz="2400" dirty="0" err="1">
                <a:solidFill>
                  <a:schemeClr val="tx2"/>
                </a:solidFill>
              </a:rPr>
              <a:t>durumsallık</a:t>
            </a:r>
            <a:r>
              <a:rPr lang="tr-TR" sz="2400" dirty="0">
                <a:solidFill>
                  <a:schemeClr val="tx2"/>
                </a:solidFill>
              </a:rPr>
              <a:t>, rehberlik faaliyetinin kişisel ve bölgesel koşulların dikkate alınarak yapılması demektir. </a:t>
            </a:r>
            <a:r>
              <a:rPr lang="tr-TR" sz="2400" dirty="0" err="1">
                <a:solidFill>
                  <a:schemeClr val="tx2"/>
                </a:solidFill>
              </a:rPr>
              <a:t>Durumsallık</a:t>
            </a:r>
            <a:r>
              <a:rPr lang="tr-TR" sz="2400" dirty="0">
                <a:solidFill>
                  <a:schemeClr val="tx2"/>
                </a:solidFill>
              </a:rPr>
              <a:t>, beklentileri ve değer yargılarını oluştururken, koşulların gözetilmesini gerektirir. Farklı koşullarda çalışan öğretmenlerden aynı sonuçlar beklenmemelidir. </a:t>
            </a:r>
            <a:endParaRPr lang="tr-TR" b="1" dirty="0" smtClean="0">
              <a:solidFill>
                <a:schemeClr val="tx2"/>
              </a:solidFill>
            </a:endParaRPr>
          </a:p>
        </p:txBody>
      </p:sp>
    </p:spTree>
    <p:extLst>
      <p:ext uri="{BB962C8B-B14F-4D97-AF65-F5344CB8AC3E}">
        <p14:creationId xmlns:p14="http://schemas.microsoft.com/office/powerpoint/2010/main" val="181878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Rehberlik </a:t>
            </a:r>
            <a:r>
              <a:rPr lang="tr-TR" sz="4000" b="1" dirty="0" smtClean="0">
                <a:solidFill>
                  <a:srgbClr val="FF0000"/>
                </a:solidFill>
              </a:rPr>
              <a:t>Nedir?</a:t>
            </a:r>
          </a:p>
        </p:txBody>
      </p:sp>
      <p:sp>
        <p:nvSpPr>
          <p:cNvPr id="37891" name="Rectangle 3"/>
          <p:cNvSpPr>
            <a:spLocks noGrp="1"/>
          </p:cNvSpPr>
          <p:nvPr>
            <p:ph type="body" idx="1"/>
          </p:nvPr>
        </p:nvSpPr>
        <p:spPr>
          <a:xfrm>
            <a:off x="457200" y="1600200"/>
            <a:ext cx="8229600" cy="4311650"/>
          </a:xfrm>
          <a:noFill/>
        </p:spPr>
        <p:txBody>
          <a:bodyPr/>
          <a:lstStyle/>
          <a:p>
            <a:pPr lvl="1">
              <a:lnSpc>
                <a:spcPct val="90000"/>
              </a:lnSpc>
              <a:buFont typeface="Wingdings" pitchFamily="2" charset="2"/>
              <a:buChar char="§"/>
            </a:pPr>
            <a:r>
              <a:rPr lang="tr-TR" sz="2400" i="1" dirty="0">
                <a:solidFill>
                  <a:schemeClr val="tx2"/>
                </a:solidFill>
              </a:rPr>
              <a:t>Rehberlik</a:t>
            </a:r>
            <a:r>
              <a:rPr lang="tr-TR" sz="2400" dirty="0">
                <a:solidFill>
                  <a:schemeClr val="tx2"/>
                </a:solidFill>
              </a:rPr>
              <a:t>; bireyin yeterlilikleri ve yetenekleriyle en üst düzeyde gelişerek gereksinimlerini doyurmasında, çevresindeki durumlara uyum sağlaması için </a:t>
            </a:r>
            <a:r>
              <a:rPr lang="tr-TR" sz="2400" dirty="0" smtClean="0">
                <a:solidFill>
                  <a:schemeClr val="tx2"/>
                </a:solidFill>
              </a:rPr>
              <a:t>gerekli</a:t>
            </a:r>
          </a:p>
          <a:p>
            <a:pPr lvl="2">
              <a:lnSpc>
                <a:spcPct val="90000"/>
              </a:lnSpc>
              <a:buFont typeface="Wingdings" pitchFamily="2" charset="2"/>
              <a:buChar char="§"/>
            </a:pPr>
            <a:r>
              <a:rPr lang="tr-TR" sz="2000" dirty="0" smtClean="0">
                <a:solidFill>
                  <a:schemeClr val="tx2"/>
                </a:solidFill>
              </a:rPr>
              <a:t>problem </a:t>
            </a:r>
            <a:r>
              <a:rPr lang="tr-TR" sz="2000" dirty="0">
                <a:solidFill>
                  <a:schemeClr val="tx2"/>
                </a:solidFill>
              </a:rPr>
              <a:t>çözme,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karar </a:t>
            </a:r>
            <a:r>
              <a:rPr lang="tr-TR" sz="2000" dirty="0">
                <a:solidFill>
                  <a:schemeClr val="tx2"/>
                </a:solidFill>
              </a:rPr>
              <a:t>verme,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bilgi </a:t>
            </a:r>
            <a:r>
              <a:rPr lang="tr-TR" sz="2000" dirty="0">
                <a:solidFill>
                  <a:schemeClr val="tx2"/>
                </a:solidFill>
              </a:rPr>
              <a:t>ve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becerisini </a:t>
            </a:r>
          </a:p>
          <a:p>
            <a:pPr marL="457200" lvl="1" indent="0">
              <a:lnSpc>
                <a:spcPct val="90000"/>
              </a:lnSpc>
              <a:buNone/>
            </a:pPr>
            <a:r>
              <a:rPr lang="tr-TR" sz="2400" dirty="0" smtClean="0">
                <a:solidFill>
                  <a:schemeClr val="tx2"/>
                </a:solidFill>
              </a:rPr>
              <a:t>kazanmasında </a:t>
            </a:r>
            <a:r>
              <a:rPr lang="tr-TR" sz="2400" dirty="0">
                <a:solidFill>
                  <a:schemeClr val="tx2"/>
                </a:solidFill>
              </a:rPr>
              <a:t>bireye uzman kimselerce yapılan yardım sürecidir. </a:t>
            </a:r>
            <a:endParaRPr lang="tr-TR" sz="2800" dirty="0" smtClean="0">
              <a:solidFill>
                <a:schemeClr val="tx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smtClean="0">
                <a:solidFill>
                  <a:schemeClr val="tx2"/>
                </a:solidFill>
              </a:rPr>
              <a:t>Açıklık. </a:t>
            </a:r>
          </a:p>
          <a:p>
            <a:pPr lvl="1">
              <a:lnSpc>
                <a:spcPct val="90000"/>
              </a:lnSpc>
              <a:buFont typeface="Wingdings" panose="05000000000000000000" pitchFamily="2" charset="2"/>
              <a:buChar char="§"/>
            </a:pPr>
            <a:r>
              <a:rPr lang="tr-TR" sz="2400" dirty="0">
                <a:solidFill>
                  <a:schemeClr val="tx2"/>
                </a:solidFill>
              </a:rPr>
              <a:t>Rehberlikteki her etkinlik ve sonuçları paydaşlara açık olmalıdır. Böylece gizlilik ve belirsizliğin sakıncaları önlenir, planlama ve nesnellik kolaylaşır, eylemlerin beklentilere uygunluğu artar,  amaçlara ulaşmak olası hale gelir. </a:t>
            </a:r>
            <a:endParaRPr lang="tr-TR" b="1" dirty="0" smtClean="0">
              <a:solidFill>
                <a:schemeClr val="tx2"/>
              </a:solidFill>
            </a:endParaRPr>
          </a:p>
        </p:txBody>
      </p:sp>
    </p:spTree>
    <p:extLst>
      <p:ext uri="{BB962C8B-B14F-4D97-AF65-F5344CB8AC3E}">
        <p14:creationId xmlns:p14="http://schemas.microsoft.com/office/powerpoint/2010/main" val="6909933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Rehberliğinin İlkeleri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marL="457200" lvl="1" indent="0">
              <a:lnSpc>
                <a:spcPct val="90000"/>
              </a:lnSpc>
              <a:buNone/>
            </a:pPr>
            <a:r>
              <a:rPr lang="tr-TR" sz="2400" b="1" dirty="0" smtClean="0">
                <a:solidFill>
                  <a:schemeClr val="tx2"/>
                </a:solidFill>
              </a:rPr>
              <a:t>Demokratiklik. </a:t>
            </a:r>
          </a:p>
          <a:p>
            <a:pPr lvl="1">
              <a:lnSpc>
                <a:spcPct val="90000"/>
              </a:lnSpc>
              <a:buFont typeface="Wingdings" panose="05000000000000000000" pitchFamily="2" charset="2"/>
              <a:buChar char="§"/>
            </a:pPr>
            <a:r>
              <a:rPr lang="tr-TR" sz="2400" dirty="0">
                <a:solidFill>
                  <a:schemeClr val="tx2"/>
                </a:solidFill>
              </a:rPr>
              <a:t>Demokrasi, insanların kendilerince yönetilmesidir, çoğunluğun yönetimi değil, çoğulcu yönetimdir. Demokratik rehberlik, rehberlik faaliyetine öğretmeni de katarak kendi öğrenmelerinden sorumlu kılmaktadır. Bu rehberliğe direnci azaltır, kişiyi bilinçlendirir, özdenetime götürür. Denetmen ve yöneticinin rehberlikten etkilenen herkesin düşüncelerine açık olması, rehberlik süreçlerinin tamamına öğretmenleri de katması </a:t>
            </a:r>
            <a:r>
              <a:rPr lang="tr-TR" sz="2400" dirty="0" smtClean="0">
                <a:solidFill>
                  <a:schemeClr val="tx2"/>
                </a:solidFill>
              </a:rPr>
              <a:t>gerekir.</a:t>
            </a:r>
            <a:endParaRPr lang="tr-TR" b="1" dirty="0" smtClean="0">
              <a:solidFill>
                <a:schemeClr val="tx2"/>
              </a:solidFill>
            </a:endParaRPr>
          </a:p>
        </p:txBody>
      </p:sp>
    </p:spTree>
    <p:extLst>
      <p:ext uri="{BB962C8B-B14F-4D97-AF65-F5344CB8AC3E}">
        <p14:creationId xmlns:p14="http://schemas.microsoft.com/office/powerpoint/2010/main" val="1170238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tr-TR" sz="4000" b="1" dirty="0" smtClean="0">
                <a:solidFill>
                  <a:srgbClr val="FF0000"/>
                </a:solidFill>
              </a:rPr>
              <a:t>Son Söz</a:t>
            </a:r>
          </a:p>
        </p:txBody>
      </p:sp>
      <p:sp>
        <p:nvSpPr>
          <p:cNvPr id="49155" name="Rectangle 3"/>
          <p:cNvSpPr>
            <a:spLocks noGrp="1"/>
          </p:cNvSpPr>
          <p:nvPr>
            <p:ph type="body" idx="1"/>
          </p:nvPr>
        </p:nvSpPr>
        <p:spPr>
          <a:xfrm>
            <a:off x="457200" y="1600200"/>
            <a:ext cx="8229600" cy="4311650"/>
          </a:xfrm>
          <a:noFill/>
        </p:spPr>
        <p:txBody>
          <a:bodyPr/>
          <a:lstStyle/>
          <a:p>
            <a:pPr marL="457200" lvl="1" indent="0">
              <a:lnSpc>
                <a:spcPct val="90000"/>
              </a:lnSpc>
              <a:buNone/>
            </a:pPr>
            <a:r>
              <a:rPr lang="tr-TR" sz="2400" dirty="0">
                <a:solidFill>
                  <a:schemeClr val="tx2"/>
                </a:solidFill>
              </a:rPr>
              <a:t>Sonuç olarak demokratik öğretmen rehberliğin öğretmenlerde gerçekleştirmeye çalıştığı amaçlar şunlardır: </a:t>
            </a:r>
          </a:p>
          <a:p>
            <a:pPr lvl="1">
              <a:lnSpc>
                <a:spcPct val="90000"/>
              </a:lnSpc>
              <a:buFont typeface="Wingdings" pitchFamily="2" charset="2"/>
              <a:buChar char="§"/>
            </a:pPr>
            <a:r>
              <a:rPr lang="tr-TR" sz="2400" dirty="0" smtClean="0">
                <a:solidFill>
                  <a:schemeClr val="tx2"/>
                </a:solidFill>
              </a:rPr>
              <a:t>Kişisel </a:t>
            </a:r>
            <a:r>
              <a:rPr lang="tr-TR" sz="2400" dirty="0">
                <a:solidFill>
                  <a:schemeClr val="tx2"/>
                </a:solidFill>
              </a:rPr>
              <a:t>sorunlarını dürüst ve samimi bir ortamda paylaşabileceği duygusunu yaratmak, </a:t>
            </a:r>
          </a:p>
          <a:p>
            <a:pPr lvl="1">
              <a:lnSpc>
                <a:spcPct val="90000"/>
              </a:lnSpc>
              <a:buFont typeface="Wingdings" pitchFamily="2" charset="2"/>
              <a:buChar char="§"/>
            </a:pPr>
            <a:r>
              <a:rPr lang="tr-TR" sz="2400" dirty="0" smtClean="0">
                <a:solidFill>
                  <a:schemeClr val="tx2"/>
                </a:solidFill>
              </a:rPr>
              <a:t>Kendisini </a:t>
            </a:r>
            <a:r>
              <a:rPr lang="tr-TR" sz="2400" dirty="0">
                <a:solidFill>
                  <a:schemeClr val="tx2"/>
                </a:solidFill>
              </a:rPr>
              <a:t>tanımasına yardımcı olmak,</a:t>
            </a:r>
          </a:p>
          <a:p>
            <a:pPr lvl="1">
              <a:lnSpc>
                <a:spcPct val="90000"/>
              </a:lnSpc>
              <a:buFont typeface="Wingdings" pitchFamily="2" charset="2"/>
              <a:buChar char="§"/>
            </a:pPr>
            <a:r>
              <a:rPr lang="tr-TR" sz="2400" dirty="0" smtClean="0">
                <a:solidFill>
                  <a:schemeClr val="tx2"/>
                </a:solidFill>
              </a:rPr>
              <a:t>Çevrede </a:t>
            </a:r>
            <a:r>
              <a:rPr lang="tr-TR" sz="2400" dirty="0">
                <a:solidFill>
                  <a:schemeClr val="tx2"/>
                </a:solidFill>
              </a:rPr>
              <a:t>kendisine açık olan imkânları göstermek, </a:t>
            </a:r>
          </a:p>
          <a:p>
            <a:pPr lvl="1">
              <a:lnSpc>
                <a:spcPct val="90000"/>
              </a:lnSpc>
              <a:buFont typeface="Wingdings" pitchFamily="2" charset="2"/>
              <a:buChar char="§"/>
            </a:pPr>
            <a:r>
              <a:rPr lang="tr-TR" sz="2400" dirty="0" smtClean="0">
                <a:solidFill>
                  <a:schemeClr val="tx2"/>
                </a:solidFill>
              </a:rPr>
              <a:t>Yeteneklerini </a:t>
            </a:r>
            <a:r>
              <a:rPr lang="tr-TR" sz="2400" dirty="0">
                <a:solidFill>
                  <a:schemeClr val="tx2"/>
                </a:solidFill>
              </a:rPr>
              <a:t>ortaya çıkararak gelişmesine yardımcı olmak, </a:t>
            </a:r>
          </a:p>
          <a:p>
            <a:pPr lvl="1">
              <a:lnSpc>
                <a:spcPct val="90000"/>
              </a:lnSpc>
              <a:buFont typeface="Wingdings" pitchFamily="2" charset="2"/>
              <a:buChar char="§"/>
            </a:pPr>
            <a:r>
              <a:rPr lang="tr-TR" sz="2400" dirty="0" smtClean="0">
                <a:solidFill>
                  <a:schemeClr val="tx2"/>
                </a:solidFill>
              </a:rPr>
              <a:t>Sorunlarını </a:t>
            </a:r>
            <a:r>
              <a:rPr lang="tr-TR" sz="2400" dirty="0">
                <a:solidFill>
                  <a:schemeClr val="tx2"/>
                </a:solidFill>
              </a:rPr>
              <a:t>tespit edip, en uygun çözüm yolunu seçmesine yardımcı olmak, </a:t>
            </a:r>
          </a:p>
          <a:p>
            <a:pPr lvl="1">
              <a:lnSpc>
                <a:spcPct val="90000"/>
              </a:lnSpc>
              <a:buFont typeface="Wingdings" pitchFamily="2" charset="2"/>
              <a:buChar char="§"/>
            </a:pPr>
            <a:r>
              <a:rPr lang="tr-TR" sz="2400" dirty="0" smtClean="0">
                <a:solidFill>
                  <a:schemeClr val="tx2"/>
                </a:solidFill>
              </a:rPr>
              <a:t>Çevresine </a:t>
            </a:r>
            <a:r>
              <a:rPr lang="tr-TR" sz="2400" dirty="0">
                <a:solidFill>
                  <a:schemeClr val="tx2"/>
                </a:solidFill>
              </a:rPr>
              <a:t>uyum sağlamasını kolaylaştırmaktır. </a:t>
            </a:r>
          </a:p>
        </p:txBody>
      </p:sp>
    </p:spTree>
    <p:extLst>
      <p:ext uri="{BB962C8B-B14F-4D97-AF65-F5344CB8AC3E}">
        <p14:creationId xmlns:p14="http://schemas.microsoft.com/office/powerpoint/2010/main" val="2953723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a:solidFill>
                  <a:srgbClr val="FF0000"/>
                </a:solidFill>
              </a:rPr>
              <a:t>Teşekkürler</a:t>
            </a:r>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77882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smtClean="0">
                <a:solidFill>
                  <a:srgbClr val="FF0000"/>
                </a:solidFill>
              </a:rPr>
              <a:t>Demokratik Rehberlik Nedir?</a:t>
            </a:r>
          </a:p>
        </p:txBody>
      </p:sp>
      <p:sp>
        <p:nvSpPr>
          <p:cNvPr id="37891" name="Rectangle 3"/>
          <p:cNvSpPr>
            <a:spLocks noGrp="1"/>
          </p:cNvSpPr>
          <p:nvPr>
            <p:ph type="body" idx="1"/>
          </p:nvPr>
        </p:nvSpPr>
        <p:spPr>
          <a:xfrm>
            <a:off x="457200" y="1600200"/>
            <a:ext cx="8229600" cy="4311650"/>
          </a:xfrm>
          <a:noFill/>
        </p:spPr>
        <p:txBody>
          <a:bodyPr/>
          <a:lstStyle/>
          <a:p>
            <a:pPr lvl="1">
              <a:lnSpc>
                <a:spcPct val="90000"/>
              </a:lnSpc>
              <a:buFont typeface="Wingdings" pitchFamily="2" charset="2"/>
              <a:buChar char="§"/>
            </a:pPr>
            <a:r>
              <a:rPr lang="tr-TR" sz="2400" i="1" dirty="0">
                <a:solidFill>
                  <a:schemeClr val="tx2"/>
                </a:solidFill>
              </a:rPr>
              <a:t>Demokratik rehberlik; </a:t>
            </a:r>
            <a:r>
              <a:rPr lang="tr-TR" sz="2400" dirty="0">
                <a:solidFill>
                  <a:schemeClr val="tx2"/>
                </a:solidFill>
              </a:rPr>
              <a:t>bireylere çağdaş dünyanın ihtiyacı olan, mutlu ve üretken insan olabilmeleri ve gerekeli niteliklere ulaşabilmeleri için yapılan yardımlarda bireyin fikirlerini özgürce ifade etmesini ve sürecin temel insan hakları kapsamında yönetilmesidir. </a:t>
            </a:r>
            <a:endParaRPr lang="tr-TR" sz="2800" dirty="0" smtClean="0">
              <a:solidFill>
                <a:schemeClr val="tx2"/>
              </a:solidFill>
            </a:endParaRPr>
          </a:p>
        </p:txBody>
      </p:sp>
    </p:spTree>
    <p:extLst>
      <p:ext uri="{BB962C8B-B14F-4D97-AF65-F5344CB8AC3E}">
        <p14:creationId xmlns:p14="http://schemas.microsoft.com/office/powerpoint/2010/main" val="521250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itchFamily="2" charset="2"/>
              <a:buChar char="§"/>
            </a:pPr>
            <a:r>
              <a:rPr lang="tr-TR" sz="2400" dirty="0">
                <a:solidFill>
                  <a:schemeClr val="tx2"/>
                </a:solidFill>
              </a:rPr>
              <a:t>Son yıllarda yapılan çalışmalarda </a:t>
            </a:r>
            <a:r>
              <a:rPr lang="tr-TR" sz="2400" dirty="0" smtClean="0">
                <a:solidFill>
                  <a:schemeClr val="tx2"/>
                </a:solidFill>
              </a:rPr>
              <a:t>öğrenme-öğretme </a:t>
            </a:r>
            <a:r>
              <a:rPr lang="tr-TR" sz="2400" dirty="0">
                <a:solidFill>
                  <a:schemeClr val="tx2"/>
                </a:solidFill>
              </a:rPr>
              <a:t>sürecinde öğretmenlere mesleki geliştirme ve iyileştirmeye yönelik yöneticilerin rehberlik rollerine vurgu yapılmaktadır. </a:t>
            </a:r>
            <a:endParaRPr lang="tr-TR" sz="2400" dirty="0" smtClean="0">
              <a:solidFill>
                <a:schemeClr val="tx2"/>
              </a:solidFill>
            </a:endParaRPr>
          </a:p>
          <a:p>
            <a:pPr lvl="1">
              <a:lnSpc>
                <a:spcPct val="90000"/>
              </a:lnSpc>
              <a:buFont typeface="Wingdings" pitchFamily="2" charset="2"/>
              <a:buChar char="§"/>
            </a:pPr>
            <a:r>
              <a:rPr lang="tr-TR" sz="2400" dirty="0" smtClean="0">
                <a:solidFill>
                  <a:schemeClr val="tx2"/>
                </a:solidFill>
              </a:rPr>
              <a:t>Öğretmene </a:t>
            </a:r>
            <a:r>
              <a:rPr lang="tr-TR" sz="2400" dirty="0">
                <a:solidFill>
                  <a:schemeClr val="tx2"/>
                </a:solidFill>
              </a:rPr>
              <a:t>verilen rehberlik ve mesleki gelişim destekleri öğretim sürecinde tespit edilen boşlukların azalmasını sağlamaktadır. </a:t>
            </a:r>
            <a:endParaRPr lang="tr-TR" sz="2400" dirty="0" smtClean="0">
              <a:solidFill>
                <a:schemeClr val="tx2"/>
              </a:solidFill>
            </a:endParaRPr>
          </a:p>
          <a:p>
            <a:pPr lvl="1">
              <a:lnSpc>
                <a:spcPct val="90000"/>
              </a:lnSpc>
              <a:buFont typeface="Wingdings" pitchFamily="2" charset="2"/>
              <a:buChar char="§"/>
            </a:pPr>
            <a:r>
              <a:rPr lang="tr-TR" sz="2400" b="1" dirty="0" smtClean="0">
                <a:solidFill>
                  <a:schemeClr val="tx2"/>
                </a:solidFill>
              </a:rPr>
              <a:t>Böylece </a:t>
            </a:r>
            <a:r>
              <a:rPr lang="tr-TR" sz="2400" b="1" dirty="0">
                <a:solidFill>
                  <a:schemeClr val="tx2"/>
                </a:solidFill>
              </a:rPr>
              <a:t>öğretimi niteliği de artabilmektedir</a:t>
            </a:r>
            <a:endParaRPr lang="tr-TR" sz="2800" b="1" dirty="0" smtClean="0">
              <a:solidFill>
                <a:schemeClr val="tx2"/>
              </a:solidFill>
            </a:endParaRPr>
          </a:p>
        </p:txBody>
      </p:sp>
    </p:spTree>
    <p:extLst>
      <p:ext uri="{BB962C8B-B14F-4D97-AF65-F5344CB8AC3E}">
        <p14:creationId xmlns:p14="http://schemas.microsoft.com/office/powerpoint/2010/main" val="3030052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itchFamily="2" charset="2"/>
              <a:buChar char="§"/>
            </a:pPr>
            <a:r>
              <a:rPr lang="tr-TR" sz="2400" dirty="0">
                <a:solidFill>
                  <a:schemeClr val="tx2"/>
                </a:solidFill>
              </a:rPr>
              <a:t>Demokratik rehberlik süreci; </a:t>
            </a:r>
            <a:endParaRPr lang="tr-TR" sz="2400" dirty="0" smtClean="0">
              <a:solidFill>
                <a:schemeClr val="tx2"/>
              </a:solidFill>
            </a:endParaRPr>
          </a:p>
          <a:p>
            <a:pPr lvl="2">
              <a:lnSpc>
                <a:spcPct val="90000"/>
              </a:lnSpc>
              <a:buFont typeface="Wingdings" pitchFamily="2" charset="2"/>
              <a:buChar char="§"/>
            </a:pPr>
            <a:r>
              <a:rPr lang="tr-TR" sz="2000" dirty="0" smtClean="0">
                <a:solidFill>
                  <a:schemeClr val="tx2"/>
                </a:solidFill>
              </a:rPr>
              <a:t>yaratıcı </a:t>
            </a:r>
            <a:r>
              <a:rPr lang="tr-TR" sz="2000" dirty="0">
                <a:solidFill>
                  <a:schemeClr val="tx2"/>
                </a:solidFill>
              </a:rPr>
              <a:t>bir güç,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ilham </a:t>
            </a:r>
            <a:r>
              <a:rPr lang="tr-TR" sz="2000" dirty="0">
                <a:solidFill>
                  <a:schemeClr val="tx2"/>
                </a:solidFill>
              </a:rPr>
              <a:t>verici bir kaynak,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moral </a:t>
            </a:r>
            <a:r>
              <a:rPr lang="tr-TR" sz="2000" dirty="0">
                <a:solidFill>
                  <a:schemeClr val="tx2"/>
                </a:solidFill>
              </a:rPr>
              <a:t>yükselten özendirme mekanizması ve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eğitimde </a:t>
            </a:r>
            <a:r>
              <a:rPr lang="tr-TR" sz="2000" dirty="0">
                <a:solidFill>
                  <a:schemeClr val="tx2"/>
                </a:solidFill>
              </a:rPr>
              <a:t>liderlik temellerinden biridir. </a:t>
            </a:r>
            <a:endParaRPr lang="tr-TR" sz="2000" dirty="0" smtClean="0">
              <a:solidFill>
                <a:schemeClr val="tx2"/>
              </a:solidFill>
            </a:endParaRPr>
          </a:p>
          <a:p>
            <a:pPr lvl="1">
              <a:lnSpc>
                <a:spcPct val="90000"/>
              </a:lnSpc>
              <a:buFont typeface="Wingdings" pitchFamily="2" charset="2"/>
              <a:buChar char="§"/>
            </a:pPr>
            <a:r>
              <a:rPr lang="tr-TR" sz="2400" dirty="0" smtClean="0">
                <a:solidFill>
                  <a:schemeClr val="tx2"/>
                </a:solidFill>
              </a:rPr>
              <a:t>Öğretmen </a:t>
            </a:r>
            <a:r>
              <a:rPr lang="tr-TR" sz="2400" dirty="0">
                <a:solidFill>
                  <a:schemeClr val="tx2"/>
                </a:solidFill>
              </a:rPr>
              <a:t>rehberliğin ilk hedefi öğretmeni kendine mesleksel yön verecek bir duruma getirmektir. Bu kapsamda eğitim yöneticilerinin rehberlik </a:t>
            </a:r>
            <a:r>
              <a:rPr lang="tr-TR" sz="2400" dirty="0" smtClean="0">
                <a:solidFill>
                  <a:schemeClr val="tx2"/>
                </a:solidFill>
              </a:rPr>
              <a:t>rolü; </a:t>
            </a:r>
          </a:p>
          <a:p>
            <a:pPr marL="457200" lvl="1" indent="0" algn="ctr">
              <a:lnSpc>
                <a:spcPct val="90000"/>
              </a:lnSpc>
              <a:buNone/>
            </a:pPr>
            <a:r>
              <a:rPr lang="tr-TR" sz="2400" dirty="0" smtClean="0">
                <a:solidFill>
                  <a:schemeClr val="tx2"/>
                </a:solidFill>
              </a:rPr>
              <a:t>«</a:t>
            </a:r>
            <a:r>
              <a:rPr lang="tr-TR" sz="2400" b="1" dirty="0" smtClean="0">
                <a:solidFill>
                  <a:schemeClr val="tx2"/>
                </a:solidFill>
              </a:rPr>
              <a:t>okuldaki </a:t>
            </a:r>
            <a:r>
              <a:rPr lang="tr-TR" sz="2400" b="1" dirty="0">
                <a:solidFill>
                  <a:schemeClr val="tx2"/>
                </a:solidFill>
              </a:rPr>
              <a:t>öğretim faaliyetlerinin verimliliğini artırmak için öğretmene yardım ve önderlik </a:t>
            </a:r>
            <a:r>
              <a:rPr lang="tr-TR" sz="2400" b="1" dirty="0" smtClean="0">
                <a:solidFill>
                  <a:schemeClr val="tx2"/>
                </a:solidFill>
              </a:rPr>
              <a:t>yapmaktır» </a:t>
            </a:r>
            <a:endParaRPr lang="tr-TR" sz="2800" b="1" dirty="0" smtClean="0">
              <a:solidFill>
                <a:schemeClr val="tx2"/>
              </a:solidFill>
            </a:endParaRPr>
          </a:p>
        </p:txBody>
      </p:sp>
    </p:spTree>
    <p:extLst>
      <p:ext uri="{BB962C8B-B14F-4D97-AF65-F5344CB8AC3E}">
        <p14:creationId xmlns:p14="http://schemas.microsoft.com/office/powerpoint/2010/main" val="29318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itchFamily="2" charset="2"/>
              <a:buChar char="§"/>
            </a:pPr>
            <a:r>
              <a:rPr lang="tr-TR" sz="2400" dirty="0">
                <a:solidFill>
                  <a:schemeClr val="tx2"/>
                </a:solidFill>
              </a:rPr>
              <a:t>Bireye yardım etme işi olan amaçlı etkinlik rehberlikte, </a:t>
            </a:r>
            <a:endParaRPr lang="tr-TR" sz="2400" dirty="0" smtClean="0">
              <a:solidFill>
                <a:schemeClr val="tx2"/>
              </a:solidFill>
            </a:endParaRPr>
          </a:p>
          <a:p>
            <a:pPr lvl="2">
              <a:lnSpc>
                <a:spcPct val="90000"/>
              </a:lnSpc>
              <a:buFont typeface="Wingdings" pitchFamily="2" charset="2"/>
              <a:buChar char="§"/>
            </a:pPr>
            <a:r>
              <a:rPr lang="tr-TR" sz="2000" dirty="0" smtClean="0">
                <a:solidFill>
                  <a:schemeClr val="tx2"/>
                </a:solidFill>
              </a:rPr>
              <a:t>bireye </a:t>
            </a:r>
            <a:r>
              <a:rPr lang="tr-TR" sz="2000" dirty="0">
                <a:solidFill>
                  <a:schemeClr val="tx2"/>
                </a:solidFill>
              </a:rPr>
              <a:t>nasihat etme,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yol </a:t>
            </a:r>
            <a:r>
              <a:rPr lang="tr-TR" sz="2000" dirty="0">
                <a:solidFill>
                  <a:schemeClr val="tx2"/>
                </a:solidFill>
              </a:rPr>
              <a:t>gösterme, </a:t>
            </a:r>
            <a:endParaRPr lang="tr-TR" sz="2000" dirty="0" smtClean="0">
              <a:solidFill>
                <a:schemeClr val="tx2"/>
              </a:solidFill>
            </a:endParaRPr>
          </a:p>
          <a:p>
            <a:pPr lvl="2">
              <a:lnSpc>
                <a:spcPct val="90000"/>
              </a:lnSpc>
              <a:buFont typeface="Wingdings" pitchFamily="2" charset="2"/>
              <a:buChar char="§"/>
            </a:pPr>
            <a:r>
              <a:rPr lang="tr-TR" sz="2000" dirty="0" smtClean="0">
                <a:solidFill>
                  <a:schemeClr val="tx2"/>
                </a:solidFill>
              </a:rPr>
              <a:t>onun </a:t>
            </a:r>
            <a:r>
              <a:rPr lang="tr-TR" sz="2000" dirty="0">
                <a:solidFill>
                  <a:schemeClr val="tx2"/>
                </a:solidFill>
              </a:rPr>
              <a:t>adına kararlar </a:t>
            </a:r>
            <a:r>
              <a:rPr lang="tr-TR" sz="2000" dirty="0" smtClean="0">
                <a:solidFill>
                  <a:schemeClr val="tx2"/>
                </a:solidFill>
              </a:rPr>
              <a:t>verme yoktur. </a:t>
            </a:r>
          </a:p>
        </p:txBody>
      </p:sp>
    </p:spTree>
    <p:extLst>
      <p:ext uri="{BB962C8B-B14F-4D97-AF65-F5344CB8AC3E}">
        <p14:creationId xmlns:p14="http://schemas.microsoft.com/office/powerpoint/2010/main" val="3913666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r>
              <a:rPr lang="tr-TR" sz="2400" dirty="0" smtClean="0">
                <a:solidFill>
                  <a:schemeClr val="tx2"/>
                </a:solidFill>
              </a:rPr>
              <a:t>Özünde</a:t>
            </a:r>
            <a:r>
              <a:rPr lang="tr-TR" sz="2400" dirty="0">
                <a:solidFill>
                  <a:schemeClr val="tx2"/>
                </a:solidFill>
              </a:rPr>
              <a:t>, hizmet ve işbirliği olan rehberlik, kişi ve grup olarak öğretmenlere sunulan uzmanlaşmış yardımdır. </a:t>
            </a: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Rehberlik </a:t>
            </a:r>
            <a:r>
              <a:rPr lang="tr-TR" sz="2400" dirty="0">
                <a:solidFill>
                  <a:schemeClr val="tx2"/>
                </a:solidFill>
              </a:rPr>
              <a:t>işlevi, öğretmenlerin potansiyellerini fark etmelerinin sağlaması ve bu potansiyelin en etkili biçimde kullanılmasında yardım amacı taşımaktadır. Bu bağlamda denetmen ve yöneticinin temel görevi, </a:t>
            </a:r>
            <a:endParaRPr lang="tr-TR" sz="2400" dirty="0" smtClean="0">
              <a:solidFill>
                <a:schemeClr val="tx2"/>
              </a:solidFill>
            </a:endParaRPr>
          </a:p>
          <a:p>
            <a:pPr marL="457200" lvl="1" indent="0" algn="ctr">
              <a:lnSpc>
                <a:spcPct val="90000"/>
              </a:lnSpc>
              <a:buNone/>
            </a:pPr>
            <a:r>
              <a:rPr lang="tr-TR" b="1" dirty="0" smtClean="0">
                <a:solidFill>
                  <a:schemeClr val="tx2"/>
                </a:solidFill>
              </a:rPr>
              <a:t>«öğretmenlere </a:t>
            </a:r>
            <a:r>
              <a:rPr lang="tr-TR" b="1" dirty="0">
                <a:solidFill>
                  <a:schemeClr val="tx2"/>
                </a:solidFill>
              </a:rPr>
              <a:t>öğretim sürecinde yardım ve rehberlik ederek öğretimin verimliliğini </a:t>
            </a:r>
            <a:r>
              <a:rPr lang="tr-TR" b="1" dirty="0" smtClean="0">
                <a:solidFill>
                  <a:schemeClr val="tx2"/>
                </a:solidFill>
              </a:rPr>
              <a:t>arttırmaktır»</a:t>
            </a:r>
            <a:endParaRPr lang="tr-TR" sz="3200" b="1" dirty="0" smtClean="0">
              <a:solidFill>
                <a:schemeClr val="tx2"/>
              </a:solidFill>
            </a:endParaRPr>
          </a:p>
        </p:txBody>
      </p:sp>
    </p:spTree>
    <p:extLst>
      <p:ext uri="{BB962C8B-B14F-4D97-AF65-F5344CB8AC3E}">
        <p14:creationId xmlns:p14="http://schemas.microsoft.com/office/powerpoint/2010/main" val="35395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tr-TR" sz="4000" b="1" dirty="0">
                <a:solidFill>
                  <a:srgbClr val="FF0000"/>
                </a:solidFill>
              </a:rPr>
              <a:t>Demokratik Öğretmen Rehberliği</a:t>
            </a:r>
            <a:r>
              <a:rPr lang="tr-TR" sz="4000" b="1" dirty="0" smtClean="0">
                <a:solidFill>
                  <a:srgbClr val="FF0000"/>
                </a:solidFill>
              </a:rPr>
              <a:t>: </a:t>
            </a:r>
            <a:r>
              <a:rPr lang="tr-TR" sz="2800" b="1" dirty="0" smtClean="0">
                <a:solidFill>
                  <a:srgbClr val="FF0000"/>
                </a:solidFill>
              </a:rPr>
              <a:t>Denetmen </a:t>
            </a:r>
            <a:r>
              <a:rPr lang="tr-TR" sz="2800" b="1" dirty="0">
                <a:solidFill>
                  <a:srgbClr val="FF0000"/>
                </a:solidFill>
              </a:rPr>
              <a:t>ve yöneticilerin yapılacakları rehberlik çalışmaları </a:t>
            </a:r>
            <a:endParaRPr lang="tr-TR" sz="4000" b="1" dirty="0" smtClean="0">
              <a:solidFill>
                <a:srgbClr val="FF0000"/>
              </a:solidFill>
            </a:endParaRPr>
          </a:p>
        </p:txBody>
      </p:sp>
      <p:sp>
        <p:nvSpPr>
          <p:cNvPr id="37891" name="Rectangle 3"/>
          <p:cNvSpPr>
            <a:spLocks noGrp="1"/>
          </p:cNvSpPr>
          <p:nvPr>
            <p:ph type="body" idx="1"/>
          </p:nvPr>
        </p:nvSpPr>
        <p:spPr>
          <a:xfrm>
            <a:off x="457200" y="1600200"/>
            <a:ext cx="8507288" cy="4311650"/>
          </a:xfrm>
          <a:noFill/>
        </p:spPr>
        <p:txBody>
          <a:bodyPr/>
          <a:lstStyle/>
          <a:p>
            <a:pPr lvl="1">
              <a:lnSpc>
                <a:spcPct val="90000"/>
              </a:lnSpc>
              <a:buFont typeface="Wingdings" panose="05000000000000000000" pitchFamily="2" charset="2"/>
              <a:buChar char="§"/>
            </a:pP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Okul </a:t>
            </a:r>
            <a:r>
              <a:rPr lang="tr-TR" sz="2400" dirty="0">
                <a:solidFill>
                  <a:schemeClr val="tx2"/>
                </a:solidFill>
              </a:rPr>
              <a:t>amaçlarının iyi anlaşılmasına, benimsenmesine, ulaşılmasının gerekliliğine inanılmasına yardımcı olma, </a:t>
            </a: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Okulda </a:t>
            </a:r>
            <a:r>
              <a:rPr lang="tr-TR" sz="2400" dirty="0">
                <a:solidFill>
                  <a:schemeClr val="tx2"/>
                </a:solidFill>
              </a:rPr>
              <a:t>genel, sınıf ve zümre öğretmen toplantılarının amaçlarına uygun yapılmasını sağlama, </a:t>
            </a:r>
            <a:endParaRPr lang="tr-TR" sz="2400" dirty="0" smtClean="0">
              <a:solidFill>
                <a:schemeClr val="tx2"/>
              </a:solidFill>
            </a:endParaRPr>
          </a:p>
          <a:p>
            <a:pPr lvl="1">
              <a:lnSpc>
                <a:spcPct val="90000"/>
              </a:lnSpc>
              <a:buFont typeface="Wingdings" panose="05000000000000000000" pitchFamily="2" charset="2"/>
              <a:buChar char="§"/>
            </a:pPr>
            <a:r>
              <a:rPr lang="tr-TR" sz="2400" dirty="0" smtClean="0">
                <a:solidFill>
                  <a:schemeClr val="tx2"/>
                </a:solidFill>
              </a:rPr>
              <a:t>Okulda </a:t>
            </a:r>
            <a:r>
              <a:rPr lang="tr-TR" sz="2400" dirty="0">
                <a:solidFill>
                  <a:schemeClr val="tx2"/>
                </a:solidFill>
              </a:rPr>
              <a:t>bulunan görevliler arasında olumlu ilişkiler kurulmasına ve geliştirilmesine katkıda bulunma, </a:t>
            </a:r>
          </a:p>
        </p:txBody>
      </p:sp>
    </p:spTree>
    <p:extLst>
      <p:ext uri="{BB962C8B-B14F-4D97-AF65-F5344CB8AC3E}">
        <p14:creationId xmlns:p14="http://schemas.microsoft.com/office/powerpoint/2010/main" val="243795974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1363</Words>
  <Application>Microsoft Office PowerPoint</Application>
  <PresentationFormat>Ekran Gösterisi (4:3)</PresentationFormat>
  <Paragraphs>157</Paragraphs>
  <Slides>33</Slides>
  <Notes>1</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Ofis Teması</vt:lpstr>
      <vt:lpstr>PowerPoint Sunusu</vt:lpstr>
      <vt:lpstr>DEMOKRATİK ÖĞRETMEN REHBERLİĞİ</vt:lpstr>
      <vt:lpstr>Rehberlik Nedir?</vt:lpstr>
      <vt:lpstr>Demokratik Rehberlik Nedir?</vt:lpstr>
      <vt:lpstr>Demokratik Öğretmen Rehberliği</vt:lpstr>
      <vt:lpstr>Demokratik Öğretmen Rehberliği</vt:lpstr>
      <vt:lpstr>Demokratik Öğretmen Rehberliği</vt:lpstr>
      <vt:lpstr>Demokratik Öğretmen Rehberliği</vt:lpstr>
      <vt:lpstr>Demokratik Öğretmen Rehberliği: Denetmen ve yöneticilerin yapılacakları rehberlik çalışmaları </vt:lpstr>
      <vt:lpstr>Demokratik Öğretmen Rehberliği: Denetmen ve yöneticilerin yapılacakları rehberlik çalışmaları </vt:lpstr>
      <vt:lpstr>Denetmenlerin Rehberlik Görevleri</vt:lpstr>
      <vt:lpstr>Denetmenlerin Rehberlik Görevleri</vt:lpstr>
      <vt:lpstr>Demokratik Öğretmen Rehberliği: Mesleki ve Kişisel Gelişim Rehberliği</vt:lpstr>
      <vt:lpstr>Demokratik Öğretmen Rehberliği</vt:lpstr>
      <vt:lpstr>Demokratik Öğretmen Rehberliği:  Etkili Denetmen ve Yöneticilerin Özellikleri</vt:lpstr>
      <vt:lpstr>Demokratik Öğretmen Rehberliği:  Etkili Denetmen ve Yöneticilerin Özellikleri</vt:lpstr>
      <vt:lpstr>Demokratik Öğretmen Rehberliği:  Etkili Denetmen ve Yöneticilerin Özellikleri</vt:lpstr>
      <vt:lpstr>Demokratik Öğretmen Rehberliği:  Etkili Denetmen ve Yöneticilerin Özellikleri</vt:lpstr>
      <vt:lpstr>Demokratik Öğretmen Rehberliği:  Etkili Denetmen ve Yöneticilerin Özellikleri</vt:lpstr>
      <vt:lpstr>Demokratik Öğretmen Rehberliği:  Etkili Denetmen ve Yöneticilerin Özellikleri</vt:lpstr>
      <vt:lpstr>Demokratik Öğretmen Rehberliği:  Etkili Denetmen ve Yöneticilerin Özellikleri</vt:lpstr>
      <vt:lpstr>Demokratik Öğretmen Rehberliği:  Etkili Denetmen ve Yöneticilerin Özellikleri</vt:lpstr>
      <vt:lpstr>Demokratik Öğretmen Rehberliğinin İlkeleri </vt:lpstr>
      <vt:lpstr>Demokratik Öğretmen Rehberliğinin İlkeleri </vt:lpstr>
      <vt:lpstr>Demokratik Öğretmen Rehberliğinin İlkeleri </vt:lpstr>
      <vt:lpstr>Demokratik Öğretmen Rehberliğinin İlkeleri </vt:lpstr>
      <vt:lpstr>Demokratik Öğretmen Rehberliğinin İlkeleri </vt:lpstr>
      <vt:lpstr>Demokratik Öğretmen Rehberliğinin İlkeleri </vt:lpstr>
      <vt:lpstr>Demokratik Öğretmen Rehberliğinin İlkeleri </vt:lpstr>
      <vt:lpstr>Demokratik Öğretmen Rehberliğinin İlkeleri </vt:lpstr>
      <vt:lpstr>Demokratik Öğretmen Rehberliğinin İlkeleri </vt:lpstr>
      <vt:lpstr>Son Söz</vt:lpstr>
      <vt:lpstr>Teşekkürler</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Engin Karadag</cp:lastModifiedBy>
  <cp:revision>39</cp:revision>
  <dcterms:created xsi:type="dcterms:W3CDTF">2012-08-24T19:02:15Z</dcterms:created>
  <dcterms:modified xsi:type="dcterms:W3CDTF">2013-12-16T17:34:38Z</dcterms:modified>
</cp:coreProperties>
</file>