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93" r:id="rId2"/>
    <p:sldId id="259" r:id="rId3"/>
    <p:sldId id="321" r:id="rId4"/>
    <p:sldId id="295" r:id="rId5"/>
    <p:sldId id="31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1" r:id="rId15"/>
    <p:sldId id="330" r:id="rId16"/>
    <p:sldId id="332" r:id="rId17"/>
    <p:sldId id="333" r:id="rId18"/>
    <p:sldId id="334" r:id="rId19"/>
    <p:sldId id="299" r:id="rId20"/>
    <p:sldId id="341" r:id="rId21"/>
    <p:sldId id="304" r:id="rId22"/>
    <p:sldId id="343" r:id="rId23"/>
    <p:sldId id="305" r:id="rId24"/>
    <p:sldId id="342" r:id="rId25"/>
    <p:sldId id="306" r:id="rId26"/>
    <p:sldId id="344" r:id="rId27"/>
    <p:sldId id="307" r:id="rId28"/>
    <p:sldId id="345" r:id="rId29"/>
    <p:sldId id="309" r:id="rId30"/>
    <p:sldId id="335" r:id="rId31"/>
    <p:sldId id="320" r:id="rId32"/>
    <p:sldId id="336" r:id="rId33"/>
    <p:sldId id="337" r:id="rId34"/>
    <p:sldId id="338" r:id="rId35"/>
    <p:sldId id="339" r:id="rId36"/>
    <p:sldId id="340" r:id="rId37"/>
    <p:sldId id="346" r:id="rId38"/>
    <p:sldId id="348" r:id="rId3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9400A79-39E9-4731-9701-794A65805D33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A86EB5-2CA0-4C98-AE99-C4F10FE994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883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DEMOKRASİ VE DEMOKRATİKLEŞME: HALKIN YÖNETİMİ, HALKIN KATILIMI</a:t>
            </a:r>
          </a:p>
          <a:p>
            <a:pPr eaLnBrk="1" hangingPunct="1">
              <a:spcBef>
                <a:spcPct val="0"/>
              </a:spcBef>
            </a:pPr>
            <a:endParaRPr lang="tr-TR" smtClean="0"/>
          </a:p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5363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7297F1-262A-4811-A538-80C0F6AF478A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A86EB5-2CA0-4C98-AE99-C4F10FE9949E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919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72C0-45DD-4AB0-81E2-5010FEEC575A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DC40-3893-41BD-9A9A-040BDBF3C6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50ECF-CABC-4456-9011-25AC807E1E02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A2A3A-37F2-4039-A1B8-1A888F3474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A3F19-6D9C-4EC7-8FD8-B1D9576EE0E2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86CE-F922-4F6F-B335-E6F2D68C9F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9C350-6A8B-4FF9-9FC7-C7303CFB81E1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29F8-264B-405B-B367-BFD17E9CA7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58186-517D-49BA-AEBF-C4BF69B2EF4B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01EAF-9043-4237-99A5-93961B2B74E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D1F4-DAF2-4C7D-8CA1-92B907F7510D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2B78-ACC7-42F6-9E9F-C2D862DA4A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11D2-1FB4-4A80-88AD-B7D5D76DAB96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A87B-761B-4A94-86BC-ED5D3AE7B5E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07A7-7309-48F2-A769-B453133AB968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4CF5-C160-4E97-98E2-213E9624F3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2BA5-D403-41C6-800B-0DA565A78860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6011B-C6E4-4F6D-9B85-3A560F24A2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20A5-4C5A-4A4C-A641-A4C045A95EE3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28B58-EE14-4358-929E-6C6C5C2142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5A7F1-29A7-4A1F-880D-4A941CCF0DA6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42AE1-D670-4DD9-BB23-7A56C1230F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BF7AE6-74DC-4D7F-89D8-58A733BD7C6B}" type="datetimeFigureOut">
              <a:rPr lang="tr-TR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04A9BD-2974-48D4-8ED2-A44429FCBA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enginkaradag@ogu.edu.tr" TargetMode="External"/><Relationship Id="rId2" Type="http://schemas.openxmlformats.org/officeDocument/2006/relationships/hyperlink" Target="mailto:aypaya@yahoo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ulger06@gmail.com" TargetMode="External"/><Relationship Id="rId4" Type="http://schemas.openxmlformats.org/officeDocument/2006/relationships/hyperlink" Target="mailto:malidombayci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Demokratik yönetişimin 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340768"/>
            <a:ext cx="8013576" cy="44973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fikir ayrılığını </a:t>
            </a:r>
            <a:r>
              <a:rPr lang="tr-TR" sz="2400" b="1" dirty="0" smtClean="0">
                <a:solidFill>
                  <a:schemeClr val="tx2"/>
                </a:solidFill>
              </a:rPr>
              <a:t>azaltır;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i="1" dirty="0" smtClean="0">
                <a:solidFill>
                  <a:schemeClr val="tx2"/>
                </a:solidFill>
              </a:rPr>
              <a:t>	İnsan </a:t>
            </a:r>
            <a:r>
              <a:rPr lang="tr-TR" sz="2400" i="1" dirty="0">
                <a:solidFill>
                  <a:schemeClr val="tx2"/>
                </a:solidFill>
              </a:rPr>
              <a:t>grupları bir arada nispeten uzun </a:t>
            </a:r>
            <a:r>
              <a:rPr lang="tr-TR" sz="2400" i="1" dirty="0" smtClean="0">
                <a:solidFill>
                  <a:schemeClr val="tx2"/>
                </a:solidFill>
              </a:rPr>
              <a:t>zaman harcadıklarında </a:t>
            </a:r>
            <a:r>
              <a:rPr lang="tr-TR" sz="2400" i="1" dirty="0">
                <a:solidFill>
                  <a:schemeClr val="tx2"/>
                </a:solidFill>
              </a:rPr>
              <a:t>her zaman fikir ayrılığı riski vardır. </a:t>
            </a:r>
            <a:r>
              <a:rPr lang="tr-TR" sz="2400" i="1" dirty="0" smtClean="0">
                <a:solidFill>
                  <a:schemeClr val="tx2"/>
                </a:solidFill>
              </a:rPr>
              <a:t>Ancak; karşılıklı </a:t>
            </a:r>
            <a:r>
              <a:rPr lang="tr-TR" sz="2400" i="1" dirty="0">
                <a:solidFill>
                  <a:schemeClr val="tx2"/>
                </a:solidFill>
              </a:rPr>
              <a:t>saygı sağlamayı başarırsanız, okul bahçesini de daha güzel ve güvenli bir yer haline getirebilirsiniz</a:t>
            </a:r>
            <a:r>
              <a:rPr lang="tr-TR" sz="2400" i="1" dirty="0" smtClean="0">
                <a:solidFill>
                  <a:schemeClr val="tx2"/>
                </a:solidFill>
              </a:rPr>
              <a:t>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sz="2400" i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okulu daha rekabetçi hale getirir; </a:t>
            </a:r>
            <a:endParaRPr lang="tr-TR" sz="2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tr-TR" sz="2400" i="1" dirty="0">
                <a:solidFill>
                  <a:schemeClr val="tx2"/>
                </a:solidFill>
              </a:rPr>
              <a:t> </a:t>
            </a:r>
            <a:r>
              <a:rPr lang="tr-TR" sz="2400" i="1" dirty="0" smtClean="0">
                <a:solidFill>
                  <a:schemeClr val="tx2"/>
                </a:solidFill>
              </a:rPr>
              <a:t>      Artık </a:t>
            </a:r>
            <a:r>
              <a:rPr lang="tr-TR" sz="2400" i="1" dirty="0">
                <a:solidFill>
                  <a:schemeClr val="tx2"/>
                </a:solidFill>
              </a:rPr>
              <a:t>çocuklar otoriteye sorgusuz sualsiz uymak üzere </a:t>
            </a:r>
            <a:r>
              <a:rPr lang="tr-TR" sz="2400" i="1" dirty="0" smtClean="0">
                <a:solidFill>
                  <a:schemeClr val="tx2"/>
                </a:solidFill>
              </a:rPr>
              <a:t>   yetiştirilmiyor</a:t>
            </a:r>
            <a:r>
              <a:rPr lang="tr-TR" sz="2400" i="1" dirty="0">
                <a:solidFill>
                  <a:schemeClr val="tx2"/>
                </a:solidFill>
              </a:rPr>
              <a:t>. Okullar da bu görüşlere ayak uydurmalıdır.</a:t>
            </a:r>
          </a:p>
          <a:p>
            <a:pPr marL="0" indent="0" algn="ctr">
              <a:buNone/>
            </a:pPr>
            <a:endParaRPr lang="tr-TR" sz="2400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tr-TR" sz="2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tr-TR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4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Demokratik yönetişimin 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sürdürebilir demokrasinin geleceğini güvence altına </a:t>
            </a:r>
            <a:r>
              <a:rPr lang="tr-TR" sz="2400" b="1" dirty="0" smtClean="0">
                <a:solidFill>
                  <a:schemeClr val="tx2"/>
                </a:solidFill>
              </a:rPr>
              <a:t>alır;</a:t>
            </a:r>
            <a:endParaRPr lang="tr-TR" sz="2400" b="1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i="1" dirty="0" smtClean="0">
                <a:solidFill>
                  <a:schemeClr val="tx2"/>
                </a:solidFill>
              </a:rPr>
              <a:t>	Okuldaki </a:t>
            </a:r>
            <a:r>
              <a:rPr lang="tr-TR" sz="2400" i="1" dirty="0">
                <a:solidFill>
                  <a:schemeClr val="tx2"/>
                </a:solidFill>
              </a:rPr>
              <a:t>günlük yaşamlarında ve öğrenimlerinde esas </a:t>
            </a:r>
            <a:r>
              <a:rPr lang="tr-TR" sz="2400" i="1" dirty="0" smtClean="0">
                <a:solidFill>
                  <a:schemeClr val="tx2"/>
                </a:solidFill>
              </a:rPr>
              <a:t>olan konularda</a:t>
            </a:r>
            <a:r>
              <a:rPr lang="tr-TR" sz="2400" i="1" dirty="0">
                <a:solidFill>
                  <a:schemeClr val="tx2"/>
                </a:solidFill>
              </a:rPr>
              <a:t>, söz gelimi, öğretim yöntemleri, </a:t>
            </a:r>
            <a:r>
              <a:rPr lang="tr-TR" sz="2400" i="1" dirty="0" smtClean="0">
                <a:solidFill>
                  <a:schemeClr val="tx2"/>
                </a:solidFill>
              </a:rPr>
              <a:t>okul politikaları</a:t>
            </a:r>
            <a:r>
              <a:rPr lang="tr-TR" sz="2400" i="1" dirty="0">
                <a:solidFill>
                  <a:schemeClr val="tx2"/>
                </a:solidFill>
              </a:rPr>
              <a:t>, dönem planlaması, bütçeyle ilgili konular ve yeni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i="1" dirty="0">
                <a:solidFill>
                  <a:schemeClr val="tx2"/>
                </a:solidFill>
              </a:rPr>
              <a:t>personel alımı gibi alanlarda öğrencilere yetki verilmelidir. Böylelikle gerçek katılımcılığın sorumluluğunu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i="1" dirty="0">
                <a:solidFill>
                  <a:schemeClr val="tx2"/>
                </a:solidFill>
              </a:rPr>
              <a:t>öğrenmelidirler.</a:t>
            </a:r>
          </a:p>
        </p:txBody>
      </p:sp>
    </p:spTree>
    <p:extLst>
      <p:ext uri="{BB962C8B-B14F-4D97-AF65-F5344CB8AC3E}">
        <p14:creationId xmlns:p14="http://schemas.microsoft.com/office/powerpoint/2010/main" val="82493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Demokratik Okul Yönetişimi için Kilit Alanlar: İlk analiz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Uygulanabilecek </a:t>
            </a:r>
            <a:r>
              <a:rPr lang="tr-TR" sz="2400" dirty="0">
                <a:solidFill>
                  <a:schemeClr val="tx2"/>
                </a:solidFill>
              </a:rPr>
              <a:t>kriterlerden biri okulu bir yönüyle ele almak ve bunun Avrupa Konseyinin DVE için </a:t>
            </a:r>
            <a:r>
              <a:rPr lang="tr-TR" sz="2400" dirty="0" smtClean="0">
                <a:solidFill>
                  <a:schemeClr val="tx2"/>
                </a:solidFill>
              </a:rPr>
              <a:t>belirlediği üç </a:t>
            </a:r>
            <a:r>
              <a:rPr lang="tr-TR" sz="2400" dirty="0">
                <a:solidFill>
                  <a:schemeClr val="tx2"/>
                </a:solidFill>
              </a:rPr>
              <a:t>İlkeye göre nasıl işlediğini görmektir. Bu üç ilke </a:t>
            </a:r>
            <a:r>
              <a:rPr lang="tr-TR" sz="2400" dirty="0" smtClean="0">
                <a:solidFill>
                  <a:schemeClr val="tx2"/>
                </a:solidFill>
              </a:rPr>
              <a:t>şunlardır: </a:t>
            </a:r>
          </a:p>
          <a:p>
            <a:pPr>
              <a:buFont typeface="Wingdings" pitchFamily="2" charset="2"/>
              <a:buChar char="§"/>
            </a:pPr>
            <a:r>
              <a:rPr lang="tr-TR" sz="2400" i="1" dirty="0" smtClean="0">
                <a:solidFill>
                  <a:schemeClr val="tx2"/>
                </a:solidFill>
              </a:rPr>
              <a:t>Haklar </a:t>
            </a:r>
            <a:r>
              <a:rPr lang="tr-TR" sz="2400" i="1" dirty="0">
                <a:solidFill>
                  <a:schemeClr val="tx2"/>
                </a:solidFill>
              </a:rPr>
              <a:t>ve </a:t>
            </a:r>
            <a:r>
              <a:rPr lang="tr-TR" sz="2400" i="1" dirty="0" smtClean="0">
                <a:solidFill>
                  <a:schemeClr val="tx2"/>
                </a:solidFill>
              </a:rPr>
              <a:t>sorumluluklar</a:t>
            </a:r>
          </a:p>
          <a:p>
            <a:pPr>
              <a:buFont typeface="Wingdings" pitchFamily="2" charset="2"/>
              <a:buChar char="§"/>
            </a:pPr>
            <a:r>
              <a:rPr lang="tr-TR" sz="2400" i="1" dirty="0" smtClean="0">
                <a:solidFill>
                  <a:schemeClr val="tx2"/>
                </a:solidFill>
              </a:rPr>
              <a:t>Aktif katılım</a:t>
            </a:r>
          </a:p>
          <a:p>
            <a:pPr>
              <a:buFont typeface="Wingdings" pitchFamily="2" charset="2"/>
              <a:buChar char="§"/>
            </a:pPr>
            <a:r>
              <a:rPr lang="tr-TR" sz="2400" i="1" dirty="0" smtClean="0">
                <a:solidFill>
                  <a:schemeClr val="tx2"/>
                </a:solidFill>
              </a:rPr>
              <a:t>Çeşitliliğe </a:t>
            </a:r>
            <a:r>
              <a:rPr lang="tr-TR" sz="2400" i="1" dirty="0">
                <a:solidFill>
                  <a:schemeClr val="tx2"/>
                </a:solidFill>
              </a:rPr>
              <a:t>değer verme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77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Demokratik Okul Yönetişimi için Kilit Alanlar: İlk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209331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b="1" i="1" dirty="0">
                <a:solidFill>
                  <a:schemeClr val="tx2"/>
                </a:solidFill>
              </a:rPr>
              <a:t>Okul </a:t>
            </a:r>
            <a:r>
              <a:rPr lang="tr-TR" sz="2400" b="1" i="1" dirty="0" err="1">
                <a:solidFill>
                  <a:schemeClr val="tx2"/>
                </a:solidFill>
              </a:rPr>
              <a:t>yönetişiminde</a:t>
            </a:r>
            <a:r>
              <a:rPr lang="tr-TR" sz="2400" b="1" i="1" dirty="0">
                <a:solidFill>
                  <a:schemeClr val="tx2"/>
                </a:solidFill>
              </a:rPr>
              <a:t> rol oynayan dört kilit alan nelerdir?</a:t>
            </a:r>
          </a:p>
          <a:p>
            <a:endParaRPr lang="tr-TR" dirty="0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2564904"/>
            <a:ext cx="720080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55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Dört Izgara Şeması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35334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sz="2400" dirty="0" err="1">
                <a:solidFill>
                  <a:schemeClr val="tx2"/>
                </a:solidFill>
              </a:rPr>
              <a:t>DVE’nin</a:t>
            </a:r>
            <a:r>
              <a:rPr lang="tr-TR" sz="2400" dirty="0">
                <a:solidFill>
                  <a:schemeClr val="tx2"/>
                </a:solidFill>
              </a:rPr>
              <a:t> Üç İlkesine ilişkin dört Kilit Alanın analizi bir ızgara (tablo) </a:t>
            </a:r>
            <a:r>
              <a:rPr lang="tr-TR" sz="2400" dirty="0" smtClean="0">
                <a:solidFill>
                  <a:schemeClr val="tx2"/>
                </a:solidFill>
              </a:rPr>
              <a:t>biçiminde yapılmaktadır. </a:t>
            </a:r>
            <a:r>
              <a:rPr lang="tr-TR" sz="2400" dirty="0" err="1">
                <a:solidFill>
                  <a:schemeClr val="tx2"/>
                </a:solidFill>
              </a:rPr>
              <a:t>DVE’nin</a:t>
            </a:r>
            <a:r>
              <a:rPr lang="tr-TR" sz="2400" dirty="0">
                <a:solidFill>
                  <a:schemeClr val="tx2"/>
                </a:solidFill>
              </a:rPr>
              <a:t> Üç İlkesi ile </a:t>
            </a:r>
            <a:r>
              <a:rPr lang="tr-TR" sz="2400" dirty="0" smtClean="0">
                <a:solidFill>
                  <a:schemeClr val="tx2"/>
                </a:solidFill>
              </a:rPr>
              <a:t>dört Kilit Alan </a:t>
            </a:r>
            <a:r>
              <a:rPr lang="tr-TR" sz="2400" dirty="0">
                <a:solidFill>
                  <a:schemeClr val="tx2"/>
                </a:solidFill>
              </a:rPr>
              <a:t>karşılaştırarak demokrasiye giden yolda dört </a:t>
            </a:r>
            <a:r>
              <a:rPr lang="tr-TR" sz="2400" dirty="0" smtClean="0">
                <a:solidFill>
                  <a:schemeClr val="tx2"/>
                </a:solidFill>
              </a:rPr>
              <a:t>aşama tanımlamakta </a:t>
            </a:r>
            <a:r>
              <a:rPr lang="tr-TR" sz="2400" dirty="0">
                <a:solidFill>
                  <a:schemeClr val="tx2"/>
                </a:solidFill>
              </a:rPr>
              <a:t>ve her birinin </a:t>
            </a:r>
            <a:r>
              <a:rPr lang="tr-TR" sz="2400" dirty="0" smtClean="0">
                <a:solidFill>
                  <a:schemeClr val="tx2"/>
                </a:solidFill>
              </a:rPr>
              <a:t>temel özellikleri belirtilmektedir.</a:t>
            </a: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0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-30719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96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9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7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196752"/>
            <a:ext cx="792088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2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z="2200" b="1" dirty="0" smtClean="0">
              <a:solidFill>
                <a:srgbClr val="FF0000"/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tr-TR" sz="1100" dirty="0">
              <a:solidFill>
                <a:schemeClr val="tx2"/>
              </a:solidFill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</a:rPr>
              <a:t>Demokratik Okul Yönetişimi</a:t>
            </a:r>
            <a:endParaRPr lang="tr-TR" sz="3600" b="1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41" name="Rectangle 5"/>
          <p:cNvSpPr>
            <a:spLocks noGrp="1"/>
          </p:cNvSpPr>
          <p:nvPr>
            <p:ph type="subTitle" idx="4294967295"/>
          </p:nvPr>
        </p:nvSpPr>
        <p:spPr>
          <a:xfrm>
            <a:off x="899592" y="3886200"/>
            <a:ext cx="7560840" cy="17526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tr-TR" sz="2400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Ahmet AYPAY, Engin KARADAĞ, M. Ali DOMBAYCI, </a:t>
            </a: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Mehmet Ülger</a:t>
            </a:r>
            <a:endParaRPr lang="tr-TR" sz="2800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</a:pPr>
            <a:endParaRPr lang="tr-T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Dört Izgara Şeması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2060"/>
                </a:solidFill>
              </a:rPr>
              <a:t>Bütün örnekler ilk aşamada demokratik yöntemler yerine hala otoriter değerlerle iş gören bir okulu tanımlar.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2060"/>
                </a:solidFill>
              </a:rPr>
              <a:t>Dördüncü aşama demokratik değerlerin ve alışkanlıkların okul hayatının her bir alanına yayıldığı okulları açık </a:t>
            </a:r>
            <a:r>
              <a:rPr lang="tr-TR" sz="2400" dirty="0" smtClean="0">
                <a:solidFill>
                  <a:srgbClr val="002060"/>
                </a:solidFill>
              </a:rPr>
              <a:t>ve net </a:t>
            </a:r>
            <a:r>
              <a:rPr lang="tr-TR" sz="2400" dirty="0">
                <a:solidFill>
                  <a:srgbClr val="002060"/>
                </a:solidFill>
              </a:rPr>
              <a:t>bir şekilde açıklamaktadır. 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2060"/>
                </a:solidFill>
              </a:rPr>
              <a:t>O</a:t>
            </a:r>
            <a:r>
              <a:rPr lang="tr-TR" sz="2400" dirty="0" smtClean="0">
                <a:solidFill>
                  <a:srgbClr val="002060"/>
                </a:solidFill>
              </a:rPr>
              <a:t>kul </a:t>
            </a:r>
            <a:r>
              <a:rPr lang="tr-TR" sz="2400" dirty="0">
                <a:solidFill>
                  <a:srgbClr val="002060"/>
                </a:solidFill>
              </a:rPr>
              <a:t>demokratik olarak ne kadar </a:t>
            </a:r>
            <a:r>
              <a:rPr lang="tr-TR" sz="2400" dirty="0" smtClean="0">
                <a:solidFill>
                  <a:srgbClr val="002060"/>
                </a:solidFill>
              </a:rPr>
              <a:t>ilerlerse, aktivite </a:t>
            </a:r>
            <a:r>
              <a:rPr lang="tr-TR" sz="2400" dirty="0">
                <a:solidFill>
                  <a:srgbClr val="002060"/>
                </a:solidFill>
              </a:rPr>
              <a:t>alanlarındaki stil ve biçimleri de o kadar tutarlı hale </a:t>
            </a:r>
            <a:r>
              <a:rPr lang="tr-TR" sz="2400" dirty="0" smtClean="0">
                <a:solidFill>
                  <a:srgbClr val="002060"/>
                </a:solidFill>
              </a:rPr>
              <a:t>gelmektedir.</a:t>
            </a:r>
            <a:endParaRPr lang="tr-T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4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Yönetişim, liderlik, yönetim ve kamu önünde hesap verebilirliği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Aşama 1: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Bu aşamada yetki paylaşımı söz konusu </a:t>
            </a:r>
            <a:r>
              <a:rPr lang="tr-TR" sz="2400" dirty="0" smtClean="0">
                <a:solidFill>
                  <a:srgbClr val="0070C0"/>
                </a:solidFill>
              </a:rPr>
              <a:t>değildir. </a:t>
            </a:r>
            <a:r>
              <a:rPr lang="tr-TR" sz="2400" dirty="0">
                <a:solidFill>
                  <a:srgbClr val="0070C0"/>
                </a:solidFill>
              </a:rPr>
              <a:t>Kontrol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sz="2400" dirty="0">
                <a:solidFill>
                  <a:srgbClr val="0070C0"/>
                </a:solidFill>
              </a:rPr>
              <a:t>önemli </a:t>
            </a:r>
            <a:r>
              <a:rPr lang="tr-TR" sz="2400" dirty="0" smtClean="0">
                <a:solidFill>
                  <a:srgbClr val="0070C0"/>
                </a:solidFill>
              </a:rPr>
              <a:t>bir husustur</a:t>
            </a:r>
            <a:r>
              <a:rPr lang="tr-TR" sz="2400" dirty="0">
                <a:solidFill>
                  <a:srgbClr val="0070C0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Sorumluluk ve liderlik paylaşılamaz. Müdür, okuldaki tüm faaliyet ve kararlar hususunda tam sorumluluk alır.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Aynı zamanda başarısızlıklar için de tüm suçlamayı kabul etmeye hazırdır. Okul daima müdür tarafından </a:t>
            </a:r>
            <a:r>
              <a:rPr lang="tr-TR" sz="2400" dirty="0" smtClean="0">
                <a:solidFill>
                  <a:srgbClr val="0070C0"/>
                </a:solidFill>
              </a:rPr>
              <a:t>temsil edilir</a:t>
            </a:r>
            <a:r>
              <a:rPr lang="tr-TR" sz="2400" dirty="0">
                <a:solidFill>
                  <a:srgbClr val="0070C0"/>
                </a:solidFill>
              </a:rPr>
              <a:t>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58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002060"/>
                </a:solidFill>
              </a:rPr>
              <a:t>Tipik yorumlardan bazıları şöyle olabilir: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“Patron benim!”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“Ben en iyisini bilirim.”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“İşin sizin önerdiğiniz biçimde yapılması daha kolay olabilir ancak bu hususta kurallar çok açık.”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“Kendimi, bu okulun temsil ettiği her şeyin canlı örneği olarak görüyorum.”</a:t>
            </a:r>
          </a:p>
        </p:txBody>
      </p:sp>
    </p:spTree>
    <p:extLst>
      <p:ext uri="{BB962C8B-B14F-4D97-AF65-F5344CB8AC3E}">
        <p14:creationId xmlns:p14="http://schemas.microsoft.com/office/powerpoint/2010/main" val="178349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Yönetişim, liderlik, yönetim ve kamu önünde hesap verebilirliği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Aşama 2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Bu aşamada, müdür, sorumluluk paylaşımını çok riskli görür.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Eleştiri, gelişim yolunda başlama noktası olarak değil de daha ziyade iyi işleyen rutin işlerin bozulması olarak algılanır. Bu yüzden insanların sisteme olan sadakatini artırmak daha güvenli bir yol olarak görülür.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Aynı zamanda, çeşitlilik, normdan sapma olarak görülür; bununla başa çıkma yolundaki amaç daha yüksek derecede düzene ayak uydurmaktır olmaktadır.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29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1412776"/>
            <a:ext cx="7787208" cy="4713387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002060"/>
                </a:solidFill>
              </a:rPr>
              <a:t>Tipik yorumlardan bazıları şöyle olabilir:</a:t>
            </a:r>
          </a:p>
          <a:p>
            <a:pPr>
              <a:buFont typeface="Wingdings" pitchFamily="2" charset="2"/>
              <a:buChar char="§"/>
            </a:pPr>
            <a:r>
              <a:rPr lang="tr-TR" sz="2400" i="1" dirty="0">
                <a:solidFill>
                  <a:srgbClr val="0070C0"/>
                </a:solidFill>
              </a:rPr>
              <a:t>“Zaten buna karar verdik. Sonraki sorunuz?”</a:t>
            </a:r>
          </a:p>
          <a:p>
            <a:pPr>
              <a:buFont typeface="Wingdings" pitchFamily="2" charset="2"/>
              <a:buChar char="§"/>
            </a:pPr>
            <a:r>
              <a:rPr lang="tr-TR" sz="2400" i="1" dirty="0">
                <a:solidFill>
                  <a:srgbClr val="0070C0"/>
                </a:solidFill>
              </a:rPr>
              <a:t>“Bu yeni prosedürden neden hoşlanmadıklarını anlayamıyorum. Halbuki ben prosedürü son personel</a:t>
            </a:r>
          </a:p>
          <a:p>
            <a:pPr>
              <a:buFont typeface="Wingdings" pitchFamily="2" charset="2"/>
              <a:buChar char="§"/>
            </a:pPr>
            <a:r>
              <a:rPr lang="tr-TR" sz="2400" i="1" dirty="0">
                <a:solidFill>
                  <a:srgbClr val="0070C0"/>
                </a:solidFill>
              </a:rPr>
              <a:t>toplantısında ayrıntılı olarak izah etmiştim.”</a:t>
            </a:r>
          </a:p>
          <a:p>
            <a:pPr>
              <a:buFont typeface="Wingdings" pitchFamily="2" charset="2"/>
              <a:buChar char="§"/>
            </a:pPr>
            <a:r>
              <a:rPr lang="tr-TR" sz="2400" i="1" dirty="0">
                <a:solidFill>
                  <a:srgbClr val="0070C0"/>
                </a:solidFill>
              </a:rPr>
              <a:t>“Mutabık kalmadığınız anlaşılıyor. Belki de ben kendimi yeterince açık biçimde ifade edemedim.”</a:t>
            </a:r>
          </a:p>
        </p:txBody>
      </p:sp>
    </p:spTree>
    <p:extLst>
      <p:ext uri="{BB962C8B-B14F-4D97-AF65-F5344CB8AC3E}">
        <p14:creationId xmlns:p14="http://schemas.microsoft.com/office/powerpoint/2010/main" val="251585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Yönetişim, liderlik, yönetim ve kamu önünde hesap verebilirliği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Aşama 3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Önemli kararlar ancak bu kararlardan etkilenen taraflara danışıldıktan sonra alınır. Kararlar, mümkün olduğu ölçüde görüş birliğine varılarak </a:t>
            </a:r>
            <a:r>
              <a:rPr lang="tr-TR" sz="2400" dirty="0" smtClean="0">
                <a:solidFill>
                  <a:srgbClr val="0070C0"/>
                </a:solidFill>
              </a:rPr>
              <a:t>alınır.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rgbClr val="0070C0"/>
                </a:solidFill>
              </a:rPr>
              <a:t>Güven </a:t>
            </a:r>
            <a:r>
              <a:rPr lang="tr-TR" sz="2400" dirty="0">
                <a:solidFill>
                  <a:srgbClr val="0070C0"/>
                </a:solidFill>
              </a:rPr>
              <a:t>kilit </a:t>
            </a:r>
            <a:r>
              <a:rPr lang="tr-TR" sz="2400" dirty="0" smtClean="0">
                <a:solidFill>
                  <a:srgbClr val="0070C0"/>
                </a:solidFill>
              </a:rPr>
              <a:t>bir kelimedir</a:t>
            </a:r>
            <a:r>
              <a:rPr lang="tr-TR" sz="2400" dirty="0">
                <a:solidFill>
                  <a:srgbClr val="0070C0"/>
                </a:solidFill>
              </a:rPr>
              <a:t>. Kurallar ve rutin işler, yasaklardan ziyade sorumluluklar açısından ifade edilir.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Demokrasinin vazgeçilmez değerlerine öğrencileri inandırmak okul liderleri açısından hayati bir önem taşır.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dirty="0">
              <a:solidFill>
                <a:srgbClr val="0070C0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99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>
                <a:solidFill>
                  <a:srgbClr val="002060"/>
                </a:solidFill>
              </a:rPr>
              <a:t>Tipik yorumlardan bazıları şöyle olabilir: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“Okul bahçesinde yenileme yapmadan önce çocuklara danışmamız icap eder. Bu konuda uzman olan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onlar.”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“Sonraki personel toplantımızda okul konseyi temsilcileri yeni okul yönetmelikleri konusunda bir öneri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sunacaklardır. Çocuklar bizim fikirlerimizi dinlemeye can atıyorlardır.”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502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Yönetişim, liderlik, yönetim ve kamu önünde hesap verebilirliği</a:t>
            </a:r>
            <a:endParaRPr lang="tr-TR" sz="2400" b="1" dirty="0" smtClean="0">
              <a:solidFill>
                <a:srgbClr val="FF0000"/>
              </a:solidFill>
            </a:endParaRP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Aşama 4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Okul, demokratik değerleri aktaran önemli bir etmendir.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Kurallar ve yönetmelikler, bunlardan etkilenenler tarafından belirlenir.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Lider kadroya ilişkin yetki, </a:t>
            </a:r>
            <a:r>
              <a:rPr lang="tr-TR" sz="2400" dirty="0" err="1">
                <a:solidFill>
                  <a:srgbClr val="0070C0"/>
                </a:solidFill>
              </a:rPr>
              <a:t>mevkiye</a:t>
            </a:r>
            <a:r>
              <a:rPr lang="tr-TR" sz="2400" dirty="0">
                <a:solidFill>
                  <a:srgbClr val="0070C0"/>
                </a:solidFill>
              </a:rPr>
              <a:t> değil mesleki ve kişisel yeterliliklere dayanır.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rgbClr val="0070C0"/>
                </a:solidFill>
              </a:rPr>
              <a:t>Okulun </a:t>
            </a:r>
            <a:r>
              <a:rPr lang="tr-TR" sz="2400" dirty="0" err="1">
                <a:solidFill>
                  <a:srgbClr val="0070C0"/>
                </a:solidFill>
              </a:rPr>
              <a:t>yönetişimine</a:t>
            </a:r>
            <a:r>
              <a:rPr lang="tr-TR" sz="2400" dirty="0">
                <a:solidFill>
                  <a:srgbClr val="0070C0"/>
                </a:solidFill>
              </a:rPr>
              <a:t> aktif olarak katılmak öğrenciler ve personel için ek bir meziyet olarak görülür. Okul konseyleri ya da okul kurullarına üye olan öğrencilere, toplantı prosedürleri hakkında özel eğitim verilir. </a:t>
            </a:r>
          </a:p>
        </p:txBody>
      </p:sp>
    </p:spTree>
    <p:extLst>
      <p:ext uri="{BB962C8B-B14F-4D97-AF65-F5344CB8AC3E}">
        <p14:creationId xmlns:p14="http://schemas.microsoft.com/office/powerpoint/2010/main" val="72810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 smtClean="0">
                <a:solidFill>
                  <a:srgbClr val="002060"/>
                </a:solidFill>
              </a:rPr>
              <a:t>Tipik yorumlardan bazıları şöyle olabilir: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 smtClean="0">
                <a:solidFill>
                  <a:srgbClr val="0070C0"/>
                </a:solidFill>
              </a:rPr>
              <a:t>“Okul, demokrasinin tüm tarafları hakkında deneyim kazanabileceğiniz bir yer olmalı.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 smtClean="0">
                <a:solidFill>
                  <a:srgbClr val="0070C0"/>
                </a:solidFill>
              </a:rPr>
              <a:t>Sadece şikayet etmek yerine yapıcı bir şekilde hareket eden aktif vatandaşlar yaratmak istiyoruz.”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 smtClean="0">
                <a:solidFill>
                  <a:srgbClr val="0070C0"/>
                </a:solidFill>
              </a:rPr>
              <a:t>“Öğrenciler öğrenme konusunda en iyi uzmandır.”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 smtClean="0">
                <a:solidFill>
                  <a:srgbClr val="0070C0"/>
                </a:solidFill>
              </a:rPr>
              <a:t>“Gençlerin yetişkinlerden pek fazlı farkları yok, sadece gençler ve bundan dolayı da meseleleri başka bir bakış açısından görebiliyorlar.”</a:t>
            </a:r>
          </a:p>
          <a:p>
            <a:endParaRPr lang="tr-T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6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Adım Adım: Demokratik Yönetişime Giden Yol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349188" y="1556792"/>
            <a:ext cx="8229600" cy="4311650"/>
          </a:xfrm>
          <a:noFill/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tr-TR" sz="2400" b="1" dirty="0">
                <a:solidFill>
                  <a:srgbClr val="002060"/>
                </a:solidFill>
              </a:rPr>
              <a:t>Resmi Ortamlar</a:t>
            </a:r>
            <a:endParaRPr lang="tr-TR" sz="2400" dirty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spcBef>
                <a:spcPct val="0"/>
              </a:spcBef>
              <a:buNone/>
            </a:pPr>
            <a:endParaRPr lang="tr-TR" sz="2200" dirty="0">
              <a:solidFill>
                <a:schemeClr val="tx2"/>
              </a:solidFill>
            </a:endParaRPr>
          </a:p>
        </p:txBody>
      </p:sp>
      <p:pic>
        <p:nvPicPr>
          <p:cNvPr id="4" name="Resim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1916832"/>
            <a:ext cx="6984776" cy="1008112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827584" y="3231118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Gayri-resmi Ortamlar</a:t>
            </a:r>
            <a:endParaRPr lang="tr-TR" dirty="0"/>
          </a:p>
        </p:txBody>
      </p:sp>
      <p:pic>
        <p:nvPicPr>
          <p:cNvPr id="6" name="Resim 5"/>
          <p:cNvPicPr/>
          <p:nvPr/>
        </p:nvPicPr>
        <p:blipFill>
          <a:blip r:embed="rId3"/>
          <a:stretch>
            <a:fillRect/>
          </a:stretch>
        </p:blipFill>
        <p:spPr>
          <a:xfrm>
            <a:off x="827584" y="3710790"/>
            <a:ext cx="6984776" cy="79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8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tr-TR" sz="3600" b="1" i="1" dirty="0">
                <a:solidFill>
                  <a:schemeClr val="tx2"/>
                </a:solidFill>
              </a:rPr>
              <a:t>Okul Yönetişimi </a:t>
            </a:r>
            <a:r>
              <a:rPr lang="tr-TR" sz="3600" b="1" i="1" dirty="0" smtClean="0">
                <a:solidFill>
                  <a:schemeClr val="tx2"/>
                </a:solidFill>
              </a:rPr>
              <a:t>nedir</a:t>
            </a:r>
            <a:r>
              <a:rPr lang="tr-TR" sz="3600" b="1" i="1" dirty="0">
                <a:solidFill>
                  <a:schemeClr val="tx2"/>
                </a:solidFill>
              </a:rPr>
              <a:t>?</a:t>
            </a:r>
            <a:br>
              <a:rPr lang="tr-TR" sz="3600" b="1" i="1" dirty="0">
                <a:solidFill>
                  <a:schemeClr val="tx2"/>
                </a:solidFill>
              </a:rPr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b="1" i="1" dirty="0" smtClean="0">
                <a:solidFill>
                  <a:schemeClr val="tx2"/>
                </a:solidFill>
              </a:rPr>
              <a:t> </a:t>
            </a:r>
            <a:endParaRPr lang="tr-TR" sz="2400" b="1" i="1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Okul yönetişimi</a:t>
            </a:r>
            <a:r>
              <a:rPr lang="tr-TR" sz="2400" dirty="0">
                <a:solidFill>
                  <a:schemeClr val="tx2"/>
                </a:solidFill>
              </a:rPr>
              <a:t>” </a:t>
            </a:r>
            <a:r>
              <a:rPr lang="tr-TR" sz="2400" dirty="0" smtClean="0">
                <a:solidFill>
                  <a:schemeClr val="tx2"/>
                </a:solidFill>
              </a:rPr>
              <a:t>terimi, okul </a:t>
            </a:r>
            <a:r>
              <a:rPr lang="tr-TR" sz="2400" dirty="0">
                <a:solidFill>
                  <a:schemeClr val="tx2"/>
                </a:solidFill>
              </a:rPr>
              <a:t>liderliğinin hem </a:t>
            </a:r>
            <a:r>
              <a:rPr lang="tr-TR" sz="2400" dirty="0" err="1">
                <a:solidFill>
                  <a:schemeClr val="tx2"/>
                </a:solidFill>
              </a:rPr>
              <a:t>araçsal</a:t>
            </a:r>
            <a:r>
              <a:rPr lang="tr-TR" sz="2400" dirty="0">
                <a:solidFill>
                  <a:schemeClr val="tx2"/>
                </a:solidFill>
              </a:rPr>
              <a:t> hem de ideolojik yönlerini </a:t>
            </a:r>
            <a:r>
              <a:rPr lang="tr-TR" sz="2400" dirty="0" smtClean="0">
                <a:solidFill>
                  <a:schemeClr val="tx2"/>
                </a:solidFill>
              </a:rPr>
              <a:t>içeren geniş </a:t>
            </a:r>
            <a:r>
              <a:rPr lang="tr-TR" sz="2400" dirty="0">
                <a:solidFill>
                  <a:schemeClr val="tx2"/>
                </a:solidFill>
              </a:rPr>
              <a:t>bir </a:t>
            </a:r>
            <a:r>
              <a:rPr lang="tr-TR" sz="2400" dirty="0" smtClean="0">
                <a:solidFill>
                  <a:schemeClr val="tx2"/>
                </a:solidFill>
              </a:rPr>
              <a:t>tanımlamadır.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sz="24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"Demokratik</a:t>
            </a:r>
            <a:r>
              <a:rPr lang="tr-TR" sz="2400" dirty="0">
                <a:solidFill>
                  <a:schemeClr val="tx2"/>
                </a:solidFill>
              </a:rPr>
              <a:t>" ifadesi </a:t>
            </a:r>
            <a:r>
              <a:rPr lang="tr-TR" sz="2400" dirty="0" smtClean="0">
                <a:solidFill>
                  <a:schemeClr val="tx2"/>
                </a:solidFill>
              </a:rPr>
              <a:t>ise okul </a:t>
            </a:r>
            <a:r>
              <a:rPr lang="tr-TR" sz="2400" dirty="0" err="1" smtClean="0">
                <a:solidFill>
                  <a:schemeClr val="tx2"/>
                </a:solidFill>
              </a:rPr>
              <a:t>yönetişiminin</a:t>
            </a:r>
            <a:r>
              <a:rPr lang="tr-TR" sz="2400" dirty="0" smtClean="0">
                <a:solidFill>
                  <a:schemeClr val="tx2"/>
                </a:solidFill>
              </a:rPr>
              <a:t>; </a:t>
            </a:r>
            <a:r>
              <a:rPr lang="tr-TR" sz="2400" dirty="0">
                <a:solidFill>
                  <a:schemeClr val="tx2"/>
                </a:solidFill>
              </a:rPr>
              <a:t>insan hakları </a:t>
            </a:r>
            <a:r>
              <a:rPr lang="tr-TR" sz="2400" dirty="0" smtClean="0">
                <a:solidFill>
                  <a:schemeClr val="tx2"/>
                </a:solidFill>
              </a:rPr>
              <a:t>değerleri, öğrencilerin</a:t>
            </a:r>
            <a:r>
              <a:rPr lang="tr-TR" sz="2400" dirty="0">
                <a:solidFill>
                  <a:schemeClr val="tx2"/>
                </a:solidFill>
              </a:rPr>
              <a:t>, okul çalışanlarının ve paydaşların güçlendirilmesi ve okulla ilgili her türlü önemli karar </a:t>
            </a:r>
            <a:r>
              <a:rPr lang="tr-TR" sz="2400" dirty="0" smtClean="0">
                <a:solidFill>
                  <a:schemeClr val="tx2"/>
                </a:solidFill>
              </a:rPr>
              <a:t>aşamasına dahil </a:t>
            </a:r>
            <a:r>
              <a:rPr lang="tr-TR" sz="2400" dirty="0">
                <a:solidFill>
                  <a:schemeClr val="tx2"/>
                </a:solidFill>
              </a:rPr>
              <a:t>edilmesi üzerine inşa edildiğine işaret etmektedir.</a:t>
            </a:r>
          </a:p>
        </p:txBody>
      </p:sp>
    </p:spTree>
    <p:extLst>
      <p:ext uri="{BB962C8B-B14F-4D97-AF65-F5344CB8AC3E}">
        <p14:creationId xmlns:p14="http://schemas.microsoft.com/office/powerpoint/2010/main" val="145251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 smtClean="0">
                <a:solidFill>
                  <a:srgbClr val="FF0000"/>
                </a:solidFill>
              </a:rPr>
              <a:t>Kilit </a:t>
            </a:r>
            <a:r>
              <a:rPr lang="tr-TR" sz="2400" b="1" dirty="0">
                <a:solidFill>
                  <a:srgbClr val="FF0000"/>
                </a:solidFill>
              </a:rPr>
              <a:t>Alan 1: Yönetişim, liderlik, yönetim ve kamu önünde hesap verebilirliği</a:t>
            </a: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tr-TR" sz="2400" b="1" dirty="0">
                <a:solidFill>
                  <a:srgbClr val="FF0000"/>
                </a:solidFill>
              </a:rPr>
              <a:t>Resmi bağlamlar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28800"/>
            <a:ext cx="91440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42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Demokratik Okul Yönetişimi Hakkında Sıkça Sorulan Sorular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57200" y="1853654"/>
            <a:ext cx="8229600" cy="4311650"/>
          </a:xfrm>
          <a:noFill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Düzene ne olur?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Sonuçlara ne olur?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Öğretmenlere saygıya ne olur?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Sorumluluk olmadan haklara ne olur?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Düşük başarı ve motivasyon eksiliğine ne olur?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Öğrenme sorunları olan öğrencilere ne olur?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Yanlış seçimde bulunan öğrencilere ne olur?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Demokrasiye ne zaman yer ayrılır?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10917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Okul lideri olarak bu değişim sürecinde yapmanız gerekenler nelerdir?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Sağlam bir liderlik sergilemek. </a:t>
            </a:r>
            <a:endParaRPr lang="tr-TR" sz="24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Öğretmenlerinizi sadece lafla değil, eylemlerinizle de destekleyip cesaretlendirmeniz gerekir.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Öğretmenlere hem kuramsal hem de pratik türde kaliteli bir hizmet içi eğitim verin. 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Neden yeni yöntemler kullandığınızı veliler ve yerel paydaşlara açıklamak için her fırsattan istifade ediniz</a:t>
            </a:r>
            <a:r>
              <a:rPr lang="tr-TR" sz="2400" dirty="0" smtClean="0">
                <a:solidFill>
                  <a:schemeClr val="tx2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Haklı olduğunuzu kanıtlayınız! </a:t>
            </a:r>
          </a:p>
          <a:p>
            <a:endParaRPr lang="tr-TR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2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FF0000"/>
                </a:solidFill>
              </a:rPr>
              <a:t>Demokratik Yönetişim: biçimleri ve genel özellikleri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281339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b="1" i="1" dirty="0" smtClean="0">
                <a:solidFill>
                  <a:schemeClr val="tx2"/>
                </a:solidFill>
              </a:rPr>
              <a:t>Resmi Ortamlar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 smtClean="0">
                <a:solidFill>
                  <a:srgbClr val="00B0F0"/>
                </a:solidFill>
              </a:rPr>
              <a:t>Ulusal </a:t>
            </a:r>
            <a:r>
              <a:rPr lang="tr-TR" sz="2400" b="1" dirty="0">
                <a:solidFill>
                  <a:srgbClr val="00B0F0"/>
                </a:solidFill>
              </a:rPr>
              <a:t>ya da bölgesel hükümet, sadece en geniş stratejik kararları almalı ve </a:t>
            </a:r>
            <a:r>
              <a:rPr lang="tr-TR" sz="2400" b="1" dirty="0" smtClean="0">
                <a:solidFill>
                  <a:srgbClr val="00B0F0"/>
                </a:solidFill>
              </a:rPr>
              <a:t>ulusal stratejinin </a:t>
            </a:r>
            <a:r>
              <a:rPr lang="tr-TR" sz="2400" b="1" dirty="0">
                <a:solidFill>
                  <a:srgbClr val="00B0F0"/>
                </a:solidFill>
              </a:rPr>
              <a:t>uygulanmasında kendileri için en doğru yolu bulmalarında okullara özerklik </a:t>
            </a:r>
            <a:r>
              <a:rPr lang="tr-TR" sz="2400" b="1" dirty="0" smtClean="0">
                <a:solidFill>
                  <a:srgbClr val="00B0F0"/>
                </a:solidFill>
              </a:rPr>
              <a:t>tanınır.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Yönetişim yöntemleri (kurallar ya da yönergelerden çok amaç) hedef </a:t>
            </a:r>
            <a:r>
              <a:rPr lang="tr-TR" sz="2400" b="1" dirty="0" smtClean="0">
                <a:solidFill>
                  <a:srgbClr val="00B0F0"/>
                </a:solidFill>
              </a:rPr>
              <a:t>odaklıdır.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Resmi komiteler ya da çıkar grupları ile öğretmen </a:t>
            </a:r>
            <a:r>
              <a:rPr lang="tr-TR" sz="2400" b="1" dirty="0" smtClean="0">
                <a:solidFill>
                  <a:srgbClr val="00B0F0"/>
                </a:solidFill>
              </a:rPr>
              <a:t>yetkileri </a:t>
            </a:r>
            <a:r>
              <a:rPr lang="tr-TR" sz="2400" b="1" dirty="0">
                <a:solidFill>
                  <a:srgbClr val="00B0F0"/>
                </a:solidFill>
              </a:rPr>
              <a:t>arttırılır</a:t>
            </a:r>
            <a:r>
              <a:rPr lang="tr-TR" sz="2400" b="1" dirty="0" smtClean="0">
                <a:solidFill>
                  <a:srgbClr val="00B0F0"/>
                </a:solidFill>
              </a:rPr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Resmi kurul ya da çıkar grupları ile öğrenci yetkileri artırılır.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b="1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61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>
                <a:solidFill>
                  <a:srgbClr val="FF0000"/>
                </a:solidFill>
              </a:rPr>
              <a:t>Demokratik Yönetişim: biçimleri ve genel özellikleri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b="1" i="1" dirty="0" smtClean="0">
                <a:solidFill>
                  <a:schemeClr val="tx2"/>
                </a:solidFill>
              </a:rPr>
              <a:t>Gayri Resmi Ortamlar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Hakim tavır olarak güven ve açıklık söz konusudur.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Aktif katılım teşvik edilip ödüllendirilir.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STK’lar okula davet edilir ve aktif görev alırlar.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Öğrenciler görüşlerini yayınlamaya teşvik edilir.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Öğrenciler rehberlik, arabuluculuk ve destek çalışmalarına katılır.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rgbClr val="00B0F0"/>
                </a:solidFill>
              </a:rPr>
              <a:t>Dinlenme alanları personel ve öğrenciler arasında paylaşılır.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sz="2400" b="1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tr-TR" sz="2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4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Sonuç…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O</a:t>
            </a:r>
            <a:r>
              <a:rPr lang="tr-TR" sz="2400" b="1" dirty="0" smtClean="0">
                <a:solidFill>
                  <a:schemeClr val="tx2"/>
                </a:solidFill>
              </a:rPr>
              <a:t>kulda </a:t>
            </a:r>
            <a:r>
              <a:rPr lang="tr-TR" sz="2400" b="1" dirty="0">
                <a:solidFill>
                  <a:schemeClr val="tx2"/>
                </a:solidFill>
              </a:rPr>
              <a:t>değişim birden meydana gelmez: bir şeyin kök salması zamanla olur. Size bu bir </a:t>
            </a:r>
            <a:r>
              <a:rPr lang="tr-TR" sz="2400" b="1" dirty="0" smtClean="0">
                <a:solidFill>
                  <a:schemeClr val="tx2"/>
                </a:solidFill>
              </a:rPr>
              <a:t>asır sürmüş </a:t>
            </a:r>
            <a:r>
              <a:rPr lang="tr-TR" sz="2400" b="1" dirty="0">
                <a:solidFill>
                  <a:schemeClr val="tx2"/>
                </a:solidFill>
              </a:rPr>
              <a:t>gibi gelebilir, her şeyi birden değiştiremezsiniz. </a:t>
            </a:r>
            <a:endParaRPr lang="tr-TR" sz="2400" b="1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tr-TR" sz="2400" b="1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b="1" dirty="0" smtClean="0">
                <a:solidFill>
                  <a:schemeClr val="tx2"/>
                </a:solidFill>
              </a:rPr>
              <a:t>Okulda </a:t>
            </a:r>
            <a:r>
              <a:rPr lang="tr-TR" sz="2400" b="1" dirty="0">
                <a:solidFill>
                  <a:schemeClr val="tx2"/>
                </a:solidFill>
              </a:rPr>
              <a:t>demokrasinin yayılması stresli bir uğraş olabilir. Doğası gereği demokrasi eski hiyerarşilere ve </a:t>
            </a:r>
            <a:r>
              <a:rPr lang="tr-TR" sz="2400" b="1" dirty="0" smtClean="0">
                <a:solidFill>
                  <a:schemeClr val="tx2"/>
                </a:solidFill>
              </a:rPr>
              <a:t>otoritelere meydan </a:t>
            </a:r>
            <a:r>
              <a:rPr lang="tr-TR" sz="2400" b="1" dirty="0">
                <a:solidFill>
                  <a:schemeClr val="tx2"/>
                </a:solidFill>
              </a:rPr>
              <a:t>okur, ortaya çıkabilecek anlaşmazlıklar acı verici ve yıpratıcı olabilir. </a:t>
            </a:r>
            <a:endParaRPr lang="tr-TR" sz="2400" b="1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tr-TR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78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Sonuç…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tr-TR" sz="2400" b="1" dirty="0">
                <a:solidFill>
                  <a:schemeClr val="tx2"/>
                </a:solidFill>
              </a:rPr>
              <a:t>Kendinizi tek başınıza hissetmeniz gerekmez. Demokrasi ortakları da kapsar; onun için, ortaklarınızla birlikte çalışınız ve ihtiyaç duyduğunuzda onlara yaslanmaktan </a:t>
            </a:r>
            <a:r>
              <a:rPr lang="tr-TR" sz="2400" b="1" dirty="0" smtClean="0">
                <a:solidFill>
                  <a:schemeClr val="tx2"/>
                </a:solidFill>
              </a:rPr>
              <a:t>çekinmeyiniz.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tr-TR" sz="2400" b="1" dirty="0">
              <a:solidFill>
                <a:schemeClr val="tx2"/>
              </a:solidFill>
            </a:endParaRPr>
          </a:p>
          <a:p>
            <a:pPr marL="342900" lvl="1" indent="-342900">
              <a:buFont typeface="Wingdings" pitchFamily="2" charset="2"/>
              <a:buChar char="§"/>
            </a:pPr>
            <a:r>
              <a:rPr lang="tr-TR" sz="2400" b="1" dirty="0" smtClean="0">
                <a:solidFill>
                  <a:schemeClr val="tx2"/>
                </a:solidFill>
              </a:rPr>
              <a:t>Okuldaki </a:t>
            </a:r>
            <a:r>
              <a:rPr lang="tr-TR" sz="2400" b="1" dirty="0">
                <a:solidFill>
                  <a:schemeClr val="tx2"/>
                </a:solidFill>
              </a:rPr>
              <a:t>her ileri adım, hem kişisel </a:t>
            </a:r>
            <a:r>
              <a:rPr lang="tr-TR" sz="2400" b="1" dirty="0" smtClean="0">
                <a:solidFill>
                  <a:schemeClr val="tx2"/>
                </a:solidFill>
              </a:rPr>
              <a:t>hem de </a:t>
            </a:r>
            <a:r>
              <a:rPr lang="tr-TR" sz="2400" b="1" dirty="0">
                <a:solidFill>
                  <a:schemeClr val="tx2"/>
                </a:solidFill>
              </a:rPr>
              <a:t>kurumsal bazda ödülleri de beraberinde getirir, bu ödüller, hiç şüphe yok ki sizi teşvik edecek ve daha </a:t>
            </a:r>
            <a:r>
              <a:rPr lang="tr-TR" sz="2400" b="1" dirty="0" smtClean="0">
                <a:solidFill>
                  <a:schemeClr val="tx2"/>
                </a:solidFill>
              </a:rPr>
              <a:t>fazla çaba </a:t>
            </a:r>
            <a:r>
              <a:rPr lang="tr-TR" sz="2400" b="1" dirty="0">
                <a:solidFill>
                  <a:schemeClr val="tx2"/>
                </a:solidFill>
              </a:rPr>
              <a:t>göstermeye sevk edecektir. </a:t>
            </a:r>
          </a:p>
        </p:txBody>
      </p:sp>
    </p:spTree>
    <p:extLst>
      <p:ext uri="{BB962C8B-B14F-4D97-AF65-F5344CB8AC3E}">
        <p14:creationId xmlns:p14="http://schemas.microsoft.com/office/powerpoint/2010/main" val="338513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tr-TR" altLang="tr-TR" b="1" dirty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Ek I DVE ilkelerine Göre ve Okulun Durumunu Belirleme</a:t>
            </a:r>
            <a:endParaRPr lang="tr-TR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552039"/>
              </p:ext>
            </p:extLst>
          </p:nvPr>
        </p:nvGraphicFramePr>
        <p:xfrm>
          <a:off x="457200" y="1916832"/>
          <a:ext cx="8229600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25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DVE İlkeleri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5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Kilit Alanlar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Hak ve Sorumluluklar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Aktif Katılım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Çeşitliliğe Değer Verme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8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Yönetişim, liderlik ve kamusal güvenirlik</a:t>
                      </a:r>
                      <a:endParaRPr lang="tr-TR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Değer Merkezli Eğitim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8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İşbirliği, iletişim ve katılım: Rekabet ve okulun taahhüdü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Öğrenci Disiplini</a:t>
                      </a:r>
                      <a:endParaRPr lang="tr-TR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970298"/>
            <a:ext cx="21352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9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tr-TR" altLang="tr-T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5423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Teşekkürler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schemeClr val="tx2"/>
                </a:solidFill>
              </a:rPr>
              <a:t>Ahmet AYPAY; </a:t>
            </a:r>
            <a:r>
              <a:rPr lang="tr-TR" sz="2400" dirty="0" smtClean="0">
                <a:solidFill>
                  <a:schemeClr val="tx2"/>
                </a:solidFill>
                <a:hlinkClick r:id="rId2"/>
              </a:rPr>
              <a:t>aypaya@yahoo.com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Engin KARADAĞ; </a:t>
            </a:r>
            <a:r>
              <a:rPr lang="tr-TR" sz="2400" dirty="0" smtClean="0">
                <a:solidFill>
                  <a:schemeClr val="tx2"/>
                </a:solidFill>
                <a:hlinkClick r:id="rId3"/>
              </a:rPr>
              <a:t>enginkaradag@ogu.edu.tr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 smtClean="0">
                <a:solidFill>
                  <a:schemeClr val="tx2"/>
                </a:solidFill>
              </a:rPr>
              <a:t>M. </a:t>
            </a:r>
            <a:r>
              <a:rPr lang="tr-TR" sz="2400" dirty="0">
                <a:solidFill>
                  <a:schemeClr val="tx2"/>
                </a:solidFill>
              </a:rPr>
              <a:t>Ali </a:t>
            </a:r>
            <a:r>
              <a:rPr lang="tr-TR" sz="2400" dirty="0" smtClean="0">
                <a:solidFill>
                  <a:schemeClr val="tx2"/>
                </a:solidFill>
              </a:rPr>
              <a:t>DOMBAYCI</a:t>
            </a:r>
            <a:r>
              <a:rPr lang="tr-TR" sz="2400" dirty="0">
                <a:solidFill>
                  <a:schemeClr val="tx2"/>
                </a:solidFill>
              </a:rPr>
              <a:t>; </a:t>
            </a:r>
            <a:r>
              <a:rPr lang="tr-TR" sz="2400" dirty="0" smtClean="0">
                <a:solidFill>
                  <a:schemeClr val="tx2"/>
                </a:solidFill>
                <a:hlinkClick r:id="rId4"/>
              </a:rPr>
              <a:t>malidombayci@gmail.com</a:t>
            </a:r>
            <a:endParaRPr lang="tr-TR" sz="2400" dirty="0" smtClean="0">
              <a:solidFill>
                <a:schemeClr val="tx2"/>
              </a:solidFill>
            </a:endParaRPr>
          </a:p>
          <a:p>
            <a:r>
              <a:rPr lang="tr-TR" sz="2400" dirty="0">
                <a:solidFill>
                  <a:schemeClr val="tx2"/>
                </a:solidFill>
              </a:rPr>
              <a:t>Mehmet Ülger; </a:t>
            </a:r>
            <a:r>
              <a:rPr lang="tr-TR" sz="2400" dirty="0" smtClean="0">
                <a:solidFill>
                  <a:schemeClr val="tx2"/>
                </a:solidFill>
                <a:hlinkClick r:id="rId5"/>
              </a:rPr>
              <a:t>mulger06@gmail.com</a:t>
            </a:r>
            <a:endParaRPr lang="tr-TR" sz="2400" dirty="0" smtClean="0">
              <a:solidFill>
                <a:schemeClr val="tx2"/>
              </a:solidFill>
            </a:endParaRPr>
          </a:p>
          <a:p>
            <a:endParaRPr lang="tr-TR" sz="2400" dirty="0" smtClean="0">
              <a:solidFill>
                <a:schemeClr val="tx2"/>
              </a:solidFill>
            </a:endParaRPr>
          </a:p>
          <a:p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2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Demokratik Okul Yönetişimi</a:t>
            </a:r>
            <a:endParaRPr lang="tr-TR" sz="4000" b="1" dirty="0" smtClean="0">
              <a:solidFill>
                <a:srgbClr val="FF0000"/>
              </a:solidFill>
            </a:endParaRP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07288" cy="4311650"/>
          </a:xfrm>
          <a:noFill/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b="1" i="1" dirty="0" smtClean="0">
                <a:solidFill>
                  <a:schemeClr val="tx2"/>
                </a:solidFill>
              </a:rPr>
              <a:t>Yönetişim nedir</a:t>
            </a:r>
            <a:r>
              <a:rPr lang="tr-TR" sz="2400" b="1" i="1" dirty="0">
                <a:solidFill>
                  <a:schemeClr val="tx2"/>
                </a:solidFill>
              </a:rPr>
              <a:t>? </a:t>
            </a:r>
            <a:endParaRPr lang="tr-TR" sz="2400" b="1" i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Yönetişim okulların ve eğitim sistemlerin açıklığını vurgulamak için kullanılır.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sz="2400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b="1" i="1" dirty="0" smtClean="0">
                <a:solidFill>
                  <a:schemeClr val="tx2"/>
                </a:solidFill>
              </a:rPr>
              <a:t>Yönetim nedir?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Yönetimin teknik ve enstrümantal boyutlarının altını çizmek için kullanılır.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5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>
                <a:solidFill>
                  <a:srgbClr val="FF0000"/>
                </a:solidFill>
              </a:rPr>
              <a:t>Demokratik Okul Yönetişimi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507288" cy="4283050"/>
          </a:xfrm>
          <a:noFill/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Genellikle davranışlarını tam olarak tahmin edemediğimiz şeyleri ve varlıkları </a:t>
            </a:r>
            <a:r>
              <a:rPr lang="tr-TR" sz="2400" i="1" dirty="0">
                <a:solidFill>
                  <a:schemeClr val="tx2"/>
                </a:solidFill>
              </a:rPr>
              <a:t>yönetir</a:t>
            </a:r>
            <a:r>
              <a:rPr lang="tr-TR" sz="2400" dirty="0">
                <a:solidFill>
                  <a:schemeClr val="tx2"/>
                </a:solidFill>
              </a:rPr>
              <a:t>, davranışlarını daha kolay tahmin edebildiğimiz kimseleri ya da varlıkları ise </a:t>
            </a:r>
            <a:r>
              <a:rPr lang="tr-TR" sz="2400" i="1" dirty="0">
                <a:solidFill>
                  <a:schemeClr val="tx2"/>
                </a:solidFill>
              </a:rPr>
              <a:t>idare</a:t>
            </a:r>
            <a:r>
              <a:rPr lang="tr-TR" sz="2400" dirty="0">
                <a:solidFill>
                  <a:schemeClr val="tx2"/>
                </a:solidFill>
              </a:rPr>
              <a:t> ederiz.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Yönettiğimiz zaman tartışırız, ikna ederiz pazarlık yaparız, baskı uygularız vs. çünkü yönettiğimiz şeylerin kontrolü tümüyle bizim elimizde değildir. </a:t>
            </a:r>
            <a:endParaRPr lang="tr-TR" sz="24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 smtClean="0">
                <a:solidFill>
                  <a:schemeClr val="tx2"/>
                </a:solidFill>
              </a:rPr>
              <a:t>İdare </a:t>
            </a:r>
            <a:r>
              <a:rPr lang="tr-TR" sz="2400" dirty="0">
                <a:solidFill>
                  <a:schemeClr val="tx2"/>
                </a:solidFill>
              </a:rPr>
              <a:t>ederken emir ve talimat verme eğilimindeyizdir; çünkü böyle yapmak için güçlü ve meşru bir yetkimiz olduğunu düşünürüz. </a:t>
            </a:r>
          </a:p>
          <a:p>
            <a:pPr>
              <a:lnSpc>
                <a:spcPct val="90000"/>
              </a:lnSpc>
              <a:buFont typeface="Symbol" pitchFamily="18" charset="2"/>
              <a:buChar char="*"/>
            </a:pPr>
            <a:endParaRPr lang="tr-TR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5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Demokratik Okul Yönetişimi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Yöneticiler tek başlarına birçok faktörün devreye girdiği ortamları yönetemedikleri için, </a:t>
            </a:r>
            <a:r>
              <a:rPr lang="tr-TR" sz="2400" b="1" i="1" dirty="0">
                <a:solidFill>
                  <a:schemeClr val="tx2"/>
                </a:solidFill>
              </a:rPr>
              <a:t>açık ve demokratik bir yaklaşım</a:t>
            </a:r>
            <a:r>
              <a:rPr lang="tr-TR" sz="2400" dirty="0">
                <a:solidFill>
                  <a:schemeClr val="tx2"/>
                </a:solidFill>
              </a:rPr>
              <a:t>, modern bir okulda sürdürebilir ve başarılı liderliğe giden tek yoldur. </a:t>
            </a:r>
            <a:endParaRPr lang="tr-TR" sz="2400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tr-TR" sz="24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sz="2400" dirty="0">
                <a:solidFill>
                  <a:schemeClr val="tx2"/>
                </a:solidFill>
              </a:rPr>
              <a:t>Ancak demokratik okul yönetişimi </a:t>
            </a:r>
            <a:r>
              <a:rPr lang="tr-TR" sz="2400" dirty="0" smtClean="0">
                <a:solidFill>
                  <a:schemeClr val="tx2"/>
                </a:solidFill>
              </a:rPr>
              <a:t>okul </a:t>
            </a:r>
            <a:r>
              <a:rPr lang="tr-TR" sz="2400" dirty="0">
                <a:solidFill>
                  <a:schemeClr val="tx2"/>
                </a:solidFill>
              </a:rPr>
              <a:t>müdürü açısından sadece ayakta kalabilme imkanı anlamına gelmez; bunun altında yatan çok daha önemli nedenler de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77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Demokratik Okul Yönetişimi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>
                <a:solidFill>
                  <a:srgbClr val="0070C0"/>
                </a:solidFill>
              </a:rPr>
              <a:t>Bunlar;</a:t>
            </a:r>
          </a:p>
          <a:p>
            <a:pPr>
              <a:buFont typeface="Wingdings" pitchFamily="2" charset="2"/>
              <a:buChar char="§"/>
            </a:pPr>
            <a:r>
              <a:rPr lang="tr-TR" i="1" dirty="0" smtClean="0">
                <a:solidFill>
                  <a:srgbClr val="0070C0"/>
                </a:solidFill>
              </a:rPr>
              <a:t>Etik nedenler</a:t>
            </a:r>
          </a:p>
          <a:p>
            <a:pPr>
              <a:buFont typeface="Wingdings" pitchFamily="2" charset="2"/>
              <a:buChar char="§"/>
            </a:pPr>
            <a:r>
              <a:rPr lang="tr-TR" i="1" dirty="0" smtClean="0">
                <a:solidFill>
                  <a:srgbClr val="0070C0"/>
                </a:solidFill>
              </a:rPr>
              <a:t>Politik nedenler</a:t>
            </a:r>
          </a:p>
          <a:p>
            <a:pPr>
              <a:buFont typeface="Wingdings" pitchFamily="2" charset="2"/>
              <a:buChar char="§"/>
            </a:pPr>
            <a:r>
              <a:rPr lang="tr-TR" i="1" dirty="0" smtClean="0">
                <a:solidFill>
                  <a:srgbClr val="0070C0"/>
                </a:solidFill>
              </a:rPr>
              <a:t>Hızla değişen toplumdur.</a:t>
            </a:r>
          </a:p>
          <a:p>
            <a:pPr marL="0" indent="0">
              <a:buNone/>
            </a:pP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33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Demokratik yönetişimin faydaları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tr-TR" sz="2400" i="1" dirty="0">
                <a:solidFill>
                  <a:schemeClr val="tx2"/>
                </a:solidFill>
              </a:rPr>
              <a:t>Demokratik okul yönetişimi okulunuz için iyidir çünkü</a:t>
            </a:r>
            <a:r>
              <a:rPr lang="tr-TR" sz="2400" i="1" dirty="0" smtClean="0">
                <a:solidFill>
                  <a:schemeClr val="tx2"/>
                </a:solidFill>
              </a:rPr>
              <a:t>…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tr-TR" sz="2400" i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b="1" dirty="0">
                <a:solidFill>
                  <a:schemeClr val="tx2"/>
                </a:solidFill>
              </a:rPr>
              <a:t>disiplini </a:t>
            </a:r>
            <a:r>
              <a:rPr lang="tr-TR" b="1" dirty="0" smtClean="0">
                <a:solidFill>
                  <a:schemeClr val="tx2"/>
                </a:solidFill>
              </a:rPr>
              <a:t>geliştirir;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dirty="0" smtClean="0">
                <a:solidFill>
                  <a:schemeClr val="tx2"/>
                </a:solidFill>
              </a:rPr>
              <a:t>	</a:t>
            </a:r>
            <a:r>
              <a:rPr lang="tr-TR" sz="2400" i="1" dirty="0" smtClean="0">
                <a:solidFill>
                  <a:schemeClr val="tx2"/>
                </a:solidFill>
              </a:rPr>
              <a:t>Deneyimler ve araştırmalar </a:t>
            </a:r>
            <a:r>
              <a:rPr lang="tr-TR" sz="2400" i="1" dirty="0">
                <a:solidFill>
                  <a:schemeClr val="tx2"/>
                </a:solidFill>
              </a:rPr>
              <a:t>gösteriyor ki, kendilerine güvenilen öğrenciler zamanla daha sorumluluk sahibi </a:t>
            </a:r>
            <a:r>
              <a:rPr lang="tr-TR" sz="2400" i="1" dirty="0" smtClean="0">
                <a:solidFill>
                  <a:schemeClr val="tx2"/>
                </a:solidFill>
              </a:rPr>
              <a:t>olmaktadır.  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i="1" dirty="0" smtClean="0">
                <a:solidFill>
                  <a:schemeClr val="tx2"/>
                </a:solidFill>
              </a:rPr>
              <a:t>Kurallar </a:t>
            </a:r>
            <a:r>
              <a:rPr lang="tr-TR" sz="2400" i="1" dirty="0">
                <a:solidFill>
                  <a:schemeClr val="tx2"/>
                </a:solidFill>
              </a:rPr>
              <a:t>gereklidir, ama güven üzerine inşa edilen kurallar tehdit üzerine kurulu olanlardan çok daha </a:t>
            </a:r>
            <a:r>
              <a:rPr lang="tr-TR" sz="2400" i="1" dirty="0" smtClean="0">
                <a:solidFill>
                  <a:schemeClr val="tx2"/>
                </a:solidFill>
              </a:rPr>
              <a:t>kalıcı niteliktedir </a:t>
            </a:r>
            <a:r>
              <a:rPr lang="tr-TR" sz="2400" i="1" dirty="0">
                <a:solidFill>
                  <a:schemeClr val="tx2"/>
                </a:solidFill>
              </a:rPr>
              <a:t>ve kimse izlemediğinde kurallar daha sağlıklı işler.</a:t>
            </a:r>
          </a:p>
          <a:p>
            <a:pPr marL="0" indent="0">
              <a:buNone/>
            </a:pP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59238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Demokratik yönetişimin 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tr-TR" b="1" dirty="0">
                <a:solidFill>
                  <a:schemeClr val="tx2"/>
                </a:solidFill>
              </a:rPr>
              <a:t>ö</a:t>
            </a:r>
            <a:r>
              <a:rPr lang="tr-TR" b="1" dirty="0" smtClean="0">
                <a:solidFill>
                  <a:schemeClr val="tx2"/>
                </a:solidFill>
              </a:rPr>
              <a:t>ğrenmeyi geliştirir; </a:t>
            </a:r>
            <a:endParaRPr lang="tr-TR" b="1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dirty="0">
                <a:solidFill>
                  <a:schemeClr val="tx2"/>
                </a:solidFill>
              </a:rPr>
              <a:t>	</a:t>
            </a:r>
            <a:r>
              <a:rPr lang="tr-TR" sz="2400" i="1" dirty="0">
                <a:solidFill>
                  <a:schemeClr val="tx2"/>
                </a:solidFill>
              </a:rPr>
              <a:t>Öğrenmek bireysel bir </a:t>
            </a:r>
            <a:r>
              <a:rPr lang="tr-TR" sz="2400" i="1" dirty="0" smtClean="0">
                <a:solidFill>
                  <a:schemeClr val="tx2"/>
                </a:solidFill>
              </a:rPr>
              <a:t>şeydir ve öğrenme </a:t>
            </a:r>
            <a:r>
              <a:rPr lang="tr-TR" sz="2400" i="1" dirty="0">
                <a:solidFill>
                  <a:schemeClr val="tx2"/>
                </a:solidFill>
              </a:rPr>
              <a:t>biçimleri kişiden kişiye değişir. </a:t>
            </a:r>
            <a:r>
              <a:rPr lang="tr-TR" sz="2400" i="1" dirty="0" smtClean="0">
                <a:solidFill>
                  <a:schemeClr val="tx2"/>
                </a:solidFill>
              </a:rPr>
              <a:t>Demokratik </a:t>
            </a:r>
            <a:r>
              <a:rPr lang="tr-TR" sz="2400" i="1" dirty="0">
                <a:solidFill>
                  <a:schemeClr val="tx2"/>
                </a:solidFill>
              </a:rPr>
              <a:t>bir ortamda, öğrenenlere ne şekilde çalışmak ve </a:t>
            </a:r>
            <a:r>
              <a:rPr lang="tr-TR" sz="2400" i="1" dirty="0" smtClean="0">
                <a:solidFill>
                  <a:schemeClr val="tx2"/>
                </a:solidFill>
              </a:rPr>
              <a:t>bir dereceye </a:t>
            </a:r>
            <a:r>
              <a:rPr lang="tr-TR" sz="2400" i="1" dirty="0">
                <a:solidFill>
                  <a:schemeClr val="tx2"/>
                </a:solidFill>
              </a:rPr>
              <a:t>kadar da neyi öğrenmek istediklerini seçmek hususunda daha fazla özgürlük tanınır. </a:t>
            </a:r>
            <a:endParaRPr lang="tr-TR" sz="2400" i="1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tr-TR" sz="2400" i="1" dirty="0">
                <a:solidFill>
                  <a:schemeClr val="tx2"/>
                </a:solidFill>
              </a:rPr>
              <a:t>	</a:t>
            </a:r>
            <a:r>
              <a:rPr lang="tr-TR" sz="2400" i="1" dirty="0" smtClean="0">
                <a:solidFill>
                  <a:schemeClr val="tx2"/>
                </a:solidFill>
              </a:rPr>
              <a:t>Öğrenciye neyi nasıl </a:t>
            </a:r>
            <a:r>
              <a:rPr lang="tr-TR" sz="2400" i="1" dirty="0">
                <a:solidFill>
                  <a:schemeClr val="tx2"/>
                </a:solidFill>
              </a:rPr>
              <a:t>öğreneceğini, hatta mümkünse, bunları </a:t>
            </a:r>
            <a:r>
              <a:rPr lang="tr-TR" sz="2400" i="1" dirty="0" smtClean="0">
                <a:solidFill>
                  <a:schemeClr val="tx2"/>
                </a:solidFill>
              </a:rPr>
              <a:t>nasıl değerlendirileceğini </a:t>
            </a:r>
            <a:r>
              <a:rPr lang="tr-TR" sz="2400" i="1" dirty="0">
                <a:solidFill>
                  <a:schemeClr val="tx2"/>
                </a:solidFill>
              </a:rPr>
              <a:t>seçme konusunda özgürlük </a:t>
            </a:r>
            <a:r>
              <a:rPr lang="tr-TR" sz="2400" i="1" dirty="0" smtClean="0">
                <a:solidFill>
                  <a:schemeClr val="tx2"/>
                </a:solidFill>
              </a:rPr>
              <a:t>verildiği takdirde </a:t>
            </a:r>
            <a:r>
              <a:rPr lang="tr-TR" sz="2400" i="1" dirty="0">
                <a:solidFill>
                  <a:schemeClr val="tx2"/>
                </a:solidFill>
              </a:rPr>
              <a:t>başarı ve motivasyon eksikliğiyle ilgili problemler büyük ölçüde azaltılabilir.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2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1356</Words>
  <Application>Microsoft Office PowerPoint</Application>
  <PresentationFormat>Ekran Gösterisi (4:3)</PresentationFormat>
  <Paragraphs>185</Paragraphs>
  <Slides>38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PowerPoint Sunusu</vt:lpstr>
      <vt:lpstr>Demokratik Okul Yönetişimi</vt:lpstr>
      <vt:lpstr>Okul Yönetişimi nedir? </vt:lpstr>
      <vt:lpstr>Demokratik Okul Yönetişimi</vt:lpstr>
      <vt:lpstr>Demokratik Okul Yönetişimi</vt:lpstr>
      <vt:lpstr>Demokratik Okul Yönetişimi</vt:lpstr>
      <vt:lpstr>Demokratik Okul Yönetişimi</vt:lpstr>
      <vt:lpstr>Demokratik yönetişimin faydaları</vt:lpstr>
      <vt:lpstr>Demokratik yönetişimin faydaları</vt:lpstr>
      <vt:lpstr>Demokratik yönetişimin faydaları</vt:lpstr>
      <vt:lpstr>Demokratik yönetişimin faydaları</vt:lpstr>
      <vt:lpstr>Demokratik Okul Yönetişimi için Kilit Alanlar: İlk analiz</vt:lpstr>
      <vt:lpstr>Demokratik Okul Yönetişimi için Kilit Alanlar: İlk analiz</vt:lpstr>
      <vt:lpstr>Dört Izgara Şeması</vt:lpstr>
      <vt:lpstr>PowerPoint Sunusu</vt:lpstr>
      <vt:lpstr>PowerPoint Sunusu</vt:lpstr>
      <vt:lpstr>PowerPoint Sunusu</vt:lpstr>
      <vt:lpstr>PowerPoint Sunusu</vt:lpstr>
      <vt:lpstr>PowerPoint Sunusu</vt:lpstr>
      <vt:lpstr>Dört Izgara Şeması</vt:lpstr>
      <vt:lpstr>Yönetişim, liderlik, yönetim ve kamu önünde hesap verebilirliği</vt:lpstr>
      <vt:lpstr>PowerPoint Sunusu</vt:lpstr>
      <vt:lpstr>Yönetişim, liderlik, yönetim ve kamu önünde hesap verebilirliği</vt:lpstr>
      <vt:lpstr>PowerPoint Sunusu</vt:lpstr>
      <vt:lpstr>Yönetişim, liderlik, yönetim ve kamu önünde hesap verebilirliği</vt:lpstr>
      <vt:lpstr>PowerPoint Sunusu</vt:lpstr>
      <vt:lpstr>Yönetişim, liderlik, yönetim ve kamu önünde hesap verebilirliği</vt:lpstr>
      <vt:lpstr>PowerPoint Sunusu</vt:lpstr>
      <vt:lpstr>Adım Adım: Demokratik Yönetişime Giden Yol</vt:lpstr>
      <vt:lpstr>  Kilit Alan 1: Yönetişim, liderlik, yönetim ve kamu önünde hesap verebilirliği Resmi bağlamlar </vt:lpstr>
      <vt:lpstr>Demokratik Okul Yönetişimi Hakkında Sıkça Sorulan Sorular</vt:lpstr>
      <vt:lpstr>Okul lideri olarak bu değişim sürecinde yapmanız gerekenler nelerdir?</vt:lpstr>
      <vt:lpstr>Demokratik Yönetişim: biçimleri ve genel özellikleri</vt:lpstr>
      <vt:lpstr>Demokratik Yönetişim: biçimleri ve genel özellikleri</vt:lpstr>
      <vt:lpstr>Sonuç…</vt:lpstr>
      <vt:lpstr>Sonuç…</vt:lpstr>
      <vt:lpstr>Ek I DVE ilkelerine Göre ve Okulun Durumunu Belirleme</vt:lpstr>
      <vt:lpstr>Teşekkürler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FSMazlum</dc:creator>
  <cp:lastModifiedBy>Admin</cp:lastModifiedBy>
  <cp:revision>71</cp:revision>
  <dcterms:created xsi:type="dcterms:W3CDTF">2012-08-24T19:02:15Z</dcterms:created>
  <dcterms:modified xsi:type="dcterms:W3CDTF">2013-12-19T19:27:57Z</dcterms:modified>
</cp:coreProperties>
</file>