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B36D54-D4CE-48B9-B952-A25F4AE02C0D}" type="datetimeFigureOut">
              <a:rPr lang="tr-TR"/>
              <a:pPr/>
              <a:t>23.12.2014</a:t>
            </a:fld>
            <a:endParaRPr lang="tr-TR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0FE77C-941D-4CF4-BD81-321E5C4C6F77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0072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tr-TR"/>
              <a:t>DEMOKRASİ VE DEMOKRATİKLEŞME: HALKIN YÖNETİMİ, HALKIN KATILIMI</a:t>
            </a:r>
          </a:p>
          <a:p>
            <a:pPr>
              <a:spcBef>
                <a:spcPct val="0"/>
              </a:spcBef>
            </a:pPr>
            <a:endParaRPr lang="tr-TR"/>
          </a:p>
          <a:p>
            <a:pPr>
              <a:spcBef>
                <a:spcPct val="0"/>
              </a:spcBef>
            </a:pPr>
            <a:endParaRPr lang="tr-TR"/>
          </a:p>
        </p:txBody>
      </p:sp>
      <p:sp>
        <p:nvSpPr>
          <p:cNvPr id="37892" name="Slayt Numarası Yer Tutucus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A31A4F-3F6C-490F-B65A-AED452BD3F6B}" type="slidenum">
              <a:rPr lang="tr-TR" sz="1200"/>
              <a:pPr algn="r"/>
              <a:t>2</a:t>
            </a:fld>
            <a:endParaRPr lang="tr-T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AA7BB-75D9-45AE-8F8C-1583B424E541}" type="datetimeFigureOut">
              <a:rPr lang="tr-TR"/>
              <a:pPr>
                <a:defRPr/>
              </a:pPr>
              <a:t>23.12.2014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07A5B-8450-4162-8E47-DA284B05A33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40C03-04CC-4A28-91AD-2CDFA15D2EA3}" type="datetimeFigureOut">
              <a:rPr lang="tr-TR"/>
              <a:pPr>
                <a:defRPr/>
              </a:pPr>
              <a:t>23.12.2014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67FB-0DDC-4732-87D6-FA5225A2B1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96E8-3EC6-4218-A465-3D3283176F24}" type="datetimeFigureOut">
              <a:rPr lang="tr-TR"/>
              <a:pPr>
                <a:defRPr/>
              </a:pPr>
              <a:t>23.12.2014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6ED1-5C60-4A52-880E-FE23B849C1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149A7-6A87-45ED-B08B-874F22B7807C}" type="datetimeFigureOut">
              <a:rPr lang="tr-TR"/>
              <a:pPr>
                <a:defRPr/>
              </a:pPr>
              <a:t>23.12.2014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7FF5E-0A20-4827-8D14-C53EA9A43E1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8D3B-E5DE-4BCC-BA6E-829694B479CC}" type="datetimeFigureOut">
              <a:rPr lang="tr-TR"/>
              <a:pPr>
                <a:defRPr/>
              </a:pPr>
              <a:t>23.12.2014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676F5-32A8-4C50-B2A8-C12048CD161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D1CBF-85BD-4B96-84F2-A1D3EAE9D853}" type="datetimeFigureOut">
              <a:rPr lang="tr-TR"/>
              <a:pPr>
                <a:defRPr/>
              </a:pPr>
              <a:t>23.12.2014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54052-4C76-499E-B60D-94D2397DBFD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7D084-F321-4F1D-A3CF-F45026CD22CF}" type="datetimeFigureOut">
              <a:rPr lang="tr-TR"/>
              <a:pPr>
                <a:defRPr/>
              </a:pPr>
              <a:t>23.12.2014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BE7FA-A25F-48B9-BC0F-E85AC1F90F4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D525-18CC-47CB-A423-77930CFF9144}" type="datetimeFigureOut">
              <a:rPr lang="tr-TR"/>
              <a:pPr>
                <a:defRPr/>
              </a:pPr>
              <a:t>23.12.2014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591CB-5FD9-4CD2-847E-654E96FF43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6D654-F19C-4989-9364-3338FEF58B25}" type="datetimeFigureOut">
              <a:rPr lang="tr-TR"/>
              <a:pPr>
                <a:defRPr/>
              </a:pPr>
              <a:t>23.12.2014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07E88-1A4A-4EF2-A54E-622111BD83C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DFA29-ED87-4C8C-B95E-8444156D2FFA}" type="datetimeFigureOut">
              <a:rPr lang="tr-TR"/>
              <a:pPr>
                <a:defRPr/>
              </a:pPr>
              <a:t>23.12.2014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95177-1A36-44B9-B931-0CA30849BD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7B14-AEFD-4095-A6E9-01D31CE7C833}" type="datetimeFigureOut">
              <a:rPr lang="tr-TR"/>
              <a:pPr>
                <a:defRPr/>
              </a:pPr>
              <a:t>23.12.2014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6EDB9-98CF-4334-B074-85DA9D9A01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0A43A0-11CD-420C-8C29-7F33B5E8DDAD}" type="datetimeFigureOut">
              <a:rPr lang="tr-TR"/>
              <a:pPr>
                <a:defRPr/>
              </a:pPr>
              <a:t>23.12.2014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4094D3-97C5-495D-BD88-89C2AB5133D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000" b="1" smtClean="0">
                <a:solidFill>
                  <a:srgbClr val="FF0000"/>
                </a:solidFill>
              </a:rPr>
              <a:t>Rol Oynama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311650"/>
          </a:xfrm>
        </p:spPr>
        <p:txBody>
          <a:bodyPr/>
          <a:lstStyle/>
          <a:p>
            <a:pPr algn="just">
              <a:buNone/>
            </a:pPr>
            <a:r>
              <a:rPr lang="tr-TR" sz="2800" b="1" dirty="0" smtClean="0">
                <a:solidFill>
                  <a:schemeClr val="tx2"/>
                </a:solidFill>
              </a:rPr>
              <a:t>Örnek </a:t>
            </a:r>
            <a:r>
              <a:rPr lang="tr-TR" sz="2800" b="1" dirty="0">
                <a:solidFill>
                  <a:schemeClr val="tx2"/>
                </a:solidFill>
              </a:rPr>
              <a:t>Olay:</a:t>
            </a:r>
          </a:p>
          <a:p>
            <a:pPr marL="0" lvl="1" indent="0"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pPr marL="0" lvl="1" indent="0"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dirty="0" smtClean="0">
                <a:solidFill>
                  <a:schemeClr val="tx2"/>
                </a:solidFill>
              </a:rPr>
              <a:t>Dört </a:t>
            </a:r>
            <a:r>
              <a:rPr lang="tr-TR" dirty="0">
                <a:solidFill>
                  <a:schemeClr val="tx2"/>
                </a:solidFill>
              </a:rPr>
              <a:t>arkadaş Mehmet, Zehra, Mustafa ve Funda okul bahçesinde, köylerinin yakınında faaliyet gösteren madencilik şirketinin hayatlarına verdiği zararı tartışıyorlar.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000" b="1" smtClean="0">
                <a:solidFill>
                  <a:srgbClr val="FF0000"/>
                </a:solidFill>
              </a:rPr>
              <a:t>Örnek Olay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91440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000" b="1" smtClean="0">
                <a:solidFill>
                  <a:srgbClr val="FF0000"/>
                </a:solidFill>
              </a:rPr>
              <a:t>Örnek Olay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311650"/>
          </a:xfrm>
        </p:spPr>
        <p:txBody>
          <a:bodyPr/>
          <a:lstStyle/>
          <a:p>
            <a:pPr marL="0" lvl="1" indent="0"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sz="2700" b="1" dirty="0">
                <a:solidFill>
                  <a:schemeClr val="tx2"/>
                </a:solidFill>
              </a:rPr>
              <a:t>Mehmet: </a:t>
            </a:r>
            <a:r>
              <a:rPr lang="tr-TR" sz="2700" dirty="0">
                <a:solidFill>
                  <a:schemeClr val="tx2"/>
                </a:solidFill>
              </a:rPr>
              <a:t>Arkadaşlar, yavaş yavaş hayatımız mahvoluyor. Bu madencilik şir­keti yüzünden zehir soluyoruz, içtiğimiz su içilmez oldu, ağaçlar yok edildi, piknik yapacak yerimiz kalmadı, hayvanlar telef oldu.</a:t>
            </a:r>
          </a:p>
          <a:p>
            <a:pPr marL="0" lvl="1" indent="0"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sz="2700" b="1" dirty="0" smtClean="0">
                <a:solidFill>
                  <a:schemeClr val="tx2"/>
                </a:solidFill>
              </a:rPr>
              <a:t>Zehra</a:t>
            </a:r>
            <a:r>
              <a:rPr lang="tr-TR" sz="2700" b="1" dirty="0">
                <a:solidFill>
                  <a:schemeClr val="tx2"/>
                </a:solidFill>
              </a:rPr>
              <a:t>: </a:t>
            </a:r>
            <a:r>
              <a:rPr lang="tr-TR" sz="2700" dirty="0">
                <a:solidFill>
                  <a:schemeClr val="tx2"/>
                </a:solidFill>
              </a:rPr>
              <a:t>İyi de ne yapabiliriz ki? Ne diyorsanız onu yapalım. </a:t>
            </a:r>
          </a:p>
          <a:p>
            <a:pPr marL="0" lvl="1" indent="0"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sz="2700" b="1" dirty="0" smtClean="0">
                <a:solidFill>
                  <a:schemeClr val="tx2"/>
                </a:solidFill>
              </a:rPr>
              <a:t>Mustafa</a:t>
            </a:r>
            <a:r>
              <a:rPr lang="tr-TR" sz="2700" b="1" dirty="0">
                <a:solidFill>
                  <a:schemeClr val="tx2"/>
                </a:solidFill>
              </a:rPr>
              <a:t>: </a:t>
            </a:r>
            <a:r>
              <a:rPr lang="tr-TR" sz="2700" dirty="0">
                <a:solidFill>
                  <a:schemeClr val="tx2"/>
                </a:solidFill>
              </a:rPr>
              <a:t>Bana ne ya. Biz zaten bu yaz köyden taşınacağız. </a:t>
            </a:r>
          </a:p>
          <a:p>
            <a:pPr marL="0" lvl="1" indent="0"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sz="2700" b="1" dirty="0" smtClean="0">
                <a:solidFill>
                  <a:schemeClr val="tx2"/>
                </a:solidFill>
              </a:rPr>
              <a:t>Funda</a:t>
            </a:r>
            <a:r>
              <a:rPr lang="tr-TR" sz="2700" b="1" dirty="0">
                <a:solidFill>
                  <a:schemeClr val="tx2"/>
                </a:solidFill>
              </a:rPr>
              <a:t>: </a:t>
            </a:r>
            <a:r>
              <a:rPr lang="tr-TR" sz="2700" dirty="0">
                <a:solidFill>
                  <a:schemeClr val="tx2"/>
                </a:solidFill>
              </a:rPr>
              <a:t>Bence bu konuda acilen bir şeyler yapmalıyız. Ben internetten araştır­dım, bu konuda çalışmalar yapan sivil toplum kuruluşları var. Onlarla birlikte köyde yaşayanları organize edip buna engel olabiliriz</a:t>
            </a:r>
            <a:r>
              <a:rPr lang="tr-TR" dirty="0">
                <a:solidFill>
                  <a:schemeClr val="tx2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000" b="1" smtClean="0">
                <a:solidFill>
                  <a:srgbClr val="FF0000"/>
                </a:solidFill>
              </a:rPr>
              <a:t>Örnek Olay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311650"/>
          </a:xfrm>
        </p:spPr>
        <p:txBody>
          <a:bodyPr/>
          <a:lstStyle/>
          <a:p>
            <a:pPr marL="342900" lvl="1" indent="-342900" algn="just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Char char="*"/>
            </a:pPr>
            <a:r>
              <a:rPr lang="tr-TR" dirty="0">
                <a:solidFill>
                  <a:schemeClr val="tx2"/>
                </a:solidFill>
              </a:rPr>
              <a:t>Örnek olayda yer alan karakterler, vatandaş tiplerinden hangisini temsil </a:t>
            </a:r>
            <a:r>
              <a:rPr lang="tr-TR" dirty="0" smtClean="0">
                <a:solidFill>
                  <a:schemeClr val="tx2"/>
                </a:solidFill>
              </a:rPr>
              <a:t>etmektedir</a:t>
            </a:r>
            <a:r>
              <a:rPr lang="tr-TR" dirty="0">
                <a:solidFill>
                  <a:schemeClr val="tx2"/>
                </a:solidFill>
              </a:rPr>
              <a:t>? </a:t>
            </a:r>
          </a:p>
          <a:p>
            <a:pPr marL="0" lvl="1" indent="0"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dirty="0">
                <a:solidFill>
                  <a:schemeClr val="tx2"/>
                </a:solidFill>
              </a:rPr>
              <a:t>	</a:t>
            </a:r>
          </a:p>
          <a:p>
            <a:pPr marL="342900" lvl="1" indent="-342900" algn="just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Char char="*"/>
            </a:pPr>
            <a:r>
              <a:rPr lang="tr-TR" dirty="0">
                <a:solidFill>
                  <a:schemeClr val="tx2"/>
                </a:solidFill>
              </a:rPr>
              <a:t>Sizce hangi vatandaş tipi sorunların çözümünde daha etkin rol oynayabilir? </a:t>
            </a:r>
          </a:p>
          <a:p>
            <a:pPr marL="342900" lvl="1" indent="-342900" algn="just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Char char="*"/>
            </a:pPr>
            <a:endParaRPr lang="tr-TR" dirty="0">
              <a:solidFill>
                <a:schemeClr val="tx2"/>
              </a:solidFill>
            </a:endParaRPr>
          </a:p>
          <a:p>
            <a:pPr marL="342900" lvl="1" indent="-342900" algn="just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Char char="*"/>
            </a:pPr>
            <a:r>
              <a:rPr lang="tr-TR" dirty="0">
                <a:solidFill>
                  <a:schemeClr val="tx2"/>
                </a:solidFill>
              </a:rPr>
              <a:t>Vatandaşların sorunların çözümünde Sivil Toplum Kuruluşlarından (STK) </a:t>
            </a:r>
            <a:r>
              <a:rPr lang="tr-TR" dirty="0" smtClean="0">
                <a:solidFill>
                  <a:schemeClr val="tx2"/>
                </a:solidFill>
              </a:rPr>
              <a:t>destek </a:t>
            </a:r>
            <a:r>
              <a:rPr lang="tr-TR" dirty="0">
                <a:solidFill>
                  <a:schemeClr val="tx2"/>
                </a:solidFill>
              </a:rPr>
              <a:t>almalarının ve bu kuruluşlarda aktif rol almalarının demokrasi açısından önemi nedir?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000" b="1" smtClean="0">
                <a:solidFill>
                  <a:srgbClr val="FF0000"/>
                </a:solidFill>
              </a:rPr>
              <a:t>Sonuç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311650"/>
          </a:xfrm>
        </p:spPr>
        <p:txBody>
          <a:bodyPr/>
          <a:lstStyle/>
          <a:p>
            <a:pPr algn="ctr">
              <a:buNone/>
            </a:pPr>
            <a:r>
              <a:rPr lang="tr-TR" dirty="0" smtClean="0">
                <a:solidFill>
                  <a:srgbClr val="2F2B20"/>
                </a:solidFill>
              </a:rPr>
              <a:t>	 </a:t>
            </a:r>
            <a:r>
              <a:rPr lang="tr-TR" sz="2800" dirty="0">
                <a:solidFill>
                  <a:schemeClr val="tx2"/>
                </a:solidFill>
              </a:rPr>
              <a:t>Dersin Değerlendirilmesi ve Grup Çalışması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Grup Çalışması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311650"/>
          </a:xfrm>
        </p:spPr>
        <p:txBody>
          <a:bodyPr/>
          <a:lstStyle/>
          <a:p>
            <a:pPr marL="342900" lvl="1" indent="-342900" algn="just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Char char="*"/>
            </a:pPr>
            <a:r>
              <a:rPr lang="tr-TR" dirty="0" smtClean="0">
                <a:solidFill>
                  <a:schemeClr val="tx2"/>
                </a:solidFill>
              </a:rPr>
              <a:t>Beşer </a:t>
            </a:r>
            <a:r>
              <a:rPr lang="tr-TR" dirty="0">
                <a:solidFill>
                  <a:schemeClr val="tx2"/>
                </a:solidFill>
              </a:rPr>
              <a:t>kişilik gruplara ayrılınız. Grup olarak çevrenizde yaşanan bir sorunu (çevre kirliliği, eğitim, ulaşım, sağlık, güvenlik vb.) belirleyiniz. </a:t>
            </a:r>
          </a:p>
          <a:p>
            <a:pPr marL="0" lvl="1" indent="0"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tr-TR" dirty="0">
              <a:solidFill>
                <a:schemeClr val="tx2"/>
              </a:solidFill>
            </a:endParaRPr>
          </a:p>
          <a:p>
            <a:pPr marL="342900" lvl="1" indent="-342900" algn="just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Char char="*"/>
            </a:pPr>
            <a:r>
              <a:rPr lang="tr-TR" dirty="0" smtClean="0">
                <a:solidFill>
                  <a:schemeClr val="tx2"/>
                </a:solidFill>
              </a:rPr>
              <a:t>Bu </a:t>
            </a:r>
            <a:r>
              <a:rPr lang="tr-TR" dirty="0">
                <a:solidFill>
                  <a:schemeClr val="tx2"/>
                </a:solidFill>
              </a:rPr>
              <a:t>sorunun çözümüyle ilgili ekte verilen Sivil Toplum Kuruluşlarından hangisinin ilgili olduğunu tespit ediniz. Ayrıca kendinizi ilgili Sivil Toplum Kuruluşunun üyelerinin yerine koyarak sorunun çözümü için öneriler geliştiriniz.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000" b="1" smtClean="0">
                <a:solidFill>
                  <a:srgbClr val="FF0000"/>
                </a:solidFill>
              </a:rPr>
              <a:t>Grup Çalışması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311650"/>
          </a:xfrm>
        </p:spPr>
        <p:txBody>
          <a:bodyPr/>
          <a:lstStyle/>
          <a:p>
            <a:pPr algn="ctr">
              <a:buNone/>
            </a:pPr>
            <a:r>
              <a:rPr lang="tr-TR" dirty="0" smtClean="0">
                <a:solidFill>
                  <a:srgbClr val="2F2B20"/>
                </a:solidFill>
              </a:rPr>
              <a:t>	</a:t>
            </a:r>
            <a:r>
              <a:rPr lang="tr-TR" sz="2800" dirty="0">
                <a:solidFill>
                  <a:schemeClr val="tx2"/>
                </a:solidFill>
              </a:rPr>
              <a:t>Ek-2 Eğitim, Sağlık ve Çevre ile ilgili alanlarda gönüllü olarak hizmet veren bazı STK’ </a:t>
            </a:r>
            <a:r>
              <a:rPr lang="tr-TR" sz="2800" dirty="0" err="1">
                <a:solidFill>
                  <a:schemeClr val="tx2"/>
                </a:solidFill>
              </a:rPr>
              <a:t>lar</a:t>
            </a:r>
            <a:r>
              <a:rPr lang="tr-TR" sz="28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000" b="1" smtClean="0">
                <a:solidFill>
                  <a:srgbClr val="FF0000"/>
                </a:solidFill>
              </a:rPr>
              <a:t>Grup Çalışması</a:t>
            </a:r>
          </a:p>
        </p:txBody>
      </p:sp>
      <p:graphicFrame>
        <p:nvGraphicFramePr>
          <p:cNvPr id="57362" name="Group 18"/>
          <p:cNvGraphicFramePr>
            <a:graphicFrameLocks noGrp="1"/>
          </p:cNvGraphicFramePr>
          <p:nvPr/>
        </p:nvGraphicFramePr>
        <p:xfrm>
          <a:off x="539750" y="1700213"/>
          <a:ext cx="8064500" cy="3855720"/>
        </p:xfrm>
        <a:graphic>
          <a:graphicData uri="http://schemas.openxmlformats.org/drawingml/2006/table">
            <a:tbl>
              <a:tblPr/>
              <a:tblGrid>
                <a:gridCol w="2930525"/>
                <a:gridCol w="2843213"/>
                <a:gridCol w="2290762"/>
              </a:tblGrid>
              <a:tr h="1011238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Çevrede yaşanan bir sorun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Sorunun çözümü ile ilgili STK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Sorunun çözümü için öneriler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57C"/>
                    </a:solidFill>
                  </a:tcPr>
                </a:tc>
              </a:tr>
              <a:tr h="2740025"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………………………………</a:t>
                      </a: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………………………………</a:t>
                      </a: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………………………………</a:t>
                      </a: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………………………………</a:t>
                      </a: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………………………………………………………………</a:t>
                      </a: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………………………………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……………………………………………………………..</a:t>
                      </a: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………………………………………….………………………………………….…………………………………….…………………………………</a:t>
                      </a: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………………………………………………………………………………………………………………………………………………………………………</a:t>
                      </a: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000" b="1" smtClean="0">
                <a:solidFill>
                  <a:srgbClr val="FF0000"/>
                </a:solidFill>
              </a:rPr>
              <a:t>Grup Çalışması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311650"/>
          </a:xfrm>
        </p:spPr>
        <p:txBody>
          <a:bodyPr/>
          <a:lstStyle/>
          <a:p>
            <a:pPr marL="342900" lvl="1" indent="-342900" algn="just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Char char="*"/>
            </a:pPr>
            <a:r>
              <a:rPr lang="tr-TR" dirty="0" smtClean="0">
                <a:solidFill>
                  <a:schemeClr val="tx2"/>
                </a:solidFill>
              </a:rPr>
              <a:t>Yaşadığınız </a:t>
            </a:r>
            <a:r>
              <a:rPr lang="tr-TR" dirty="0">
                <a:solidFill>
                  <a:schemeClr val="tx2"/>
                </a:solidFill>
              </a:rPr>
              <a:t>çevrede, seçtiğiniz konuyla ilgili bir Sivil Toplum Kuruluşu var ise o </a:t>
            </a:r>
            <a:r>
              <a:rPr lang="tr-TR" dirty="0" smtClean="0">
                <a:solidFill>
                  <a:schemeClr val="tx2"/>
                </a:solidFill>
              </a:rPr>
              <a:t>kuruluşun </a:t>
            </a:r>
            <a:r>
              <a:rPr lang="tr-TR" dirty="0">
                <a:solidFill>
                  <a:schemeClr val="tx2"/>
                </a:solidFill>
              </a:rPr>
              <a:t>üyeleriyle görüşerek kendi çözüm önerilerinizle onlarınkini karşılaştırabilirsiniz. </a:t>
            </a:r>
          </a:p>
          <a:p>
            <a:pPr marL="0" lvl="1" indent="0"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dirty="0">
                <a:solidFill>
                  <a:schemeClr val="tx2"/>
                </a:solidFill>
              </a:rPr>
              <a:t>	</a:t>
            </a:r>
          </a:p>
          <a:p>
            <a:pPr marL="342900" lvl="1" indent="-342900" algn="just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Char char="*"/>
            </a:pPr>
            <a:r>
              <a:rPr lang="tr-TR" dirty="0" smtClean="0">
                <a:solidFill>
                  <a:schemeClr val="tx2"/>
                </a:solidFill>
              </a:rPr>
              <a:t>Yaşadığınız </a:t>
            </a:r>
            <a:r>
              <a:rPr lang="tr-TR" dirty="0">
                <a:solidFill>
                  <a:schemeClr val="tx2"/>
                </a:solidFill>
              </a:rPr>
              <a:t>çevrede, seçtiğiniz konuyla ilgili bir Sivil Toplum Kuruluşu yok ise ilgili kuruluşun merkezî yönetimi ile iletişime geçerek bulunduğunuz bölgede bir şube açılması için girişimde bulunabilirsiniz.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000" b="1" smtClean="0">
                <a:solidFill>
                  <a:srgbClr val="FF0000"/>
                </a:solidFill>
              </a:rPr>
              <a:t>Değerlendirme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311650"/>
          </a:xfrm>
        </p:spPr>
        <p:txBody>
          <a:bodyPr/>
          <a:lstStyle/>
          <a:p>
            <a:pPr marL="342900" lvl="1" indent="-342900" algn="just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Char char="*"/>
            </a:pPr>
            <a:r>
              <a:rPr lang="tr-TR" dirty="0" smtClean="0">
                <a:solidFill>
                  <a:schemeClr val="tx2"/>
                </a:solidFill>
              </a:rPr>
              <a:t>Çevrenizde </a:t>
            </a:r>
            <a:r>
              <a:rPr lang="tr-TR" dirty="0">
                <a:solidFill>
                  <a:schemeClr val="tx2"/>
                </a:solidFill>
              </a:rPr>
              <a:t>yaşanan bir problemin çözümü için neler yapabilirsiniz?</a:t>
            </a:r>
          </a:p>
          <a:p>
            <a:pPr marL="0" lvl="1" indent="0"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dirty="0">
                <a:solidFill>
                  <a:schemeClr val="tx2"/>
                </a:solidFill>
              </a:rPr>
              <a:t>	</a:t>
            </a:r>
          </a:p>
          <a:p>
            <a:pPr marL="342900" lvl="1" indent="-342900" algn="just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Char char="*"/>
            </a:pPr>
            <a:r>
              <a:rPr lang="tr-TR" dirty="0" smtClean="0">
                <a:solidFill>
                  <a:schemeClr val="tx2"/>
                </a:solidFill>
              </a:rPr>
              <a:t>Demokratik </a:t>
            </a:r>
            <a:r>
              <a:rPr lang="tr-TR" dirty="0">
                <a:solidFill>
                  <a:schemeClr val="tx2"/>
                </a:solidFill>
              </a:rPr>
              <a:t>bir kültürün oluşması açısından vatandaşlık tiplerini değerlendiriniz. </a:t>
            </a:r>
          </a:p>
          <a:p>
            <a:pPr marL="0" lvl="1" indent="0"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dirty="0">
                <a:solidFill>
                  <a:schemeClr val="tx2"/>
                </a:solidFill>
              </a:rPr>
              <a:t>	</a:t>
            </a:r>
          </a:p>
          <a:p>
            <a:pPr marL="342900" lvl="1" indent="-342900" algn="just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Char char="*"/>
            </a:pPr>
            <a:r>
              <a:rPr lang="tr-TR" dirty="0" smtClean="0">
                <a:solidFill>
                  <a:schemeClr val="tx2"/>
                </a:solidFill>
              </a:rPr>
              <a:t>STK</a:t>
            </a:r>
            <a:r>
              <a:rPr lang="tr-TR" dirty="0">
                <a:solidFill>
                  <a:schemeClr val="tx2"/>
                </a:solidFill>
              </a:rPr>
              <a:t>’ </a:t>
            </a:r>
            <a:r>
              <a:rPr lang="tr-TR" dirty="0" err="1">
                <a:solidFill>
                  <a:schemeClr val="tx2"/>
                </a:solidFill>
              </a:rPr>
              <a:t>ların</a:t>
            </a:r>
            <a:r>
              <a:rPr lang="tr-TR" dirty="0">
                <a:solidFill>
                  <a:schemeClr val="tx2"/>
                </a:solidFill>
              </a:rPr>
              <a:t> toplum yaşamı ve aktif vatandaşlık açısından önemini tartışınız.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1268413"/>
            <a:ext cx="7772400" cy="1470025"/>
          </a:xfrm>
        </p:spPr>
        <p:txBody>
          <a:bodyPr/>
          <a:lstStyle/>
          <a:p>
            <a:r>
              <a:rPr lang="tr-TR" b="1" smtClean="0">
                <a:solidFill>
                  <a:srgbClr val="FF0000"/>
                </a:solidFill>
              </a:rPr>
              <a:t>ORTAÖĞRETİM DEMOKRASİ VE İNSAN HAKLARI DERSİ</a:t>
            </a:r>
            <a:endParaRPr lang="tr-TR" b="1" smtClean="0">
              <a:solidFill>
                <a:srgbClr val="000000"/>
              </a:solidFill>
            </a:endParaRPr>
          </a:p>
        </p:txBody>
      </p:sp>
      <p:sp>
        <p:nvSpPr>
          <p:cNvPr id="35843" name="Rectangle 5"/>
          <p:cNvSpPr>
            <a:spLocks noGrp="1"/>
          </p:cNvSpPr>
          <p:nvPr>
            <p:ph type="subTitle" idx="4294967295"/>
          </p:nvPr>
        </p:nvSpPr>
        <p:spPr>
          <a:xfrm>
            <a:off x="900113" y="3789039"/>
            <a:ext cx="7559675" cy="100838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tr-TR" b="1" dirty="0">
                <a:solidFill>
                  <a:schemeClr val="tx2"/>
                </a:solidFill>
              </a:rPr>
              <a:t>Model Ders </a:t>
            </a:r>
            <a:r>
              <a:rPr lang="tr-TR" b="1" dirty="0" smtClean="0">
                <a:solidFill>
                  <a:schemeClr val="tx2"/>
                </a:solidFill>
              </a:rPr>
              <a:t>Uygulaması</a:t>
            </a:r>
            <a:endParaRPr lang="tr-T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Başlık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b="1" smtClean="0">
                <a:solidFill>
                  <a:srgbClr val="FF0000"/>
                </a:solidFill>
              </a:rPr>
              <a:t>Teşekkürler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Demokrasi ve İnsan Hakları Dersi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ph type="body" idx="4294967295"/>
          </p:nvPr>
        </p:nvGraphicFramePr>
        <p:xfrm>
          <a:off x="457200" y="1600200"/>
          <a:ext cx="8229600" cy="4311651"/>
        </p:xfrm>
        <a:graphic>
          <a:graphicData uri="http://schemas.openxmlformats.org/drawingml/2006/table">
            <a:tbl>
              <a:tblPr/>
              <a:tblGrid>
                <a:gridCol w="1738313"/>
                <a:gridCol w="6491287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Demokrasiyi Yaşamak: Aktif Vatandaşlık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9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KAZANIM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Çevresindeki sorunların çözümü için yaşına ve konumuna uygun kuruluşlarda gönüllü olarak aktif görevler alır.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07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AÇIKLAMA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Tüzüğünde</a:t>
                      </a: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eğitim, sağlık ve çevre ile ilgili alanlarda faaliyet yürütmekle ilgili kayıt bulunan sivil toplum kuruluşları ve gönüllü kuruluşlarda aktif görev almanın, sorunların çözümüne katkı sağladığına değinilir.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000" b="1" smtClean="0">
                <a:solidFill>
                  <a:srgbClr val="FF0000"/>
                </a:solidFill>
              </a:rPr>
              <a:t>Demokrasi ve İnsan Hakları Dersi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468313" y="1773238"/>
          <a:ext cx="8280400" cy="3673476"/>
        </p:xfrm>
        <a:graphic>
          <a:graphicData uri="http://schemas.openxmlformats.org/drawingml/2006/table">
            <a:tbl>
              <a:tblPr/>
              <a:tblGrid>
                <a:gridCol w="1584325"/>
                <a:gridCol w="6696075"/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Çevremizdeki Sorunların Çözümü için Harekete Geçmek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57C"/>
                    </a:solidFill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SÜRE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Bir ders saati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BECERİLER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Sosyal katılım, haklarını kullanma,  karar alma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DEĞER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Sorumluluk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000" b="1" smtClean="0">
                <a:solidFill>
                  <a:srgbClr val="FF0000"/>
                </a:solidFill>
              </a:rPr>
              <a:t>Demokrasi ve İnsan Hakları Dersi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/>
        </p:nvGraphicFramePr>
        <p:xfrm>
          <a:off x="468313" y="1844675"/>
          <a:ext cx="8291264" cy="2620888"/>
        </p:xfrm>
        <a:graphic>
          <a:graphicData uri="http://schemas.openxmlformats.org/drawingml/2006/table">
            <a:tbl>
              <a:tblPr firstRow="1" bandRow="1"/>
              <a:tblGrid>
                <a:gridCol w="2549586"/>
                <a:gridCol w="5741678"/>
              </a:tblGrid>
              <a:tr h="1072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400" dirty="0" smtClean="0"/>
                        <a:t>YÖNTEM/TEKNİK</a:t>
                      </a:r>
                      <a:endParaRPr lang="tr-TR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Soru-cevap, tartışma, rol oynama, grup çalışması</a:t>
                      </a:r>
                      <a:endParaRPr lang="tr-TR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</a:tr>
              <a:tr h="15487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400" dirty="0" smtClean="0"/>
                        <a:t>GRUP ÇALIŞMASI</a:t>
                      </a:r>
                      <a:endParaRPr lang="tr-TR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Çevresinde yaşanan sorunlar ve çözüm önerileriyle ilgili bir grup çalışması yapılacak.</a:t>
                      </a:r>
                    </a:p>
                    <a:p>
                      <a:endParaRPr lang="tr-TR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000" b="1" smtClean="0">
                <a:solidFill>
                  <a:srgbClr val="FF0000"/>
                </a:solidFill>
              </a:rPr>
              <a:t>İşleniş Basamakları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311650"/>
          </a:xfrm>
        </p:spPr>
        <p:txBody>
          <a:bodyPr/>
          <a:lstStyle/>
          <a:p>
            <a:pPr marL="0" lvl="1" indent="0"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b="1" dirty="0" smtClean="0">
                <a:solidFill>
                  <a:schemeClr val="tx2"/>
                </a:solidFill>
              </a:rPr>
              <a:t>Giriş</a:t>
            </a:r>
            <a:endParaRPr lang="tr-TR" b="1" dirty="0">
              <a:solidFill>
                <a:schemeClr val="tx2"/>
              </a:solidFill>
            </a:endParaRPr>
          </a:p>
          <a:p>
            <a:pPr marL="0" lvl="1" indent="0"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pPr marL="342900" lvl="1" indent="-342900" algn="just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Char char="*"/>
            </a:pPr>
            <a:r>
              <a:rPr lang="tr-TR" dirty="0">
                <a:solidFill>
                  <a:schemeClr val="tx2"/>
                </a:solidFill>
              </a:rPr>
              <a:t>Olaylar karşısında takındıkları tutum veya davranışlar bakımından sizce kaç tip vatandaş vardır? Örnek veriniz. </a:t>
            </a:r>
          </a:p>
          <a:p>
            <a:pPr marL="342900" lvl="1" indent="-342900" algn="just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Char char="*"/>
            </a:pPr>
            <a:endParaRPr lang="tr-TR" dirty="0">
              <a:solidFill>
                <a:schemeClr val="tx2"/>
              </a:solidFill>
            </a:endParaRPr>
          </a:p>
          <a:p>
            <a:pPr marL="342900" lvl="1" indent="-342900" algn="just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Char char="*"/>
            </a:pPr>
            <a:r>
              <a:rPr lang="tr-TR" dirty="0">
                <a:solidFill>
                  <a:schemeClr val="tx2"/>
                </a:solidFill>
              </a:rPr>
              <a:t>Eğitim, sağlık ve çevre ile ilgili alanlarda faaliyet yürüten sivil toplum </a:t>
            </a:r>
            <a:r>
              <a:rPr lang="tr-TR" dirty="0" smtClean="0">
                <a:solidFill>
                  <a:schemeClr val="tx2"/>
                </a:solidFill>
              </a:rPr>
              <a:t>kuruluşlarına </a:t>
            </a:r>
            <a:r>
              <a:rPr lang="tr-TR" dirty="0">
                <a:solidFill>
                  <a:schemeClr val="tx2"/>
                </a:solidFill>
              </a:rPr>
              <a:t>örnekler verebilir misiniz?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000" b="1" smtClean="0">
                <a:solidFill>
                  <a:srgbClr val="FF0000"/>
                </a:solidFill>
              </a:rPr>
              <a:t>İşleniş Basamakları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311650"/>
          </a:xfrm>
        </p:spPr>
        <p:txBody>
          <a:bodyPr/>
          <a:lstStyle/>
          <a:p>
            <a:pPr marL="0" lvl="1" indent="0"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b="1" dirty="0" smtClean="0">
                <a:solidFill>
                  <a:schemeClr val="tx2"/>
                </a:solidFill>
              </a:rPr>
              <a:t>Gelişme</a:t>
            </a:r>
            <a:endParaRPr lang="tr-TR" b="1" dirty="0">
              <a:solidFill>
                <a:schemeClr val="tx2"/>
              </a:solidFill>
            </a:endParaRPr>
          </a:p>
          <a:p>
            <a:pPr marL="0" lvl="1" indent="0"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tr-TR" dirty="0" smtClean="0">
              <a:solidFill>
                <a:srgbClr val="2F2B20"/>
              </a:solidFill>
            </a:endParaRPr>
          </a:p>
          <a:p>
            <a:pPr marL="342900" lvl="1" indent="-342900" algn="just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Char char="*"/>
            </a:pPr>
            <a:r>
              <a:rPr lang="tr-TR" dirty="0">
                <a:solidFill>
                  <a:schemeClr val="tx2"/>
                </a:solidFill>
              </a:rPr>
              <a:t>“Çevrenizde şahit olduğunuz herhangi bir </a:t>
            </a:r>
            <a:r>
              <a:rPr lang="tr-TR" dirty="0" err="1">
                <a:solidFill>
                  <a:schemeClr val="tx2"/>
                </a:solidFill>
              </a:rPr>
              <a:t>sosyo</a:t>
            </a:r>
            <a:r>
              <a:rPr lang="tr-TR" dirty="0">
                <a:solidFill>
                  <a:schemeClr val="tx2"/>
                </a:solidFill>
              </a:rPr>
              <a:t>-kültürel veya çevresel bir sorun oldu mu?” </a:t>
            </a:r>
          </a:p>
          <a:p>
            <a:pPr marL="0" lvl="1" indent="0"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dirty="0">
                <a:solidFill>
                  <a:schemeClr val="tx2"/>
                </a:solidFill>
              </a:rPr>
              <a:t>	</a:t>
            </a:r>
          </a:p>
          <a:p>
            <a:pPr marL="0" lvl="1" indent="0"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dirty="0">
                <a:solidFill>
                  <a:schemeClr val="tx2"/>
                </a:solidFill>
              </a:rPr>
              <a:t>olduysa,</a:t>
            </a:r>
          </a:p>
          <a:p>
            <a:pPr marL="342900" lvl="1" indent="-342900" algn="just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Char char="*"/>
            </a:pPr>
            <a:endParaRPr lang="tr-TR" dirty="0">
              <a:solidFill>
                <a:schemeClr val="tx2"/>
              </a:solidFill>
            </a:endParaRPr>
          </a:p>
          <a:p>
            <a:pPr marL="342900" lvl="1" indent="-342900" algn="just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Char char="*"/>
            </a:pPr>
            <a:r>
              <a:rPr lang="tr-TR" dirty="0">
                <a:solidFill>
                  <a:schemeClr val="tx2"/>
                </a:solidFill>
              </a:rPr>
              <a:t>“Bu sorunun çözümünde kimler ne gibi rol aldı? Sizin bu sorunun çözümüne bir katkınız oldu mu?”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Gelişme</a:t>
            </a:r>
            <a:br>
              <a:rPr lang="tr-TR" sz="4000" b="1" dirty="0" smtClean="0">
                <a:solidFill>
                  <a:srgbClr val="FF0000"/>
                </a:solidFill>
              </a:rPr>
            </a:br>
            <a:r>
              <a:rPr lang="tr-TR" sz="4000" dirty="0" smtClean="0">
                <a:solidFill>
                  <a:schemeClr val="tx2"/>
                </a:solidFill>
              </a:rPr>
              <a:t> </a:t>
            </a:r>
            <a:r>
              <a:rPr lang="tr-TR" sz="2400" dirty="0" smtClean="0">
                <a:solidFill>
                  <a:schemeClr val="tx2"/>
                </a:solidFill>
              </a:rPr>
              <a:t>Vatandaş Tipleri Bilgi Notu (Ek-1)</a:t>
            </a:r>
            <a:endParaRPr lang="tr-TR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8132" name="Group 4"/>
          <p:cNvGraphicFramePr>
            <a:graphicFrameLocks noGrp="1"/>
          </p:cNvGraphicFramePr>
          <p:nvPr/>
        </p:nvGraphicFramePr>
        <p:xfrm>
          <a:off x="395288" y="1557338"/>
          <a:ext cx="8353425" cy="4248151"/>
        </p:xfrm>
        <a:graphic>
          <a:graphicData uri="http://schemas.openxmlformats.org/drawingml/2006/table">
            <a:tbl>
              <a:tblPr/>
              <a:tblGrid>
                <a:gridCol w="1800225"/>
                <a:gridCol w="2320925"/>
                <a:gridCol w="2058987"/>
                <a:gridCol w="2173288"/>
              </a:tblGrid>
              <a:tr h="33813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Vatandaş tipleri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5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6913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Duyarsız vatandaş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Pasif vatandaş 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Duyarlı vatandaş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Aktif vatandaş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</a:tr>
              <a:tr h="3213100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Sosyal problemlerdeki rolünden habersiz, ilgisiz, katılımcı olmayan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Sosyal meselelerde iyi niyet sahibi ancak başkalarının yönlendirmesiyle harekete geçen ve bu konularda yeterince bilgiye sahip olmayan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Sosyal sorunların altında yatan nedenleri sorgulayan ve toplumdaki rolünün bilincinde ancak harekete geçmekte çekimser olan   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Toplumun sorunlarını, kişisel değerleri ve günlük yaşamdaki seçimlerinde ön plana alan ve bu çerçevede sorunların çözümü için harekete geçen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000" b="1" smtClean="0">
                <a:solidFill>
                  <a:srgbClr val="FF0000"/>
                </a:solidFill>
              </a:rPr>
              <a:t>Gelişme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311650"/>
          </a:xfrm>
        </p:spPr>
        <p:txBody>
          <a:bodyPr/>
          <a:lstStyle/>
          <a:p>
            <a:pPr marL="342900" lvl="1" indent="-342900" algn="just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Char char="*"/>
            </a:pPr>
            <a:r>
              <a:rPr lang="tr-TR" dirty="0">
                <a:solidFill>
                  <a:schemeClr val="tx2"/>
                </a:solidFill>
              </a:rPr>
              <a:t>İncelediğiniz vatandaş tipleri arasında sizce en ideal vatandaş tipi hangisidir? Neden? </a:t>
            </a:r>
          </a:p>
          <a:p>
            <a:pPr marL="342900" lvl="1" indent="-342900" algn="just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Char char="*"/>
            </a:pPr>
            <a:endParaRPr lang="tr-TR" dirty="0">
              <a:solidFill>
                <a:schemeClr val="tx2"/>
              </a:solidFill>
            </a:endParaRPr>
          </a:p>
          <a:p>
            <a:pPr marL="342900" lvl="1" indent="-342900" algn="just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Char char="*"/>
            </a:pPr>
            <a:r>
              <a:rPr lang="tr-TR" dirty="0">
                <a:solidFill>
                  <a:schemeClr val="tx2"/>
                </a:solidFill>
              </a:rPr>
              <a:t>Bu vatandaş tiplerinden hangisine kendinizi daha yakın görüyorsunuz? Neden? </a:t>
            </a:r>
          </a:p>
          <a:p>
            <a:pPr algn="just">
              <a:buFont typeface="Arial" charset="0"/>
              <a:buNone/>
            </a:pPr>
            <a:endParaRPr lang="tr-TR" sz="1200" b="1" dirty="0" smtClean="0">
              <a:solidFill>
                <a:schemeClr val="tx2"/>
              </a:solidFill>
            </a:endParaRPr>
          </a:p>
          <a:p>
            <a:pPr algn="just">
              <a:buFont typeface="Arial" charset="0"/>
              <a:buNone/>
            </a:pPr>
            <a:r>
              <a:rPr lang="tr-TR" sz="2800" b="1" dirty="0" smtClean="0">
                <a:solidFill>
                  <a:schemeClr val="tx2"/>
                </a:solidFill>
              </a:rPr>
              <a:t>Rol </a:t>
            </a:r>
            <a:r>
              <a:rPr lang="tr-TR" sz="2800" b="1" dirty="0">
                <a:solidFill>
                  <a:schemeClr val="tx2"/>
                </a:solidFill>
              </a:rPr>
              <a:t>Oynama Etkinliği</a:t>
            </a:r>
          </a:p>
          <a:p>
            <a:pPr marL="0" lvl="1" indent="0"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pPr marL="0" lvl="1" indent="0"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dirty="0" smtClean="0">
                <a:solidFill>
                  <a:schemeClr val="tx2"/>
                </a:solidFill>
              </a:rPr>
              <a:t>Doğal </a:t>
            </a:r>
            <a:r>
              <a:rPr lang="tr-TR" dirty="0">
                <a:solidFill>
                  <a:schemeClr val="tx2"/>
                </a:solidFill>
              </a:rPr>
              <a:t>çevrenin tahribatı ve insan sağlığına zararı ile ilgili örnek bir olay ve bu olay karşısında dört arkadaşın tutumlarını içeren bir rol oynama etkinliği.</a:t>
            </a:r>
          </a:p>
          <a:p>
            <a:pPr eaLnBrk="1" hangingPunct="1">
              <a:buClr>
                <a:srgbClr val="A9A57C"/>
              </a:buClr>
              <a:buFontTx/>
              <a:buNone/>
            </a:pPr>
            <a:endParaRPr lang="tr-TR" sz="2800" dirty="0" smtClean="0">
              <a:solidFill>
                <a:srgbClr val="2F2B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570</Words>
  <Application>Microsoft Office PowerPoint</Application>
  <PresentationFormat>On-screen Show (4:3)</PresentationFormat>
  <Paragraphs>106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Ofis Teması</vt:lpstr>
      <vt:lpstr>PowerPoint Presentation</vt:lpstr>
      <vt:lpstr>ORTAÖĞRETİM DEMOKRASİ VE İNSAN HAKLARI DERSİ</vt:lpstr>
      <vt:lpstr>Demokrasi ve İnsan Hakları Dersi</vt:lpstr>
      <vt:lpstr>Demokrasi ve İnsan Hakları Dersi</vt:lpstr>
      <vt:lpstr>Demokrasi ve İnsan Hakları Dersi</vt:lpstr>
      <vt:lpstr>İşleniş Basamakları</vt:lpstr>
      <vt:lpstr>İşleniş Basamakları</vt:lpstr>
      <vt:lpstr>Gelişme  Vatandaş Tipleri Bilgi Notu (Ek-1)</vt:lpstr>
      <vt:lpstr>Gelişme</vt:lpstr>
      <vt:lpstr>Rol Oynama</vt:lpstr>
      <vt:lpstr>Örnek Olay</vt:lpstr>
      <vt:lpstr>Örnek Olay</vt:lpstr>
      <vt:lpstr>Örnek Olay</vt:lpstr>
      <vt:lpstr>Sonuç</vt:lpstr>
      <vt:lpstr>Grup Çalışması</vt:lpstr>
      <vt:lpstr>Grup Çalışması</vt:lpstr>
      <vt:lpstr>Grup Çalışması</vt:lpstr>
      <vt:lpstr>Grup Çalışması</vt:lpstr>
      <vt:lpstr>Değerlendirme</vt:lpstr>
      <vt:lpstr>Teşekkürler</vt:lpstr>
    </vt:vector>
  </TitlesOfParts>
  <Company>Katilimsiz.Com @ necooy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FSMazlum</dc:creator>
  <cp:lastModifiedBy>TUNER-DEDEOGLU Arzu-Burcu</cp:lastModifiedBy>
  <cp:revision>18</cp:revision>
  <dcterms:created xsi:type="dcterms:W3CDTF">2012-08-24T19:02:15Z</dcterms:created>
  <dcterms:modified xsi:type="dcterms:W3CDTF">2014-12-23T09:42:10Z</dcterms:modified>
</cp:coreProperties>
</file>