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57" r:id="rId2"/>
    <p:sldId id="358" r:id="rId3"/>
    <p:sldId id="359" r:id="rId4"/>
    <p:sldId id="360" r:id="rId5"/>
    <p:sldId id="361" r:id="rId6"/>
    <p:sldId id="362"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94" r:id="rId39"/>
    <p:sldId id="395" r:id="rId40"/>
    <p:sldId id="396" r:id="rId41"/>
    <p:sldId id="397" r:id="rId42"/>
    <p:sldId id="294" r:id="rId4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9400A79-39E9-4731-9701-794A65805D33}" type="datetimeFigureOut">
              <a:rPr lang="tr-TR"/>
              <a:pPr>
                <a:defRPr/>
              </a:pPr>
              <a:t>23.12.2014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A86EB5-2CA0-4C98-AE99-C4F10FE9949E}" type="slidenum">
              <a:rPr lang="tr-TR"/>
              <a:pPr>
                <a:defRPr/>
              </a:pPr>
              <a:t>‹#›</a:t>
            </a:fld>
            <a:endParaRPr lang="tr-TR"/>
          </a:p>
        </p:txBody>
      </p:sp>
    </p:spTree>
    <p:extLst>
      <p:ext uri="{BB962C8B-B14F-4D97-AF65-F5344CB8AC3E}">
        <p14:creationId xmlns:p14="http://schemas.microsoft.com/office/powerpoint/2010/main" val="1696883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EA472C0-45DD-4AB0-81E2-5010FEEC575A}"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880DC40-3893-41BD-9A9A-040BDBF3C66C}"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6F450ECF-CABC-4456-9011-25AC807E1E02}"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8DA2A3A-37F2-4039-A1B8-1A888F3474D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269A3F19-6D9C-4EC7-8FD8-B1D9576EE0E2}"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53386CE-F922-4F6F-B335-E6F2D68C9FE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CCA9C350-6A8B-4FF9-9FC7-C7303CFB81E1}"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C3329F8-264B-405B-B367-BFD17E9CA701}"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5C358186-517D-49BA-AEBF-C4BF69B2EF4B}" type="datetimeFigureOut">
              <a:rPr lang="tr-TR"/>
              <a:pPr>
                <a:defRPr/>
              </a:pPr>
              <a:t>23.12.2014</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CB101EAF-9043-4237-99A5-93961B2B74E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8D22D1F4-DAF2-4C7D-8CA1-92B907F7510D}"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3532B78-ACC7-42F6-9E9F-C2D862DA4AC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9B8811D2-1FB4-4A80-88AD-B7D5D76DAB96}" type="datetimeFigureOut">
              <a:rPr lang="tr-TR"/>
              <a:pPr>
                <a:defRPr/>
              </a:pPr>
              <a:t>23.12.2014</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DAFBA87B-761B-4A94-86BC-ED5D3AE7B5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3BA507A7-7309-48F2-A769-B453133AB968}" type="datetimeFigureOut">
              <a:rPr lang="tr-TR"/>
              <a:pPr>
                <a:defRPr/>
              </a:pPr>
              <a:t>23.12.2014</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B2F54CF5-C160-4E97-98E2-213E9624F35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BAD82BA5-D403-41C6-800B-0DA565A78860}" type="datetimeFigureOut">
              <a:rPr lang="tr-TR"/>
              <a:pPr>
                <a:defRPr/>
              </a:pPr>
              <a:t>23.12.2014</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9736011B-C6E4-4F6D-9B85-3A560F24A2A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77E120A5-4C5A-4A4C-A641-A4C045A95EE3}"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56C28B58-EE14-4358-929E-6C6C5C2142A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165A7F1-29A7-4A1F-880D-4A941CCF0DA6}" type="datetimeFigureOut">
              <a:rPr lang="tr-TR"/>
              <a:pPr>
                <a:defRPr/>
              </a:pPr>
              <a:t>23.12.2014</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C6A42AE1-D670-4DD9-BB23-7A56C1230F0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BBF7AE6-74DC-4D7F-89D8-58A733BD7C6B}" type="datetimeFigureOut">
              <a:rPr lang="tr-TR"/>
              <a:pPr>
                <a:defRPr/>
              </a:pPr>
              <a:t>23.12.2014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304A9BD-2974-48D4-8ED2-A44429FCBA9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aypaya@yahoo.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b="1" dirty="0">
                <a:solidFill>
                  <a:srgbClr val="FF0000"/>
                </a:solidFill>
              </a:rPr>
              <a:t>KÜLTÜREL DEĞERLERİ, İNANÇLARI, NORMLARI VE VARSAYIMLARI ORTAYA ÇIKARAN ETKİNLİKLER </a:t>
            </a:r>
            <a:r>
              <a:rPr lang="tr-TR" dirty="0"/>
              <a:t/>
            </a:r>
            <a:br>
              <a:rPr lang="tr-TR" dirty="0"/>
            </a:br>
            <a:endParaRPr lang="tr-TR" dirty="0"/>
          </a:p>
        </p:txBody>
      </p:sp>
      <p:sp>
        <p:nvSpPr>
          <p:cNvPr id="3" name="Alt Başlık 2"/>
          <p:cNvSpPr>
            <a:spLocks noGrp="1"/>
          </p:cNvSpPr>
          <p:nvPr>
            <p:ph type="subTitle" idx="1"/>
          </p:nvPr>
        </p:nvSpPr>
        <p:spPr/>
        <p:txBody>
          <a:bodyPr/>
          <a:lstStyle/>
          <a:p>
            <a:pPr eaLnBrk="1" hangingPunct="1">
              <a:spcBef>
                <a:spcPct val="0"/>
              </a:spcBef>
            </a:pPr>
            <a:r>
              <a:rPr lang="tr-TR" dirty="0">
                <a:solidFill>
                  <a:schemeClr val="tx2"/>
                </a:solidFill>
              </a:rPr>
              <a:t>Ahmet AYPAY </a:t>
            </a:r>
          </a:p>
          <a:p>
            <a:endParaRPr lang="tr-TR" dirty="0"/>
          </a:p>
        </p:txBody>
      </p:sp>
    </p:spTree>
    <p:extLst>
      <p:ext uri="{BB962C8B-B14F-4D97-AF65-F5344CB8AC3E}">
        <p14:creationId xmlns:p14="http://schemas.microsoft.com/office/powerpoint/2010/main" val="911096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OKUL KÜLTÜRÜNÜ ANLATAN BİR </a:t>
            </a:r>
            <a:r>
              <a:rPr lang="tr-TR" b="1" dirty="0" smtClean="0">
                <a:solidFill>
                  <a:srgbClr val="FF0000"/>
                </a:solidFill>
              </a:rPr>
              <a:t>MARŞ/ŞARKI </a:t>
            </a:r>
            <a:r>
              <a:rPr lang="tr-TR" b="1" dirty="0">
                <a:solidFill>
                  <a:srgbClr val="FF0000"/>
                </a:solidFill>
              </a:rPr>
              <a:t>YAPMAK</a:t>
            </a:r>
            <a:r>
              <a:rPr lang="tr-TR" dirty="0"/>
              <a:t/>
            </a:r>
            <a:br>
              <a:rPr lang="tr-TR" dirty="0"/>
            </a:br>
            <a:endParaRPr lang="tr-TR" dirty="0"/>
          </a:p>
        </p:txBody>
      </p:sp>
      <p:sp>
        <p:nvSpPr>
          <p:cNvPr id="3" name="İçerik Yer Tutucusu 2"/>
          <p:cNvSpPr>
            <a:spLocks noGrp="1"/>
          </p:cNvSpPr>
          <p:nvPr>
            <p:ph idx="1"/>
          </p:nvPr>
        </p:nvSpPr>
        <p:spPr>
          <a:xfrm>
            <a:off x="35496" y="1196752"/>
            <a:ext cx="9001000" cy="5661248"/>
          </a:xfrm>
        </p:spPr>
        <p:txBody>
          <a:bodyPr>
            <a:normAutofit fontScale="25000" lnSpcReduction="20000"/>
          </a:bodyPr>
          <a:lstStyle/>
          <a:p>
            <a:pPr lvl="0"/>
            <a:r>
              <a:rPr lang="tr-TR" sz="4800" b="1" dirty="0"/>
              <a:t>Okulun ya da bölgenin varlığını temsil eden ya da okul kültürünün temel özelliğini anlatan bir şarkı belirleyin.  Eğitimciler tarafından kullanılan bazı şarkılar (ya da açıklayıcı sözleri)  şunlardır:</a:t>
            </a:r>
          </a:p>
          <a:p>
            <a:r>
              <a:rPr lang="tr-TR" sz="4800" b="1" dirty="0"/>
              <a:t>Beklenti</a:t>
            </a:r>
          </a:p>
          <a:p>
            <a:r>
              <a:rPr lang="tr-TR" sz="4800" b="1" dirty="0"/>
              <a:t>Saygı</a:t>
            </a:r>
          </a:p>
          <a:p>
            <a:r>
              <a:rPr lang="tr-TR" sz="4800" b="1" dirty="0"/>
              <a:t>Tatmin (olamıyorum)</a:t>
            </a:r>
          </a:p>
          <a:p>
            <a:r>
              <a:rPr lang="tr-TR" sz="4800" b="1" dirty="0"/>
              <a:t>Haftada sekiz gün</a:t>
            </a:r>
          </a:p>
          <a:p>
            <a:r>
              <a:rPr lang="tr-TR" sz="4800" b="1" dirty="0"/>
              <a:t>Dokuzdan beşe</a:t>
            </a:r>
          </a:p>
          <a:p>
            <a:r>
              <a:rPr lang="tr-TR" sz="4800" b="1" dirty="0"/>
              <a:t>Zor bir günün gecesi</a:t>
            </a:r>
          </a:p>
          <a:p>
            <a:r>
              <a:rPr lang="tr-TR" sz="4800" b="1" dirty="0"/>
              <a:t>Kanatlarımın altındaki rüzgâr </a:t>
            </a:r>
          </a:p>
          <a:p>
            <a:r>
              <a:rPr lang="tr-TR" sz="4800" b="1" dirty="0"/>
              <a:t>Biz bir aileyiz</a:t>
            </a:r>
          </a:p>
          <a:p>
            <a:r>
              <a:rPr lang="tr-TR" sz="4800" b="1" dirty="0"/>
              <a:t>İçindeki kahraman</a:t>
            </a:r>
          </a:p>
          <a:p>
            <a:r>
              <a:rPr lang="tr-TR" sz="4800" b="1" dirty="0"/>
              <a:t>Dünya bir gökkuşağıdır</a:t>
            </a:r>
          </a:p>
          <a:p>
            <a:r>
              <a:rPr lang="tr-TR" sz="4800" b="1" dirty="0"/>
              <a:t>Bizim yolumuz</a:t>
            </a:r>
          </a:p>
          <a:p>
            <a:r>
              <a:rPr lang="tr-TR" sz="4800" b="1" dirty="0"/>
              <a:t>Yine düştük yollara</a:t>
            </a:r>
          </a:p>
          <a:p>
            <a:r>
              <a:rPr lang="tr-TR" sz="4800" b="1" dirty="0"/>
              <a:t>Değişim zamanları</a:t>
            </a:r>
          </a:p>
          <a:p>
            <a:r>
              <a:rPr lang="tr-TR" sz="4800" b="1" dirty="0"/>
              <a:t>Biz şampiyonuz</a:t>
            </a:r>
          </a:p>
          <a:p>
            <a:r>
              <a:rPr lang="tr-TR" sz="4800" b="1" dirty="0"/>
              <a:t>Gümbürdeyelim</a:t>
            </a:r>
          </a:p>
          <a:p>
            <a:r>
              <a:rPr lang="tr-TR" sz="4800" b="1" dirty="0"/>
              <a:t>Rüyanın gücü</a:t>
            </a:r>
          </a:p>
          <a:p>
            <a:r>
              <a:rPr lang="tr-TR" sz="4800" b="1" dirty="0"/>
              <a:t>İliklerine kadar kötülük</a:t>
            </a:r>
          </a:p>
          <a:p>
            <a:r>
              <a:rPr lang="tr-TR" sz="4800" b="1" dirty="0"/>
              <a:t>Hayal et</a:t>
            </a:r>
          </a:p>
          <a:p>
            <a:r>
              <a:rPr lang="tr-TR" sz="4800" b="1" dirty="0"/>
              <a:t>Uzun ve rüzgârlı bir yol</a:t>
            </a:r>
          </a:p>
          <a:p>
            <a:r>
              <a:rPr lang="tr-TR" sz="4800" b="1" dirty="0"/>
              <a:t>Hayatta kalacağım</a:t>
            </a:r>
          </a:p>
          <a:p>
            <a:r>
              <a:rPr lang="tr-TR" sz="4800" b="1" dirty="0"/>
              <a:t>Biraz daha yukarı çık</a:t>
            </a:r>
          </a:p>
          <a:p>
            <a:r>
              <a:rPr lang="tr-TR" sz="4800" b="1" dirty="0"/>
              <a:t>Bana dayan</a:t>
            </a:r>
          </a:p>
          <a:p>
            <a:r>
              <a:rPr lang="tr-TR" sz="4800" b="1" dirty="0"/>
              <a:t>Karışıklık topu</a:t>
            </a:r>
          </a:p>
          <a:p>
            <a:r>
              <a:rPr lang="tr-TR" sz="4800" b="1" dirty="0"/>
              <a:t>Biz dünyayız.</a:t>
            </a:r>
          </a:p>
          <a:p>
            <a:r>
              <a:rPr lang="tr-TR" sz="4800" b="1" dirty="0"/>
              <a:t>Her zaman istediğini yapamazsın</a:t>
            </a:r>
          </a:p>
          <a:p>
            <a:r>
              <a:rPr lang="tr-TR" sz="4800" b="1" dirty="0"/>
              <a:t>Etrafımı telle çevirme</a:t>
            </a:r>
          </a:p>
          <a:p>
            <a:r>
              <a:rPr lang="tr-TR" sz="4800" b="1" dirty="0"/>
              <a:t>Dün</a:t>
            </a:r>
          </a:p>
          <a:p>
            <a:r>
              <a:rPr lang="tr-TR" sz="4800" b="1" dirty="0"/>
              <a:t>….</a:t>
            </a:r>
          </a:p>
          <a:p>
            <a:endParaRPr lang="tr-TR" dirty="0"/>
          </a:p>
        </p:txBody>
      </p:sp>
    </p:spTree>
    <p:extLst>
      <p:ext uri="{BB962C8B-B14F-4D97-AF65-F5344CB8AC3E}">
        <p14:creationId xmlns:p14="http://schemas.microsoft.com/office/powerpoint/2010/main" val="973818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OKUL KÜLTÜRÜNÜ ANLATAN BİR MARŞ/ŞARKI YAPMAK</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pPr lvl="0"/>
            <a:r>
              <a:rPr lang="tr-TR" dirty="0"/>
              <a:t>Kültürünüzün olumlu yönlerini sergileyen şarkıları listeleyin.</a:t>
            </a:r>
          </a:p>
          <a:p>
            <a:pPr lvl="0"/>
            <a:r>
              <a:rPr lang="tr-TR" dirty="0"/>
              <a:t>Kültürünüzün olumsuz yönlerini sergileyen şarkıları listeleyin.</a:t>
            </a:r>
          </a:p>
          <a:p>
            <a:pPr lvl="0"/>
            <a:r>
              <a:rPr lang="tr-TR" dirty="0"/>
              <a:t>Personelinizi dört ya da beş küçük gruba ayırın ve onlardan okul kültürünü anlatan iki ya da üç şarkı yazmalarını isteyin.  Bu şarkılar önceki listede olanlardan da olabilir, bildikleri herhangi bir şarkı da olabilir. Gruba neden bu şarkıları seçtiklerini sorun. Bu şarkılar hangi mesajları içermektedir?</a:t>
            </a:r>
          </a:p>
          <a:p>
            <a:pPr lvl="0"/>
            <a:r>
              <a:rPr lang="tr-TR" dirty="0"/>
              <a:t>Son olarak seçilen şarkılarda ortaya çıkan kültürün pozitif ve negatif yönleri nelerdir? Bu yönlerin hangilerinin güçlendirilmesi ve hangilerinin değiştirilmesi gerektiğine karar verin.</a:t>
            </a:r>
          </a:p>
          <a:p>
            <a:pPr lvl="0"/>
            <a:r>
              <a:rPr lang="tr-TR" dirty="0"/>
              <a:t>Eğer personeliniz genellikle negatif şarkıları seçtiyse ve okulu canlandırmak istiyorlarsa üç yıl içinde istenilen kültürü anlatan hangi şarkıyı seçeceklerini sorun.</a:t>
            </a:r>
          </a:p>
          <a:p>
            <a:endParaRPr lang="tr-TR" dirty="0"/>
          </a:p>
        </p:txBody>
      </p:sp>
    </p:spTree>
    <p:extLst>
      <p:ext uri="{BB962C8B-B14F-4D97-AF65-F5344CB8AC3E}">
        <p14:creationId xmlns:p14="http://schemas.microsoft.com/office/powerpoint/2010/main" val="4212002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lvl="0"/>
            <a:r>
              <a:rPr lang="tr-TR" sz="3200" b="1" dirty="0">
                <a:solidFill>
                  <a:srgbClr val="FF0000"/>
                </a:solidFill>
              </a:rPr>
              <a:t>DEĞERLERİN GÜÇLENDİRİLMESİ İÇİN ÖĞRENCİLERLE BİRLİKTE </a:t>
            </a:r>
            <a:r>
              <a:rPr lang="tr-TR" sz="3200" b="1" dirty="0" smtClean="0">
                <a:solidFill>
                  <a:srgbClr val="FF0000"/>
                </a:solidFill>
              </a:rPr>
              <a:t>MARŞ/ŞARKILARI </a:t>
            </a:r>
            <a:r>
              <a:rPr lang="tr-TR" sz="3200" b="1" dirty="0">
                <a:solidFill>
                  <a:srgbClr val="FF0000"/>
                </a:solidFill>
              </a:rPr>
              <a:t>KULLANMAK</a:t>
            </a:r>
            <a:r>
              <a:rPr lang="tr-TR" sz="3200" dirty="0"/>
              <a:t/>
            </a:r>
            <a:br>
              <a:rPr lang="tr-TR" sz="3200" dirty="0"/>
            </a:br>
            <a:endParaRPr lang="tr-TR" sz="3200" dirty="0"/>
          </a:p>
        </p:txBody>
      </p:sp>
      <p:sp>
        <p:nvSpPr>
          <p:cNvPr id="3" name="İçerik Yer Tutucusu 2"/>
          <p:cNvSpPr>
            <a:spLocks noGrp="1"/>
          </p:cNvSpPr>
          <p:nvPr>
            <p:ph idx="1"/>
          </p:nvPr>
        </p:nvSpPr>
        <p:spPr/>
        <p:txBody>
          <a:bodyPr>
            <a:normAutofit fontScale="92500" lnSpcReduction="10000"/>
          </a:bodyPr>
          <a:lstStyle/>
          <a:p>
            <a:r>
              <a:rPr lang="tr-TR" dirty="0"/>
              <a:t>Bazı okullar, okul yılının her ayına denk gelecek şekilde sekiz ya da dokuz şarkı seçmektedir.  </a:t>
            </a:r>
            <a:endParaRPr lang="tr-TR" dirty="0" smtClean="0"/>
          </a:p>
          <a:p>
            <a:r>
              <a:rPr lang="tr-TR" dirty="0" smtClean="0"/>
              <a:t>Böylece </a:t>
            </a:r>
            <a:r>
              <a:rPr lang="tr-TR" dirty="0"/>
              <a:t>temel değerlerin sunulacağını düşünmektedirler. </a:t>
            </a:r>
            <a:endParaRPr lang="tr-TR" dirty="0" smtClean="0"/>
          </a:p>
          <a:p>
            <a:r>
              <a:rPr lang="tr-TR" dirty="0" smtClean="0"/>
              <a:t>Öğrencilere </a:t>
            </a:r>
            <a:r>
              <a:rPr lang="tr-TR" dirty="0"/>
              <a:t>şarkıların sözlerinin yazdırılması ve anlamlarının üzerine düşünmelerinin sağlanması, okulda karakter eğitiminin güçlendirilmesinde kullanılabilir. </a:t>
            </a:r>
            <a:endParaRPr lang="tr-TR" dirty="0" smtClean="0"/>
          </a:p>
          <a:p>
            <a:r>
              <a:rPr lang="tr-TR" dirty="0" smtClean="0"/>
              <a:t>Sonrasında </a:t>
            </a:r>
            <a:r>
              <a:rPr lang="tr-TR" dirty="0"/>
              <a:t>öğrencilerden verilmek istenen mesajı güçlendirecek dörtlükler eklemelerini isteyin. </a:t>
            </a:r>
          </a:p>
          <a:p>
            <a:endParaRPr lang="tr-TR" dirty="0"/>
          </a:p>
        </p:txBody>
      </p:sp>
    </p:spTree>
    <p:extLst>
      <p:ext uri="{BB962C8B-B14F-4D97-AF65-F5344CB8AC3E}">
        <p14:creationId xmlns:p14="http://schemas.microsoft.com/office/powerpoint/2010/main" val="1248330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t>OKULUNUZ İÇİN BİR </a:t>
            </a:r>
            <a:r>
              <a:rPr lang="tr-TR" b="1" dirty="0" smtClean="0"/>
              <a:t>SLOGAN/REKLAM HAZIRLAYIN</a:t>
            </a:r>
            <a:r>
              <a:rPr lang="tr-TR" dirty="0"/>
              <a:t/>
            </a:r>
            <a:br>
              <a:rPr lang="tr-TR" dirty="0"/>
            </a:br>
            <a:endParaRPr lang="tr-TR" dirty="0"/>
          </a:p>
        </p:txBody>
      </p:sp>
      <p:sp>
        <p:nvSpPr>
          <p:cNvPr id="3" name="İçerik Yer Tutucusu 2"/>
          <p:cNvSpPr>
            <a:spLocks noGrp="1"/>
          </p:cNvSpPr>
          <p:nvPr>
            <p:ph idx="1"/>
          </p:nvPr>
        </p:nvSpPr>
        <p:spPr>
          <a:xfrm>
            <a:off x="457200" y="1268760"/>
            <a:ext cx="8229600" cy="5256584"/>
          </a:xfrm>
        </p:spPr>
        <p:txBody>
          <a:bodyPr>
            <a:normAutofit fontScale="70000" lnSpcReduction="20000"/>
          </a:bodyPr>
          <a:lstStyle/>
          <a:p>
            <a:pPr lvl="0"/>
            <a:r>
              <a:rPr lang="tr-TR" dirty="0"/>
              <a:t>Bu faaliyete hazırlanırken sözleşmeli okullar ve bağımsız okullar için verilen reklam örneklerini çıkarmalısınız. Bu tarz reklamları başlıca gazetelerde bulabilirsiniz. </a:t>
            </a:r>
            <a:endParaRPr lang="tr-TR" dirty="0" smtClean="0"/>
          </a:p>
          <a:p>
            <a:pPr lvl="0"/>
            <a:r>
              <a:rPr lang="tr-TR" dirty="0"/>
              <a:t>İ</a:t>
            </a:r>
            <a:r>
              <a:rPr lang="tr-TR" dirty="0" smtClean="0"/>
              <a:t>nterneti tarayarak </a:t>
            </a:r>
            <a:r>
              <a:rPr lang="tr-TR" dirty="0"/>
              <a:t>velilerin ve yeni öğrencilerin ilgisini çeken uzun açıklamalar elde edebilirsiniz.  </a:t>
            </a:r>
            <a:endParaRPr lang="tr-TR" dirty="0" smtClean="0"/>
          </a:p>
          <a:p>
            <a:pPr lvl="0"/>
            <a:r>
              <a:rPr lang="tr-TR" dirty="0" smtClean="0"/>
              <a:t>Bu </a:t>
            </a:r>
            <a:r>
              <a:rPr lang="tr-TR" dirty="0"/>
              <a:t>tarz örnekleri paylaşmak reklamların nasıl yazılacağı konusunda gruba yardımcı olacaktır. </a:t>
            </a:r>
            <a:endParaRPr lang="tr-TR" dirty="0" smtClean="0"/>
          </a:p>
          <a:p>
            <a:pPr lvl="0"/>
            <a:r>
              <a:rPr lang="tr-TR" dirty="0" smtClean="0"/>
              <a:t>Personelinizi </a:t>
            </a:r>
            <a:r>
              <a:rPr lang="tr-TR" dirty="0"/>
              <a:t>rastgele dört ya da beş gruba ayırın ve her bir gruptan okul için </a:t>
            </a:r>
            <a:r>
              <a:rPr lang="tr-TR" dirty="0" smtClean="0"/>
              <a:t>slogan/reklam </a:t>
            </a:r>
            <a:r>
              <a:rPr lang="tr-TR" dirty="0"/>
              <a:t>yazmalarını isteyin.  </a:t>
            </a:r>
            <a:endParaRPr lang="tr-TR" dirty="0" smtClean="0"/>
          </a:p>
          <a:p>
            <a:pPr lvl="0"/>
            <a:r>
              <a:rPr lang="tr-TR" dirty="0" smtClean="0"/>
              <a:t>Yerel </a:t>
            </a:r>
            <a:r>
              <a:rPr lang="tr-TR" dirty="0"/>
              <a:t>bir gazetede ya da hafta sonu ekinde yazdıklarını hayal etmelerini söyleyin. </a:t>
            </a:r>
            <a:endParaRPr lang="tr-TR" dirty="0" smtClean="0"/>
          </a:p>
          <a:p>
            <a:pPr lvl="0"/>
            <a:r>
              <a:rPr lang="tr-TR" dirty="0" smtClean="0"/>
              <a:t>İstedikleri </a:t>
            </a:r>
            <a:r>
              <a:rPr lang="tr-TR" dirty="0"/>
              <a:t>kadar kelime kullanabilirler, önemli olan okulun ruhu, amaçlarını ve başarılarını yakalamalarıdır. </a:t>
            </a:r>
            <a:endParaRPr lang="tr-TR" dirty="0" smtClean="0"/>
          </a:p>
          <a:p>
            <a:pPr lvl="0"/>
            <a:r>
              <a:rPr lang="tr-TR" dirty="0" smtClean="0"/>
              <a:t>Öğrenciler</a:t>
            </a:r>
            <a:r>
              <a:rPr lang="tr-TR" dirty="0"/>
              <a:t>, öğretmenler ve velilerin ilgisini çekecek resimler, semboller, fotoğraflar, alıntılar ya da bunların kombinasyonlarını kullanmalılar. </a:t>
            </a:r>
          </a:p>
          <a:p>
            <a:endParaRPr lang="tr-TR" dirty="0"/>
          </a:p>
        </p:txBody>
      </p:sp>
    </p:spTree>
    <p:extLst>
      <p:ext uri="{BB962C8B-B14F-4D97-AF65-F5344CB8AC3E}">
        <p14:creationId xmlns:p14="http://schemas.microsoft.com/office/powerpoint/2010/main" val="3429518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OKULUNUZ İÇİN BİR SLOGAN/REKLAM HAZIRLAYIN</a:t>
            </a:r>
            <a:endParaRPr lang="tr-TR" dirty="0">
              <a:solidFill>
                <a:srgbClr val="FF0000"/>
              </a:solidFill>
            </a:endParaRPr>
          </a:p>
        </p:txBody>
      </p:sp>
      <p:sp>
        <p:nvSpPr>
          <p:cNvPr id="3" name="İçerik Yer Tutucusu 2"/>
          <p:cNvSpPr>
            <a:spLocks noGrp="1"/>
          </p:cNvSpPr>
          <p:nvPr>
            <p:ph idx="1"/>
          </p:nvPr>
        </p:nvSpPr>
        <p:spPr/>
        <p:txBody>
          <a:bodyPr/>
          <a:lstStyle/>
          <a:p>
            <a:pPr lvl="0"/>
            <a:r>
              <a:rPr lang="tr-TR" dirty="0"/>
              <a:t>Gruplar tarafından hazırlanan reklamları şema kâğıdına koyun ve bunu duvarlara asın. </a:t>
            </a:r>
            <a:endParaRPr lang="tr-TR" dirty="0" smtClean="0"/>
          </a:p>
          <a:p>
            <a:pPr lvl="0"/>
            <a:r>
              <a:rPr lang="tr-TR" dirty="0" smtClean="0"/>
              <a:t>Her </a:t>
            </a:r>
            <a:r>
              <a:rPr lang="tr-TR" dirty="0"/>
              <a:t>bir grup hazırladığı reklamı anlatacak bir kişi seçmeli ya da bir reklam filmi çekmelidir</a:t>
            </a:r>
            <a:r>
              <a:rPr lang="tr-TR" dirty="0" smtClean="0"/>
              <a:t>.</a:t>
            </a:r>
          </a:p>
          <a:p>
            <a:pPr lvl="0"/>
            <a:r>
              <a:rPr lang="tr-TR" dirty="0" smtClean="0"/>
              <a:t> </a:t>
            </a:r>
            <a:r>
              <a:rPr lang="tr-TR" dirty="0"/>
              <a:t>Reklamları dinlerken tekrar eden ana temaları ve hangi değerlerin güçlendirilmesi gerektiğini not edin. </a:t>
            </a:r>
          </a:p>
          <a:p>
            <a:endParaRPr lang="tr-TR" dirty="0"/>
          </a:p>
        </p:txBody>
      </p:sp>
    </p:spTree>
    <p:extLst>
      <p:ext uri="{BB962C8B-B14F-4D97-AF65-F5344CB8AC3E}">
        <p14:creationId xmlns:p14="http://schemas.microsoft.com/office/powerpoint/2010/main" val="3422099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8229600" cy="1143000"/>
          </a:xfrm>
        </p:spPr>
        <p:txBody>
          <a:bodyPr>
            <a:normAutofit fontScale="90000"/>
          </a:bodyPr>
          <a:lstStyle/>
          <a:p>
            <a:pPr lvl="0"/>
            <a:r>
              <a:rPr lang="tr-TR" b="1" dirty="0">
                <a:solidFill>
                  <a:srgbClr val="FF0000"/>
                </a:solidFill>
              </a:rPr>
              <a:t>OKULUN REKLAMININ MEDYADA YER ALMASI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tr-TR" dirty="0"/>
              <a:t>Bir sonraki aşamanız reklamlarda gözlemlediğiniz temaları kullanarak maksimum 60 saniye uzunluğunda dijital bir reklam üretmektir.  </a:t>
            </a:r>
            <a:endParaRPr lang="tr-TR" dirty="0" smtClean="0"/>
          </a:p>
          <a:p>
            <a:r>
              <a:rPr lang="tr-TR" dirty="0" smtClean="0"/>
              <a:t>Okulu </a:t>
            </a:r>
            <a:r>
              <a:rPr lang="tr-TR" dirty="0"/>
              <a:t>en iyi şekilde temsil ettiğini düşündüğünüz sembolleri ve öğrenciler, veliler, gönüllüler ve okul topluluğundaki diğer kişiler gibi yerel aktörleri kullanın. </a:t>
            </a:r>
            <a:endParaRPr lang="tr-TR" dirty="0" smtClean="0"/>
          </a:p>
          <a:p>
            <a:r>
              <a:rPr lang="tr-TR" dirty="0" smtClean="0"/>
              <a:t>Bu </a:t>
            </a:r>
            <a:r>
              <a:rPr lang="tr-TR" dirty="0"/>
              <a:t>reklamı yerel televizyonda gösterin ya da okulun web sitesinde ya da okulun elektronik gazetesinde ya da yerel online dergisinde yayınlayın.</a:t>
            </a:r>
          </a:p>
          <a:p>
            <a:endParaRPr lang="tr-TR" dirty="0"/>
          </a:p>
        </p:txBody>
      </p:sp>
    </p:spTree>
    <p:extLst>
      <p:ext uri="{BB962C8B-B14F-4D97-AF65-F5344CB8AC3E}">
        <p14:creationId xmlns:p14="http://schemas.microsoft.com/office/powerpoint/2010/main" val="1225409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SEMBOLİK BİR TEMSİL TASARLAMAK- BİR ARMALI KALKAN</a:t>
            </a:r>
            <a:r>
              <a:rPr lang="tr-TR" dirty="0"/>
              <a:t/>
            </a:r>
            <a:br>
              <a:rPr lang="tr-TR" dirty="0"/>
            </a:br>
            <a:endParaRPr lang="tr-TR" dirty="0"/>
          </a:p>
        </p:txBody>
      </p:sp>
      <p:sp>
        <p:nvSpPr>
          <p:cNvPr id="3" name="İçerik Yer Tutucusu 2"/>
          <p:cNvSpPr>
            <a:spLocks noGrp="1"/>
          </p:cNvSpPr>
          <p:nvPr>
            <p:ph idx="1"/>
          </p:nvPr>
        </p:nvSpPr>
        <p:spPr>
          <a:xfrm>
            <a:off x="457200" y="1196752"/>
            <a:ext cx="8229600" cy="5328592"/>
          </a:xfrm>
        </p:spPr>
        <p:txBody>
          <a:bodyPr>
            <a:normAutofit fontScale="62500" lnSpcReduction="20000"/>
          </a:bodyPr>
          <a:lstStyle/>
          <a:p>
            <a:r>
              <a:rPr lang="tr-TR" dirty="0"/>
              <a:t>Ortaçağlarda kral ve kraliçeler, değerlerini, başarılarını, onur ve güçlerini gösteren sembolleri içeren armalı kalkan tasarlaması için sanatçıları davet ederdi. </a:t>
            </a:r>
          </a:p>
          <a:p>
            <a:pPr lvl="0"/>
            <a:r>
              <a:rPr lang="tr-TR" dirty="0"/>
              <a:t>Okulunuzun temel değerlerini ve amaçlarını anlatan bir armalı kalkan tasarlayın. Başlamadan önce kalkanı parçalara ayırın. Örneğin kalkanı dört çeyreğe </a:t>
            </a:r>
            <a:r>
              <a:rPr lang="tr-TR" dirty="0" smtClean="0"/>
              <a:t>bölebilirsiniz </a:t>
            </a:r>
            <a:r>
              <a:rPr lang="tr-TR" dirty="0"/>
              <a:t>ve her bir çeyrek okulunuzun kültürü ve değerlerinin bir yönünü yansıtabilir. Her bir çeyreğe ne koyacağınız kalmış. </a:t>
            </a:r>
            <a:endParaRPr lang="tr-TR" dirty="0" smtClean="0"/>
          </a:p>
          <a:p>
            <a:pPr lvl="0"/>
            <a:endParaRPr lang="tr-TR" dirty="0" smtClean="0"/>
          </a:p>
          <a:p>
            <a:pPr lvl="0"/>
            <a:r>
              <a:rPr lang="tr-TR" dirty="0" smtClean="0"/>
              <a:t>Size </a:t>
            </a:r>
            <a:r>
              <a:rPr lang="tr-TR" dirty="0"/>
              <a:t>bazı fikirler sunalım: üç ya da dört temel değer; temel programlar ya da okulun </a:t>
            </a:r>
            <a:r>
              <a:rPr lang="tr-TR" dirty="0" err="1"/>
              <a:t>öğretimsel</a:t>
            </a:r>
            <a:r>
              <a:rPr lang="tr-TR" dirty="0"/>
              <a:t> temaları (örneğin, resim, matematik, fen, toplum hizmetleri ya da eğlence teknolojilerinde gösterilen performans); okul misyonunu merkeze alan </a:t>
            </a:r>
            <a:r>
              <a:rPr lang="tr-TR" dirty="0" err="1"/>
              <a:t>öğretimsel</a:t>
            </a:r>
            <a:r>
              <a:rPr lang="tr-TR" dirty="0"/>
              <a:t> yaklaşımlar; maskotlar, sloganlar ya da logolar; mezunların nasıl göründüğü ya da son beş yıldaki temel başarılar.</a:t>
            </a:r>
          </a:p>
          <a:p>
            <a:pPr marL="0" indent="0">
              <a:buNone/>
            </a:pPr>
            <a:endParaRPr lang="tr-TR" dirty="0" smtClean="0"/>
          </a:p>
          <a:p>
            <a:pPr marL="0" indent="0">
              <a:buNone/>
            </a:pPr>
            <a:r>
              <a:rPr lang="tr-TR" dirty="0"/>
              <a:t> </a:t>
            </a:r>
            <a:endParaRPr lang="tr-TR" dirty="0" smtClean="0"/>
          </a:p>
          <a:p>
            <a:pPr lvl="0"/>
            <a:r>
              <a:rPr lang="tr-TR" dirty="0" smtClean="0"/>
              <a:t>Personelinize bireysel ya da grup olarak kendi armalarını tasarlamalarını söyleyin. Bu kişilerin yaptığı armaların anlamını tartışınız. Sunulan farklı değer ve becerileri tartışınız. </a:t>
            </a:r>
          </a:p>
          <a:p>
            <a:endParaRPr lang="tr-TR" dirty="0"/>
          </a:p>
        </p:txBody>
      </p:sp>
    </p:spTree>
    <p:extLst>
      <p:ext uri="{BB962C8B-B14F-4D97-AF65-F5344CB8AC3E}">
        <p14:creationId xmlns:p14="http://schemas.microsoft.com/office/powerpoint/2010/main" val="773847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ÖĞRENCİLERİN ARMALI KALKAN YAPMASI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lvl="0"/>
            <a:r>
              <a:rPr lang="tr-TR" dirty="0"/>
              <a:t>Öğrencilerinize okullarını ya da sınıflarını yansıtacak armalı kalkanlar yapmalarını söyleyin. Öğrencilerin okulun ya da sınıfın temel değer ve misyonunu nasıl gördüğünü anlamaya çalışın ve gözlemlerinizi yazın.</a:t>
            </a:r>
          </a:p>
          <a:p>
            <a:pPr lvl="0"/>
            <a:r>
              <a:rPr lang="tr-TR" dirty="0"/>
              <a:t>Armalardan birini (ya da birkaçının kombinasyonunu) seçin ve okulda belirgin bir yere asın ya da okulun web sitesine ya da okulun misyonunun sergilenebileceği herhangi bir yere koyun. </a:t>
            </a:r>
          </a:p>
          <a:p>
            <a:endParaRPr lang="tr-TR" dirty="0"/>
          </a:p>
        </p:txBody>
      </p:sp>
    </p:spTree>
    <p:extLst>
      <p:ext uri="{BB962C8B-B14F-4D97-AF65-F5344CB8AC3E}">
        <p14:creationId xmlns:p14="http://schemas.microsoft.com/office/powerpoint/2010/main" val="1713673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smtClean="0">
                <a:solidFill>
                  <a:srgbClr val="FF0000"/>
                </a:solidFill>
              </a:rPr>
              <a:t>METAFORLARLA </a:t>
            </a:r>
            <a:r>
              <a:rPr lang="tr-TR" b="1" dirty="0">
                <a:solidFill>
                  <a:srgbClr val="FF0000"/>
                </a:solidFill>
              </a:rPr>
              <a:t>DÜŞÜNMENİN TEŞVİK EDİLMESİ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79512" y="1340768"/>
            <a:ext cx="8784976" cy="4785395"/>
          </a:xfrm>
        </p:spPr>
        <p:txBody>
          <a:bodyPr>
            <a:normAutofit fontScale="85000" lnSpcReduction="20000"/>
          </a:bodyPr>
          <a:lstStyle/>
          <a:p>
            <a:r>
              <a:rPr lang="tr-TR" dirty="0"/>
              <a:t>Bu yöntem, derinlemesine yorumlama ve algılamayı açığa çıkartmayı sağlayan yaratıcı yaklaşımların teşvik edilmesinde faydalıdır. </a:t>
            </a:r>
            <a:endParaRPr lang="tr-TR" dirty="0" smtClean="0"/>
          </a:p>
          <a:p>
            <a:r>
              <a:rPr lang="tr-TR" dirty="0" smtClean="0"/>
              <a:t>Metaforik </a:t>
            </a:r>
            <a:r>
              <a:rPr lang="tr-TR" dirty="0"/>
              <a:t>düşünme okul kültürünün okunmasında bir yoldur. </a:t>
            </a:r>
            <a:endParaRPr lang="tr-TR" dirty="0" smtClean="0"/>
          </a:p>
          <a:p>
            <a:r>
              <a:rPr lang="tr-TR" dirty="0" smtClean="0"/>
              <a:t>Okulunuzdaki </a:t>
            </a:r>
            <a:r>
              <a:rPr lang="tr-TR" dirty="0"/>
              <a:t>personeli, öğrencileri ve velileri toplayın ve her birinden okullarını anlatan bir metafor yazmalarını isteyin. </a:t>
            </a:r>
            <a:endParaRPr lang="tr-TR" dirty="0" smtClean="0"/>
          </a:p>
          <a:p>
            <a:pPr lvl="0"/>
            <a:r>
              <a:rPr lang="tr-TR" dirty="0" smtClean="0"/>
              <a:t>Herkese </a:t>
            </a:r>
            <a:r>
              <a:rPr lang="tr-TR" dirty="0"/>
              <a:t>not kağıdı dağıtın ve metaforlarını aşağıdaki gibi yazmalarını isteyin.</a:t>
            </a:r>
          </a:p>
          <a:p>
            <a:pPr marL="0" indent="0">
              <a:buNone/>
            </a:pPr>
            <a:r>
              <a:rPr lang="tr-TR" dirty="0"/>
              <a:t> </a:t>
            </a:r>
          </a:p>
          <a:p>
            <a:r>
              <a:rPr lang="tr-TR" dirty="0"/>
              <a:t>Eğer okul bir </a:t>
            </a:r>
            <a:r>
              <a:rPr lang="tr-TR" dirty="0" smtClean="0"/>
              <a:t>canlı olsaydı</a:t>
            </a:r>
            <a:r>
              <a:rPr lang="tr-TR" dirty="0"/>
              <a:t>, …………. olurdu; çünkü………………………………………………………….</a:t>
            </a:r>
          </a:p>
          <a:p>
            <a:endParaRPr lang="tr-TR" dirty="0"/>
          </a:p>
        </p:txBody>
      </p:sp>
    </p:spTree>
    <p:extLst>
      <p:ext uri="{BB962C8B-B14F-4D97-AF65-F5344CB8AC3E}">
        <p14:creationId xmlns:p14="http://schemas.microsoft.com/office/powerpoint/2010/main" val="3791592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METAFORLARLA DÜŞÜNMENİN TEŞVİK EDİLMESİ</a:t>
            </a:r>
            <a:r>
              <a:rPr lang="tr-TR" dirty="0">
                <a:solidFill>
                  <a:srgbClr val="FF0000"/>
                </a:solidFill>
              </a:rPr>
              <a:t/>
            </a:r>
            <a:br>
              <a:rPr lang="tr-TR" dirty="0">
                <a:solidFill>
                  <a:srgbClr val="FF0000"/>
                </a:solidFill>
              </a:rPr>
            </a:br>
            <a:endParaRPr lang="tr-TR" dirty="0"/>
          </a:p>
        </p:txBody>
      </p:sp>
      <p:sp>
        <p:nvSpPr>
          <p:cNvPr id="3" name="İçerik Yer Tutucusu 2"/>
          <p:cNvSpPr>
            <a:spLocks noGrp="1"/>
          </p:cNvSpPr>
          <p:nvPr>
            <p:ph idx="1"/>
          </p:nvPr>
        </p:nvSpPr>
        <p:spPr>
          <a:xfrm>
            <a:off x="179512" y="1600200"/>
            <a:ext cx="8964488" cy="5141168"/>
          </a:xfrm>
        </p:spPr>
        <p:txBody>
          <a:bodyPr>
            <a:normAutofit fontScale="62500" lnSpcReduction="20000"/>
          </a:bodyPr>
          <a:lstStyle/>
          <a:p>
            <a:r>
              <a:rPr lang="tr-TR" dirty="0"/>
              <a:t>Seçimin nedeninin önemini vurgulayın. Bazı kişiler aynı hayvanları yazabilir ancak sebepleri farklı olabilir. Örneğin, </a:t>
            </a:r>
            <a:r>
              <a:rPr lang="tr-TR" dirty="0" smtClean="0"/>
              <a:t>biri okulu </a:t>
            </a:r>
            <a:r>
              <a:rPr lang="tr-TR" dirty="0"/>
              <a:t>ahtapota benzetebilir, çünkü kolları her yöne ulaşan ve omurgası olamayan bir hayvandır. Başka </a:t>
            </a:r>
            <a:r>
              <a:rPr lang="tr-TR" dirty="0" smtClean="0"/>
              <a:t>biri ise </a:t>
            </a:r>
            <a:r>
              <a:rPr lang="tr-TR" dirty="0"/>
              <a:t>ahtapotu besine ulaşan ve merkezde toplayan güçlü kolları olduğu için kullanmıştır.</a:t>
            </a:r>
          </a:p>
          <a:p>
            <a:pPr marL="0" indent="0">
              <a:buNone/>
            </a:pPr>
            <a:endParaRPr lang="tr-TR" dirty="0"/>
          </a:p>
          <a:p>
            <a:r>
              <a:rPr lang="tr-TR" dirty="0"/>
              <a:t>Tüm metaforları toplayın ve duvara asın. (bazı üyeler arasında anlaşmazlıklar doğabilir, bunları bilgisayara yazın ve çıktılarını alın. Böylece herkes bu metaforları anonim olarak hatırlasın.) </a:t>
            </a:r>
            <a:endParaRPr lang="tr-TR" dirty="0" smtClean="0"/>
          </a:p>
          <a:p>
            <a:r>
              <a:rPr lang="tr-TR" dirty="0" smtClean="0"/>
              <a:t>personeli </a:t>
            </a:r>
            <a:r>
              <a:rPr lang="tr-TR" dirty="0"/>
              <a:t>küçük gruplara ayırın ve metaforları, bunların altında yatan anlamları, temaları, örüntüleri tartışmalarını sağlayın. Örneğin bir okulda metaforların çoğunun dişi yırtıcı hayvanlar (dişi aslan, ayı, çita) olduğu ortaya çıkmıştır. Buradaki ana tema gençlerle ilgilenmek ve onları büyütmek ancak yakınlık gösterecek diğer yetişkinlere de düşmanca yaklaşmaktır. Tartışma personelin birbirlerine karşı daha destekleyici ve saygılı olmalarının nasıl sağlanacağı üzerinde gelişmelidir. </a:t>
            </a:r>
            <a:endParaRPr lang="tr-TR" dirty="0" smtClean="0"/>
          </a:p>
          <a:p>
            <a:r>
              <a:rPr lang="tr-TR" dirty="0" smtClean="0"/>
              <a:t>Başka </a:t>
            </a:r>
            <a:r>
              <a:rPr lang="tr-TR" dirty="0"/>
              <a:t>bir okulda ortaya çıkan bazı metaforlar  (bukalemun, kelebek, kurbağa yavrusu) yaşam döngüsünde değişen hayvanlara işaret etmektedir.  Personel okulundaki değişimle başa çıkma yeteneğiyle gurur duymaktadır. </a:t>
            </a:r>
          </a:p>
          <a:p>
            <a:endParaRPr lang="tr-TR" dirty="0"/>
          </a:p>
        </p:txBody>
      </p:sp>
    </p:spTree>
    <p:extLst>
      <p:ext uri="{BB962C8B-B14F-4D97-AF65-F5344CB8AC3E}">
        <p14:creationId xmlns:p14="http://schemas.microsoft.com/office/powerpoint/2010/main" val="641706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OKUL KÜLTÜRÜNÜ TANIMLAYAN SIFATLAR</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a:t>Personelinizi toplayın. Onlara not kağıtları dağıtın</a:t>
            </a:r>
            <a:r>
              <a:rPr lang="tr-TR" dirty="0" smtClean="0"/>
              <a:t>.</a:t>
            </a:r>
          </a:p>
          <a:p>
            <a:r>
              <a:rPr lang="tr-TR" dirty="0" smtClean="0"/>
              <a:t> </a:t>
            </a:r>
            <a:r>
              <a:rPr lang="tr-TR" dirty="0"/>
              <a:t>Personelinizden her bir kağıda bir sıfat gelecek şekilde okulunuzun kültürünü tanımlayan altı sıfat yazmasını isteyin. </a:t>
            </a:r>
            <a:endParaRPr lang="tr-TR" dirty="0" smtClean="0"/>
          </a:p>
          <a:p>
            <a:r>
              <a:rPr lang="tr-TR" dirty="0" smtClean="0"/>
              <a:t>Sonra </a:t>
            </a:r>
            <a:r>
              <a:rPr lang="tr-TR" dirty="0"/>
              <a:t>bu kâğıtları duvara yapıştırın. </a:t>
            </a:r>
            <a:endParaRPr lang="tr-TR" dirty="0" smtClean="0"/>
          </a:p>
          <a:p>
            <a:r>
              <a:rPr lang="tr-TR" dirty="0" smtClean="0"/>
              <a:t>Grup </a:t>
            </a:r>
            <a:r>
              <a:rPr lang="tr-TR" dirty="0"/>
              <a:t>halinde bu sıfatları genel temalar altında toplayın ve sonrasında pozitif, negatif ve nötr sıfatlar şeklinde gruplayın. </a:t>
            </a:r>
            <a:endParaRPr lang="tr-TR" dirty="0" smtClean="0"/>
          </a:p>
          <a:p>
            <a:r>
              <a:rPr lang="tr-TR" dirty="0" smtClean="0"/>
              <a:t>Bu </a:t>
            </a:r>
            <a:r>
              <a:rPr lang="tr-TR" dirty="0"/>
              <a:t>aktivite size okulunuzun kültürünün kavramsal bir değerlendirmesini verecektir. </a:t>
            </a:r>
            <a:endParaRPr lang="tr-TR" dirty="0" smtClean="0"/>
          </a:p>
          <a:p>
            <a:r>
              <a:rPr lang="tr-TR" dirty="0" smtClean="0"/>
              <a:t>Son </a:t>
            </a:r>
            <a:r>
              <a:rPr lang="tr-TR" dirty="0"/>
              <a:t>olarak her bir grubun ne anlama geldiğini tartışınız</a:t>
            </a:r>
            <a:r>
              <a:rPr lang="tr-TR" dirty="0" smtClean="0"/>
              <a:t>.</a:t>
            </a:r>
          </a:p>
          <a:p>
            <a:r>
              <a:rPr lang="tr-TR" dirty="0" smtClean="0"/>
              <a:t> </a:t>
            </a:r>
            <a:r>
              <a:rPr lang="tr-TR" dirty="0"/>
              <a:t>Hangi sıfatların övüleceğini ve güçlendirileceğini; hangilerinin değiştirileceğini belirleyin. </a:t>
            </a:r>
          </a:p>
          <a:p>
            <a:endParaRPr lang="tr-TR" dirty="0"/>
          </a:p>
        </p:txBody>
      </p:sp>
    </p:spTree>
    <p:extLst>
      <p:ext uri="{BB962C8B-B14F-4D97-AF65-F5344CB8AC3E}">
        <p14:creationId xmlns:p14="http://schemas.microsoft.com/office/powerpoint/2010/main" val="1299569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METAFORLARLA DÜŞÜNMENİN TEŞVİK EDİLMESİ</a:t>
            </a:r>
            <a:endParaRPr lang="tr-TR" dirty="0">
              <a:solidFill>
                <a:srgbClr val="FF0000"/>
              </a:solidFill>
            </a:endParaRPr>
          </a:p>
        </p:txBody>
      </p:sp>
      <p:sp>
        <p:nvSpPr>
          <p:cNvPr id="3" name="İçerik Yer Tutucusu 2"/>
          <p:cNvSpPr>
            <a:spLocks noGrp="1"/>
          </p:cNvSpPr>
          <p:nvPr>
            <p:ph idx="1"/>
          </p:nvPr>
        </p:nvSpPr>
        <p:spPr/>
        <p:txBody>
          <a:bodyPr/>
          <a:lstStyle/>
          <a:p>
            <a:pPr lvl="0"/>
            <a:r>
              <a:rPr lang="tr-TR" dirty="0"/>
              <a:t>Grupların şema kağıdına temalarını yazmalarını </a:t>
            </a:r>
            <a:r>
              <a:rPr lang="tr-TR" dirty="0" smtClean="0"/>
              <a:t>isteyin </a:t>
            </a:r>
            <a:r>
              <a:rPr lang="tr-TR" dirty="0"/>
              <a:t>(Pozitif temaları sola, negatif temaları sağa).  </a:t>
            </a:r>
            <a:endParaRPr lang="tr-TR" dirty="0" smtClean="0"/>
          </a:p>
          <a:p>
            <a:pPr lvl="0"/>
            <a:r>
              <a:rPr lang="tr-TR" dirty="0" smtClean="0"/>
              <a:t>Tüm </a:t>
            </a:r>
            <a:r>
              <a:rPr lang="tr-TR" dirty="0"/>
              <a:t>personel okulla ilgili bu temaları tartışmalı ve hangilerini koruyacaklarını ve hangilerinden kurtulacaklarını tartışmalıdır. Korunması gereken ve </a:t>
            </a:r>
            <a:r>
              <a:rPr lang="tr-TR" dirty="0" err="1" smtClean="0"/>
              <a:t>kurtulunması</a:t>
            </a:r>
            <a:r>
              <a:rPr lang="tr-TR" dirty="0" smtClean="0"/>
              <a:t> </a:t>
            </a:r>
            <a:r>
              <a:rPr lang="tr-TR" dirty="0"/>
              <a:t>gereken temaları listeleyin. </a:t>
            </a:r>
          </a:p>
          <a:p>
            <a:endParaRPr lang="tr-TR" dirty="0"/>
          </a:p>
        </p:txBody>
      </p:sp>
    </p:spTree>
    <p:extLst>
      <p:ext uri="{BB962C8B-B14F-4D97-AF65-F5344CB8AC3E}">
        <p14:creationId xmlns:p14="http://schemas.microsoft.com/office/powerpoint/2010/main" val="3363386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4" y="260648"/>
            <a:ext cx="8229600" cy="1143000"/>
          </a:xfrm>
        </p:spPr>
        <p:txBody>
          <a:bodyPr>
            <a:normAutofit fontScale="90000"/>
          </a:bodyPr>
          <a:lstStyle/>
          <a:p>
            <a:pPr lvl="0"/>
            <a:r>
              <a:rPr lang="tr-TR" b="1" dirty="0">
                <a:solidFill>
                  <a:srgbClr val="FF0000"/>
                </a:solidFill>
              </a:rPr>
              <a:t>METAFORLARIN BAŞKA KULLANIMLARI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457200" y="1340768"/>
            <a:ext cx="8229600" cy="5112568"/>
          </a:xfrm>
        </p:spPr>
        <p:txBody>
          <a:bodyPr>
            <a:normAutofit fontScale="85000" lnSpcReduction="20000"/>
          </a:bodyPr>
          <a:lstStyle/>
          <a:p>
            <a:r>
              <a:rPr lang="tr-TR" dirty="0"/>
              <a:t>Bu alıştırma belli durumlarda grubun düşünce ve tutumlarını ortaya çıkartmak için kullanılabilir. </a:t>
            </a:r>
            <a:endParaRPr lang="tr-TR" dirty="0" smtClean="0"/>
          </a:p>
          <a:p>
            <a:r>
              <a:rPr lang="tr-TR" dirty="0" smtClean="0"/>
              <a:t>Yıl </a:t>
            </a:r>
            <a:r>
              <a:rPr lang="tr-TR" dirty="0"/>
              <a:t>sonunda,  her bireyden geçen dokuz ayı anlatan metafor üretmelerini isteyebilirsiniz. </a:t>
            </a:r>
            <a:endParaRPr lang="tr-TR" dirty="0" smtClean="0"/>
          </a:p>
          <a:p>
            <a:r>
              <a:rPr lang="tr-TR" dirty="0" smtClean="0"/>
              <a:t>Eğer </a:t>
            </a:r>
            <a:r>
              <a:rPr lang="tr-TR" dirty="0"/>
              <a:t>yılı bir hayvana benzetmeleri istenirse hangisi ve neden seçtiklerini sorun. </a:t>
            </a:r>
            <a:endParaRPr lang="tr-TR" dirty="0" smtClean="0"/>
          </a:p>
          <a:p>
            <a:r>
              <a:rPr lang="tr-TR" dirty="0" smtClean="0"/>
              <a:t>Bu </a:t>
            </a:r>
            <a:r>
              <a:rPr lang="tr-TR" dirty="0"/>
              <a:t>alıştırmayı okulun genel kültürünün, okul yaşamındaki herhangi bir olayın, geçmiş yılın, yen programın algılanışını ortaya çıkartmak için kullanabilirsiniz. </a:t>
            </a:r>
            <a:endParaRPr lang="tr-TR" dirty="0" smtClean="0"/>
          </a:p>
          <a:p>
            <a:r>
              <a:rPr lang="tr-TR" dirty="0" smtClean="0"/>
              <a:t>Aşağıya </a:t>
            </a:r>
            <a:r>
              <a:rPr lang="tr-TR" dirty="0"/>
              <a:t>personelin duygu ve düşüncelerinin açığa çıkarılmasında bu tekniği kullanabileceğiniz zamanları listeleyin. </a:t>
            </a:r>
          </a:p>
          <a:p>
            <a:endParaRPr lang="tr-TR" dirty="0"/>
          </a:p>
        </p:txBody>
      </p:sp>
    </p:spTree>
    <p:extLst>
      <p:ext uri="{BB962C8B-B14F-4D97-AF65-F5344CB8AC3E}">
        <p14:creationId xmlns:p14="http://schemas.microsoft.com/office/powerpoint/2010/main" val="1473782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OKUL KÜLTÜRÜNÜN RESMİNİ ÇİZMEK</a:t>
            </a:r>
            <a:r>
              <a:rPr lang="tr-TR" dirty="0"/>
              <a:t/>
            </a:r>
            <a:br>
              <a:rPr lang="tr-TR" dirty="0"/>
            </a:br>
            <a:endParaRPr lang="tr-TR" dirty="0"/>
          </a:p>
        </p:txBody>
      </p:sp>
      <p:sp>
        <p:nvSpPr>
          <p:cNvPr id="3" name="İçerik Yer Tutucusu 2"/>
          <p:cNvSpPr>
            <a:spLocks noGrp="1"/>
          </p:cNvSpPr>
          <p:nvPr>
            <p:ph idx="1"/>
          </p:nvPr>
        </p:nvSpPr>
        <p:spPr>
          <a:xfrm>
            <a:off x="457200" y="1268760"/>
            <a:ext cx="8229600" cy="5256584"/>
          </a:xfrm>
        </p:spPr>
        <p:txBody>
          <a:bodyPr>
            <a:normAutofit fontScale="62500" lnSpcReduction="20000"/>
          </a:bodyPr>
          <a:lstStyle/>
          <a:p>
            <a:pPr lvl="0"/>
            <a:r>
              <a:rPr lang="tr-TR" dirty="0"/>
              <a:t>Okul kültürünü anlatan resim çizdirmek, kültürün okunmasında size yardımcı olabilecek bir tekniktir. Her bireyden resimleri, kelimeleri, sembolleri, renkleri kullanarak okulun kültürünü yansıtacak resim çizmesini isteyin. Yaratıcılığı teşvik edin ve resim yeteneği sınırlı olan kişilere de saygı duyun.</a:t>
            </a:r>
          </a:p>
          <a:p>
            <a:pPr marL="0" indent="0">
              <a:buNone/>
            </a:pPr>
            <a:endParaRPr lang="tr-TR" dirty="0"/>
          </a:p>
          <a:p>
            <a:pPr lvl="0"/>
            <a:r>
              <a:rPr lang="tr-TR" dirty="0"/>
              <a:t>Resimlerin nasıl olması gerektiği hakkında önerilerde bulunmayın. Bu etkinlik bölge, okul, birim, personel gibi çok çeşitli gruplarla yapılabilir. Bu diyagramlar ya da çizimler, hiçbir bağlantı hattı olmayan basit bir örgütsel şemadan arı kovanları ve karınca yuvalarına; meyve taşıyan birkaç dalı olan elma ağacından derin kökleri olan ve ana ağaçtan düşen meşe palamutlarından yeni yetişen meşe ağacına oldukça çeşitli çıkabilir. Olasılıklar fazladır, yaratıcı olalım.</a:t>
            </a:r>
          </a:p>
          <a:p>
            <a:endParaRPr lang="tr-TR" dirty="0" smtClean="0"/>
          </a:p>
          <a:p>
            <a:r>
              <a:rPr lang="tr-TR" dirty="0" smtClean="0"/>
              <a:t>Personelinizi </a:t>
            </a:r>
            <a:r>
              <a:rPr lang="tr-TR" dirty="0"/>
              <a:t>küçük gruplara ayırın ve resimlerini ve anlamlarını paylaşmalarını sağlayın. İşbirliği, destek ve bakım ilişkileri ya da negatif ya da düşmanca bileşenler gibi örtük temaları inceleyin. Resimleri temel alarak bir bütün olarak okul görüşünü tartışınız. </a:t>
            </a:r>
          </a:p>
          <a:p>
            <a:pPr marL="0" indent="0">
              <a:buNone/>
            </a:pPr>
            <a:r>
              <a:rPr lang="tr-TR" dirty="0"/>
              <a:t> </a:t>
            </a:r>
          </a:p>
          <a:p>
            <a:endParaRPr lang="tr-TR" dirty="0"/>
          </a:p>
        </p:txBody>
      </p:sp>
    </p:spTree>
    <p:extLst>
      <p:ext uri="{BB962C8B-B14F-4D97-AF65-F5344CB8AC3E}">
        <p14:creationId xmlns:p14="http://schemas.microsoft.com/office/powerpoint/2010/main" val="3145556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OKULUN KADIN VE ERKEK KAHRAMANLARINI TANIMLAMAK</a:t>
            </a:r>
            <a:r>
              <a:rPr lang="tr-TR" dirty="0"/>
              <a:t/>
            </a:r>
            <a:br>
              <a:rPr lang="tr-TR" dirty="0"/>
            </a:br>
            <a:endParaRPr lang="tr-TR" dirty="0"/>
          </a:p>
        </p:txBody>
      </p:sp>
      <p:sp>
        <p:nvSpPr>
          <p:cNvPr id="3" name="İçerik Yer Tutucusu 2"/>
          <p:cNvSpPr>
            <a:spLocks noGrp="1"/>
          </p:cNvSpPr>
          <p:nvPr>
            <p:ph idx="1"/>
          </p:nvPr>
        </p:nvSpPr>
        <p:spPr>
          <a:xfrm>
            <a:off x="457200" y="1340768"/>
            <a:ext cx="8229600" cy="5256584"/>
          </a:xfrm>
        </p:spPr>
        <p:txBody>
          <a:bodyPr>
            <a:normAutofit fontScale="62500" lnSpcReduction="20000"/>
          </a:bodyPr>
          <a:lstStyle/>
          <a:p>
            <a:pPr lvl="0"/>
            <a:r>
              <a:rPr lang="tr-TR" dirty="0"/>
              <a:t>Her okul, çalışanlarıyla ilgili örnekler, semboller içerir. Bunlar okulun kahramanlarıdır. Kültürel ağdaki bu üyeler, kültür için rol model sunarlar. Bu kahramanların hikâyelerinde eğitimci olmayla ilgili hangi değer ve inançlar saklıdır?</a:t>
            </a:r>
          </a:p>
          <a:p>
            <a:pPr lvl="0"/>
            <a:r>
              <a:rPr lang="tr-TR" dirty="0"/>
              <a:t>Okulunuzun kültüründe var olan kahramanların temel değerleri ve amaçlı eylemlerini tanımlayın. Bu kahramanların ne başardıklarını ve hikâyelerinde ne anlattıklarını keşfedin. </a:t>
            </a:r>
          </a:p>
          <a:p>
            <a:pPr marL="0" lvl="0" indent="0">
              <a:buNone/>
            </a:pPr>
            <a:r>
              <a:rPr lang="tr-TR" dirty="0"/>
              <a:t> </a:t>
            </a:r>
            <a:r>
              <a:rPr lang="tr-TR" dirty="0" smtClean="0"/>
              <a:t>     </a:t>
            </a:r>
            <a:r>
              <a:rPr lang="tr-TR" b="1" dirty="0" smtClean="0"/>
              <a:t>Önemli </a:t>
            </a:r>
            <a:r>
              <a:rPr lang="tr-TR" b="1" dirty="0"/>
              <a:t>sorular</a:t>
            </a:r>
            <a:r>
              <a:rPr lang="tr-TR" dirty="0"/>
              <a:t>: Okulunuzun kahramanları kimlerdir? Hikâyeleri nedir? </a:t>
            </a:r>
          </a:p>
          <a:p>
            <a:pPr lvl="0"/>
            <a:r>
              <a:rPr lang="tr-TR" dirty="0"/>
              <a:t>Bu kahramanların başarılarını listelemek ve bu başarıların ne anlama geldiği hakkında beyin fırtınası yapabilirsiniz. </a:t>
            </a:r>
          </a:p>
          <a:p>
            <a:pPr lvl="0"/>
            <a:r>
              <a:rPr lang="tr-TR" dirty="0"/>
              <a:t>Hangi değerler, kahramanların eylemleriyle iletilmektedir? (Örneğin, adanma, azim, öğrenciye olan inanç, öğrenmeye ve öğrencinin kişisel gelişimine odaklanma, yenilik, enerji, bağlılık ve diğer değerler)</a:t>
            </a:r>
          </a:p>
          <a:p>
            <a:pPr lvl="0"/>
            <a:r>
              <a:rPr lang="tr-TR" dirty="0"/>
              <a:t>Bu kahramanlar okulun amaç ve misyonunu sergileyen ya da sembolize eden eylemleri nasıl gerçekleştirmektedir?</a:t>
            </a:r>
          </a:p>
          <a:p>
            <a:pPr lvl="0"/>
            <a:r>
              <a:rPr lang="tr-TR" dirty="0"/>
              <a:t>Kahramanların örnek çalışmalarını tanıma ve kutlama yollarını listeleyebilirsiniz. Başarıların tanınması için kullanılan basit ve karmaşık yaklaşımları düşünün.</a:t>
            </a:r>
          </a:p>
          <a:p>
            <a:endParaRPr lang="tr-TR" dirty="0"/>
          </a:p>
        </p:txBody>
      </p:sp>
    </p:spTree>
    <p:extLst>
      <p:ext uri="{BB962C8B-B14F-4D97-AF65-F5344CB8AC3E}">
        <p14:creationId xmlns:p14="http://schemas.microsoft.com/office/powerpoint/2010/main" val="1978547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OKULUN KADIN VE ERKEK KAHRAMANLARINI TANIMLAMAK</a:t>
            </a:r>
            <a:endParaRPr lang="tr-TR" dirty="0">
              <a:solidFill>
                <a:srgbClr val="FF0000"/>
              </a:solidFill>
            </a:endParaRPr>
          </a:p>
        </p:txBody>
      </p:sp>
      <p:sp>
        <p:nvSpPr>
          <p:cNvPr id="3" name="İçerik Yer Tutucusu 2"/>
          <p:cNvSpPr>
            <a:spLocks noGrp="1"/>
          </p:cNvSpPr>
          <p:nvPr>
            <p:ph idx="1"/>
          </p:nvPr>
        </p:nvSpPr>
        <p:spPr/>
        <p:txBody>
          <a:bodyPr/>
          <a:lstStyle/>
          <a:p>
            <a:r>
              <a:rPr lang="tr-TR" b="1" dirty="0"/>
              <a:t>Son düşünceler:</a:t>
            </a:r>
            <a:r>
              <a:rPr lang="tr-TR" dirty="0"/>
              <a:t> </a:t>
            </a:r>
            <a:endParaRPr lang="tr-TR" dirty="0" smtClean="0"/>
          </a:p>
          <a:p>
            <a:r>
              <a:rPr lang="tr-TR" dirty="0" smtClean="0"/>
              <a:t>Okul </a:t>
            </a:r>
            <a:r>
              <a:rPr lang="tr-TR" dirty="0"/>
              <a:t>kültürünün derinlemesine incelenmesine yardım eden değerler, inançlar ve misyon ifadelerini değerlendirin. Personelinize hangi değer ve amaçların korunması gerektiğini ve hangilerinin çıkartılması gerektiğini sorun.</a:t>
            </a:r>
          </a:p>
          <a:p>
            <a:endParaRPr lang="tr-TR" dirty="0"/>
          </a:p>
        </p:txBody>
      </p:sp>
    </p:spTree>
    <p:extLst>
      <p:ext uri="{BB962C8B-B14F-4D97-AF65-F5344CB8AC3E}">
        <p14:creationId xmlns:p14="http://schemas.microsoft.com/office/powerpoint/2010/main" val="27031064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RİTÜEL VE SEREMONİ</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Ritüeller</a:t>
            </a:r>
            <a:r>
              <a:rPr lang="tr-TR" dirty="0"/>
              <a:t>, derin anlam içeren süreçler ya da günlük rutinlerdir. </a:t>
            </a:r>
            <a:r>
              <a:rPr lang="tr-TR" dirty="0" smtClean="0"/>
              <a:t>Teknik </a:t>
            </a:r>
            <a:r>
              <a:rPr lang="tr-TR" dirty="0"/>
              <a:t>bir eylemden daha fazlasıdır. </a:t>
            </a:r>
            <a:endParaRPr lang="tr-TR" dirty="0" smtClean="0"/>
          </a:p>
          <a:p>
            <a:r>
              <a:rPr lang="tr-TR" dirty="0" smtClean="0"/>
              <a:t>Yaygın </a:t>
            </a:r>
            <a:r>
              <a:rPr lang="tr-TR" dirty="0"/>
              <a:t>olmayan olayların yaygın deneyimlere dönüştürülmesine yardım ederler. </a:t>
            </a:r>
            <a:endParaRPr lang="tr-TR" dirty="0" smtClean="0"/>
          </a:p>
          <a:p>
            <a:r>
              <a:rPr lang="tr-TR" dirty="0" smtClean="0"/>
              <a:t>Her </a:t>
            </a:r>
            <a:r>
              <a:rPr lang="tr-TR" dirty="0"/>
              <a:t>okulda sabah alınan yoklamadan öğlen okuldan dağılmaya kadar yüzlerce alışkanlık vardır.  Bu rutin olaylar okulun misyon ve değerleriyle birleştirilebilirse okula ruh kazandırılır ve kültürel bağlantılar güçlendirilir. </a:t>
            </a:r>
            <a:endParaRPr lang="tr-TR" dirty="0" smtClean="0"/>
          </a:p>
          <a:p>
            <a:pPr marL="0" indent="0">
              <a:buNone/>
            </a:pPr>
            <a:r>
              <a:rPr lang="tr-TR" dirty="0"/>
              <a:t> </a:t>
            </a:r>
            <a:r>
              <a:rPr lang="tr-TR" dirty="0" smtClean="0"/>
              <a:t>    Örneğin</a:t>
            </a:r>
            <a:r>
              <a:rPr lang="tr-TR" dirty="0"/>
              <a:t>; </a:t>
            </a:r>
          </a:p>
          <a:p>
            <a:pPr lvl="0"/>
            <a:r>
              <a:rPr lang="tr-TR" dirty="0"/>
              <a:t>Bazı okullar öğrencilerine içinde malzemeler, kitaplar ve okulla ilgili bir </a:t>
            </a:r>
            <a:r>
              <a:rPr lang="tr-TR" dirty="0" err="1"/>
              <a:t>dvd</a:t>
            </a:r>
            <a:r>
              <a:rPr lang="tr-TR" dirty="0"/>
              <a:t> olan hoş geldin seti vermektedir. Bazıları ise her bir öğrenciye bir arkadaş ya da </a:t>
            </a:r>
            <a:r>
              <a:rPr lang="tr-TR" dirty="0" err="1"/>
              <a:t>mentor</a:t>
            </a:r>
            <a:r>
              <a:rPr lang="tr-TR" dirty="0"/>
              <a:t> sağlarlar. </a:t>
            </a:r>
          </a:p>
          <a:p>
            <a:pPr lvl="0"/>
            <a:r>
              <a:rPr lang="tr-TR" dirty="0"/>
              <a:t>….</a:t>
            </a:r>
          </a:p>
          <a:p>
            <a:endParaRPr lang="tr-TR" dirty="0"/>
          </a:p>
        </p:txBody>
      </p:sp>
    </p:spTree>
    <p:extLst>
      <p:ext uri="{BB962C8B-B14F-4D97-AF65-F5344CB8AC3E}">
        <p14:creationId xmlns:p14="http://schemas.microsoft.com/office/powerpoint/2010/main" val="3376388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RİTÜEL VE SEREMONİ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Gelenekler, </a:t>
            </a:r>
            <a:r>
              <a:rPr lang="tr-TR" dirty="0"/>
              <a:t>yıl içinde ve yıl dışında meydana gelen belli bir hikaye ve anlam içeren önemli olaylardır. Seremonilerin tersine büyük toplumsal olaylara gerek yoktur. Gelenekler, okul geçmişinin bir parçasıdır ve insanları kültürel bir çatı altında toplar. Okullarda birçok gelenek vardır. </a:t>
            </a:r>
            <a:endParaRPr lang="tr-TR" dirty="0" smtClean="0"/>
          </a:p>
          <a:p>
            <a:pPr marL="0" indent="0">
              <a:buNone/>
            </a:pPr>
            <a:r>
              <a:rPr lang="tr-TR" dirty="0"/>
              <a:t> </a:t>
            </a:r>
            <a:r>
              <a:rPr lang="tr-TR" dirty="0" smtClean="0"/>
              <a:t>   Örneğin</a:t>
            </a:r>
            <a:r>
              <a:rPr lang="tr-TR" dirty="0"/>
              <a:t>;</a:t>
            </a:r>
          </a:p>
          <a:p>
            <a:pPr lvl="0"/>
            <a:r>
              <a:rPr lang="tr-TR" dirty="0"/>
              <a:t>Yazı bir </a:t>
            </a:r>
            <a:r>
              <a:rPr lang="tr-TR" dirty="0" smtClean="0"/>
              <a:t>pilav etkinliği ya </a:t>
            </a:r>
            <a:r>
              <a:rPr lang="tr-TR" dirty="0"/>
              <a:t>da oyunla karşılama</a:t>
            </a:r>
          </a:p>
          <a:p>
            <a:pPr lvl="0"/>
            <a:r>
              <a:rPr lang="tr-TR" dirty="0"/>
              <a:t>Öğrenciler için okul geceleri ya da kamp gezileri düzenlemek</a:t>
            </a:r>
          </a:p>
          <a:p>
            <a:endParaRPr lang="tr-TR" dirty="0"/>
          </a:p>
        </p:txBody>
      </p:sp>
    </p:spTree>
    <p:extLst>
      <p:ext uri="{BB962C8B-B14F-4D97-AF65-F5344CB8AC3E}">
        <p14:creationId xmlns:p14="http://schemas.microsoft.com/office/powerpoint/2010/main" val="16495935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RİTÜEL VE SEREMONİ</a:t>
            </a:r>
            <a:r>
              <a:rPr lang="tr-TR" dirty="0"/>
              <a:t/>
            </a:r>
            <a:br>
              <a:rPr lang="tr-TR" dirty="0"/>
            </a:br>
            <a:endParaRPr lang="tr-TR" dirty="0"/>
          </a:p>
        </p:txBody>
      </p:sp>
      <p:sp>
        <p:nvSpPr>
          <p:cNvPr id="3" name="İçerik Yer Tutucusu 2"/>
          <p:cNvSpPr>
            <a:spLocks noGrp="1"/>
          </p:cNvSpPr>
          <p:nvPr>
            <p:ph idx="1"/>
          </p:nvPr>
        </p:nvSpPr>
        <p:spPr>
          <a:xfrm>
            <a:off x="457200" y="1600200"/>
            <a:ext cx="8229600" cy="5069160"/>
          </a:xfrm>
        </p:spPr>
        <p:txBody>
          <a:bodyPr>
            <a:normAutofit fontScale="70000" lnSpcReduction="20000"/>
          </a:bodyPr>
          <a:lstStyle/>
          <a:p>
            <a:r>
              <a:rPr lang="tr-TR" dirty="0"/>
              <a:t>Seremoniler, manevi artış sağlayan ayrıntılı ve kültürel olarak onaylanmış olaylardır. Birçok okul, öğretim yılı içindeki değişimlere işaret eden formel seremonilere sahiptir.  Bu periyodik toplumsal olaylar insanları birbirine bağlar ve yazılı olmayan kültürel değerlerin paylaşılmasını sağlar. </a:t>
            </a:r>
          </a:p>
          <a:p>
            <a:r>
              <a:rPr lang="tr-TR" dirty="0"/>
              <a:t>Seremoniler derin değer ve amaçları birleştiren zamanlardır. Seremoniler sayesinde bir okul başarılarını kutlar, değerlerini iletir, personel, veli ve öğrencilerin katkılarının farkında olunmasını sağlar. Okulu bir arada tutan sembolik bir tutkal olan </a:t>
            </a:r>
            <a:r>
              <a:rPr lang="tr-TR" dirty="0" err="1"/>
              <a:t>seremonik</a:t>
            </a:r>
            <a:r>
              <a:rPr lang="tr-TR" dirty="0"/>
              <a:t> şekilde kutlanan toplumsal olaylar yılın her döneminde var olabilir.</a:t>
            </a:r>
          </a:p>
          <a:p>
            <a:pPr lvl="0"/>
            <a:r>
              <a:rPr lang="tr-TR" dirty="0"/>
              <a:t>Yeni insanların tanışmasını sağlayan açılış günü seremonileri,</a:t>
            </a:r>
          </a:p>
          <a:p>
            <a:pPr lvl="0"/>
            <a:r>
              <a:rPr lang="tr-TR" dirty="0"/>
              <a:t>Yeni öğrenme döneminin başlaması işaret eden ikinci dönem seremonileri</a:t>
            </a:r>
          </a:p>
          <a:p>
            <a:pPr lvl="0"/>
            <a:r>
              <a:rPr lang="tr-TR" dirty="0"/>
              <a:t>Kariyerin sonlanmasını ve okula katkıyı işaret eden emeklilik seremonileri</a:t>
            </a:r>
          </a:p>
          <a:p>
            <a:pPr lvl="0"/>
            <a:r>
              <a:rPr lang="tr-TR" dirty="0"/>
              <a:t>……….</a:t>
            </a:r>
          </a:p>
          <a:p>
            <a:endParaRPr lang="tr-TR" dirty="0"/>
          </a:p>
        </p:txBody>
      </p:sp>
    </p:spTree>
    <p:extLst>
      <p:ext uri="{BB962C8B-B14F-4D97-AF65-F5344CB8AC3E}">
        <p14:creationId xmlns:p14="http://schemas.microsoft.com/office/powerpoint/2010/main" val="1825073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RİTÜEL VE SEREMONİ</a:t>
            </a:r>
            <a:endParaRPr lang="tr-TR" dirty="0">
              <a:solidFill>
                <a:srgbClr val="FF0000"/>
              </a:solidFill>
            </a:endParaRPr>
          </a:p>
        </p:txBody>
      </p:sp>
      <p:sp>
        <p:nvSpPr>
          <p:cNvPr id="3" name="İçerik Yer Tutucusu 2"/>
          <p:cNvSpPr>
            <a:spLocks noGrp="1"/>
          </p:cNvSpPr>
          <p:nvPr>
            <p:ph idx="1"/>
          </p:nvPr>
        </p:nvSpPr>
        <p:spPr/>
        <p:txBody>
          <a:bodyPr/>
          <a:lstStyle/>
          <a:p>
            <a:r>
              <a:rPr lang="tr-TR" dirty="0"/>
              <a:t>Kutlamalar eğlence, onur ve başarı tebriklerinin olduğu pozitif festivaldeki ritüeller, semboller ve hikâyelerin kombinasyonu olan bir tür seremonidir. </a:t>
            </a:r>
            <a:endParaRPr lang="tr-TR" dirty="0" smtClean="0"/>
          </a:p>
          <a:p>
            <a:r>
              <a:rPr lang="tr-TR" dirty="0" smtClean="0"/>
              <a:t>Genelde </a:t>
            </a:r>
            <a:r>
              <a:rPr lang="tr-TR" dirty="0"/>
              <a:t>seremonilerden daha az ciddi ve daha enerjisi yüksektir, kutlamalar müzik, eğlence ve espri içermektedir. </a:t>
            </a:r>
          </a:p>
          <a:p>
            <a:endParaRPr lang="tr-TR" dirty="0"/>
          </a:p>
        </p:txBody>
      </p:sp>
    </p:spTree>
    <p:extLst>
      <p:ext uri="{BB962C8B-B14F-4D97-AF65-F5344CB8AC3E}">
        <p14:creationId xmlns:p14="http://schemas.microsoft.com/office/powerpoint/2010/main" val="37407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100" b="1" dirty="0">
                <a:solidFill>
                  <a:srgbClr val="FF0000"/>
                </a:solidFill>
              </a:rPr>
              <a:t>RİTÜELLER, GELENEKLER VE SEREMONİLERİ DEĞERLENDİRME VE GELİŞTİRME </a:t>
            </a:r>
            <a:r>
              <a:rPr lang="tr-TR" sz="3100" b="1" dirty="0" smtClean="0">
                <a:solidFill>
                  <a:srgbClr val="FF0000"/>
                </a:solidFill>
              </a:rPr>
              <a:t>ETKİNLİKLERİ:</a:t>
            </a:r>
            <a:br>
              <a:rPr lang="tr-TR" sz="3100" b="1" dirty="0" smtClean="0">
                <a:solidFill>
                  <a:srgbClr val="FF0000"/>
                </a:solidFill>
              </a:rPr>
            </a:br>
            <a:r>
              <a:rPr lang="tr-TR" sz="3100" b="1" dirty="0">
                <a:solidFill>
                  <a:srgbClr val="FF0000"/>
                </a:solidFill>
              </a:rPr>
              <a:t>OKUL RİTÜELLERİNİ DEĞERLENDİRME</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Okullar çok çeşitli ritüellere sahiptir. Genel ritüelleri değerlendirerek okul kültürünü anlayabilir ve </a:t>
            </a:r>
            <a:r>
              <a:rPr lang="tr-TR" dirty="0" smtClean="0"/>
              <a:t>paylaşabilirsiniz</a:t>
            </a:r>
            <a:r>
              <a:rPr lang="tr-TR" dirty="0"/>
              <a:t>. </a:t>
            </a:r>
            <a:endParaRPr lang="tr-TR" dirty="0" smtClean="0"/>
          </a:p>
          <a:p>
            <a:r>
              <a:rPr lang="tr-TR" dirty="0" smtClean="0"/>
              <a:t>Kendinize </a:t>
            </a:r>
            <a:r>
              <a:rPr lang="tr-TR" dirty="0"/>
              <a:t>okulunuzun ritüellerinin neler olduğunu ve bunların nasıl aktarıldığını sorun</a:t>
            </a:r>
            <a:r>
              <a:rPr lang="tr-TR" dirty="0" smtClean="0"/>
              <a:t>.</a:t>
            </a:r>
          </a:p>
          <a:p>
            <a:r>
              <a:rPr lang="tr-TR" dirty="0" smtClean="0"/>
              <a:t> </a:t>
            </a:r>
            <a:r>
              <a:rPr lang="tr-TR" dirty="0"/>
              <a:t>Bu bölüm çeşitli ritüeller içermektedir. Bunların hangilerinin sizin okulunuzda olduğunu belirleyin ve anlamlarını düşünün. </a:t>
            </a:r>
          </a:p>
          <a:p>
            <a:endParaRPr lang="tr-TR" dirty="0"/>
          </a:p>
        </p:txBody>
      </p:sp>
    </p:spTree>
    <p:extLst>
      <p:ext uri="{BB962C8B-B14F-4D97-AF65-F5344CB8AC3E}">
        <p14:creationId xmlns:p14="http://schemas.microsoft.com/office/powerpoint/2010/main" val="2867059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579296" cy="1143000"/>
          </a:xfrm>
        </p:spPr>
        <p:txBody>
          <a:bodyPr>
            <a:normAutofit fontScale="90000"/>
          </a:bodyPr>
          <a:lstStyle/>
          <a:p>
            <a:pPr lvl="0"/>
            <a:r>
              <a:rPr lang="tr-TR" b="1" dirty="0">
                <a:solidFill>
                  <a:srgbClr val="FF0000"/>
                </a:solidFill>
              </a:rPr>
              <a:t>MİSYON VE AMACI DEĞERLENDİRMEK: ARKEOLOJİK KAZILAR</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a:t>Misyonu derinlemesine araştırmak için kullanılan yöntemlerin bazıları diğerlerinden daha kolaydır. Bazı arkeolojik </a:t>
            </a:r>
            <a:r>
              <a:rPr lang="tr-TR" dirty="0" smtClean="0"/>
              <a:t>kazılar</a:t>
            </a:r>
            <a:r>
              <a:rPr lang="tr-TR" smtClean="0"/>
              <a:t>, “</a:t>
            </a:r>
            <a:r>
              <a:rPr lang="tr-TR" dirty="0" smtClean="0"/>
              <a:t>Duvarların </a:t>
            </a:r>
            <a:r>
              <a:rPr lang="tr-TR" dirty="0"/>
              <a:t>kulağı vardır” denildiği gibi. </a:t>
            </a:r>
            <a:endParaRPr lang="tr-TR" dirty="0" smtClean="0"/>
          </a:p>
          <a:p>
            <a:r>
              <a:rPr lang="tr-TR" dirty="0" smtClean="0"/>
              <a:t>Bu </a:t>
            </a:r>
            <a:r>
              <a:rPr lang="tr-TR" dirty="0"/>
              <a:t>bağlamda bir okul binası ele alındığında, binanın fiziksel ve duygusal köşe ve bucaklarında saklı olan geçmişi ve hikâyesinde ne anlatılmak istenmiştir?</a:t>
            </a:r>
          </a:p>
          <a:p>
            <a:endParaRPr lang="tr-TR" dirty="0"/>
          </a:p>
        </p:txBody>
      </p:sp>
    </p:spTree>
    <p:extLst>
      <p:ext uri="{BB962C8B-B14F-4D97-AF65-F5344CB8AC3E}">
        <p14:creationId xmlns:p14="http://schemas.microsoft.com/office/powerpoint/2010/main" val="3257130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KARŞILAMA RİTÜELLERİ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457200" y="1340768"/>
            <a:ext cx="8229600" cy="5400600"/>
          </a:xfrm>
        </p:spPr>
        <p:txBody>
          <a:bodyPr>
            <a:normAutofit fontScale="70000" lnSpcReduction="20000"/>
          </a:bodyPr>
          <a:lstStyle/>
          <a:p>
            <a:r>
              <a:rPr lang="tr-TR" dirty="0"/>
              <a:t>Her örgüt yeni katılan kişilere belli karşılama ritüelleri sunar. Bu ritüeller okulun bir değerini çeşitli gruplara nasıl aktarmaktadır? Veliler ve yeni üyeler için önemi nedir?</a:t>
            </a:r>
          </a:p>
          <a:p>
            <a:r>
              <a:rPr lang="tr-TR" b="1" dirty="0"/>
              <a:t>Önemli Sorular: </a:t>
            </a:r>
            <a:r>
              <a:rPr lang="tr-TR" dirty="0"/>
              <a:t> </a:t>
            </a:r>
          </a:p>
          <a:p>
            <a:pPr lvl="0"/>
            <a:r>
              <a:rPr lang="tr-TR" dirty="0"/>
              <a:t>Toplantılarda yeni öğretmenler nasıl karşılanmaktadır? Nasıl tanıtılmaktadırlar? Müdür, bu üyelerin detaylı bir özgeçmişini ve başarılarını anlatmakta mıdır? Yoksa basit ismini ve görevini mi söylemektedir?</a:t>
            </a:r>
          </a:p>
          <a:p>
            <a:pPr lvl="0"/>
            <a:r>
              <a:rPr lang="tr-TR" dirty="0"/>
              <a:t>Yeni öğrenciler ve bunların velileri nasıl tanıtılmaktadır? Kendi dillerinde mi karşılanmaktadırlar? Okulla ilgili ne biliyorlar? Onlarla kim iletişime geçmekte ve alışmalarına yardım etmektedir? Bu kişilere önerilecek kitaplar, materyaller ve malzemeler var mı?</a:t>
            </a:r>
          </a:p>
          <a:p>
            <a:pPr lvl="0"/>
            <a:r>
              <a:rPr lang="tr-TR" dirty="0"/>
              <a:t>Yılın başında değil de her hangi bir zamanında gelenlerin okula alışmaları için daha kısa süreleri vardır. Çünkü bu yeni personel, öğrenci ve veliler, sene başında gelenlerle benzer enerjide ve dikkatte olmaları beklenmektedir.</a:t>
            </a:r>
          </a:p>
          <a:p>
            <a:pPr lvl="0"/>
            <a:r>
              <a:rPr lang="tr-TR" dirty="0"/>
              <a:t>Yıl ortasında gelenler için yapılan karşılama ritüelleri nelerdir?</a:t>
            </a:r>
          </a:p>
          <a:p>
            <a:endParaRPr lang="tr-TR" dirty="0"/>
          </a:p>
        </p:txBody>
      </p:sp>
    </p:spTree>
    <p:extLst>
      <p:ext uri="{BB962C8B-B14F-4D97-AF65-F5344CB8AC3E}">
        <p14:creationId xmlns:p14="http://schemas.microsoft.com/office/powerpoint/2010/main" val="1185403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GEÇİŞ RİTÜELLERİ</a:t>
            </a:r>
            <a:r>
              <a:rPr lang="tr-TR" dirty="0"/>
              <a:t/>
            </a:r>
            <a:br>
              <a:rPr lang="tr-TR" dirty="0"/>
            </a:br>
            <a:endParaRPr lang="tr-TR" dirty="0"/>
          </a:p>
        </p:txBody>
      </p:sp>
      <p:sp>
        <p:nvSpPr>
          <p:cNvPr id="3" name="İçerik Yer Tutucusu 2"/>
          <p:cNvSpPr>
            <a:spLocks noGrp="1"/>
          </p:cNvSpPr>
          <p:nvPr>
            <p:ph idx="1"/>
          </p:nvPr>
        </p:nvSpPr>
        <p:spPr>
          <a:xfrm>
            <a:off x="457200" y="1196752"/>
            <a:ext cx="8229600" cy="5400600"/>
          </a:xfrm>
        </p:spPr>
        <p:txBody>
          <a:bodyPr>
            <a:normAutofit/>
          </a:bodyPr>
          <a:lstStyle/>
          <a:p>
            <a:r>
              <a:rPr lang="tr-TR" sz="1600" dirty="0"/>
              <a:t>Geçiş ritüelleri, üyelere bir rolden, programdan ya da yaklaşımdan başkalarına geçiş ya da sembolik olarak bir çağın sonlanması için yol sağlar. Değişim her zaman kaygı ve endişe içerir. Geçiş ritüelleri olmadan kaybetme duygusu artar ve problemler yaratır. </a:t>
            </a:r>
          </a:p>
          <a:p>
            <a:pPr marL="0" indent="0">
              <a:buNone/>
            </a:pPr>
            <a:r>
              <a:rPr lang="tr-TR" sz="1600" dirty="0" smtClean="0"/>
              <a:t>       Önemli </a:t>
            </a:r>
            <a:r>
              <a:rPr lang="tr-TR" sz="1600" dirty="0"/>
              <a:t>Sorular:</a:t>
            </a:r>
          </a:p>
          <a:p>
            <a:pPr lvl="0"/>
            <a:r>
              <a:rPr lang="tr-TR" sz="1600" dirty="0"/>
              <a:t>Sene içinde ana geçiş süreçlerinde okulunuzda var olan önemli ritüeller var mı? Varsa bu ritüeller nelerdir? Bu ritüeller değişimin olması için personele yardımcı olmakta mıdır? </a:t>
            </a:r>
          </a:p>
          <a:p>
            <a:endParaRPr lang="tr-TR" sz="1600" dirty="0" smtClean="0"/>
          </a:p>
          <a:p>
            <a:r>
              <a:rPr lang="tr-TR" sz="1600" dirty="0" smtClean="0"/>
              <a:t>Okul </a:t>
            </a:r>
            <a:r>
              <a:rPr lang="tr-TR" sz="1600" dirty="0"/>
              <a:t>başladığında…………………………………………………………………………………………………………………….</a:t>
            </a:r>
          </a:p>
          <a:p>
            <a:endParaRPr lang="tr-TR" sz="1600" dirty="0" smtClean="0"/>
          </a:p>
          <a:p>
            <a:r>
              <a:rPr lang="tr-TR" sz="1600" dirty="0" smtClean="0"/>
              <a:t>Şubat </a:t>
            </a:r>
            <a:r>
              <a:rPr lang="tr-TR" sz="1600" dirty="0"/>
              <a:t>tatilinden sonra……………………………………………………………………………………………………………</a:t>
            </a:r>
          </a:p>
          <a:p>
            <a:endParaRPr lang="tr-TR" sz="1600" dirty="0" smtClean="0"/>
          </a:p>
          <a:p>
            <a:r>
              <a:rPr lang="tr-TR" sz="1600" dirty="0" smtClean="0"/>
              <a:t>Temel </a:t>
            </a:r>
            <a:r>
              <a:rPr lang="tr-TR" sz="1600" dirty="0"/>
              <a:t>sınavlardan önce……………………………………………………………………………………………..</a:t>
            </a:r>
          </a:p>
          <a:p>
            <a:endParaRPr lang="tr-TR" sz="1600" dirty="0" smtClean="0"/>
          </a:p>
          <a:p>
            <a:r>
              <a:rPr lang="tr-TR" sz="1600" dirty="0" smtClean="0"/>
              <a:t>Yıl </a:t>
            </a:r>
            <a:r>
              <a:rPr lang="tr-TR" sz="1600" dirty="0"/>
              <a:t>sonunda……………………………………………………………………………………………………………………………..</a:t>
            </a:r>
          </a:p>
          <a:p>
            <a:endParaRPr lang="tr-TR" sz="1600" dirty="0" smtClean="0"/>
          </a:p>
          <a:p>
            <a:r>
              <a:rPr lang="tr-TR" sz="1600" dirty="0" smtClean="0"/>
              <a:t>Eğer </a:t>
            </a:r>
            <a:r>
              <a:rPr lang="tr-TR" sz="1600" dirty="0"/>
              <a:t>bu tarz ritüelleriniz yoksa, ne tür ritüeller olmasını isterdiniz………………………………………….</a:t>
            </a:r>
          </a:p>
          <a:p>
            <a:r>
              <a:rPr lang="tr-TR" sz="1600" dirty="0"/>
              <a:t>…………………………………………………………………………………………………………………………………………….....</a:t>
            </a:r>
          </a:p>
        </p:txBody>
      </p:sp>
    </p:spTree>
    <p:extLst>
      <p:ext uri="{BB962C8B-B14F-4D97-AF65-F5344CB8AC3E}">
        <p14:creationId xmlns:p14="http://schemas.microsoft.com/office/powerpoint/2010/main" val="3431493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rPr>
              <a:t>GEÇİŞ RİTÜELLERİ</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lvl="0"/>
            <a:r>
              <a:rPr lang="tr-TR" dirty="0"/>
              <a:t>Kariyer geçişleri de önemlidir. Personeliniz görevlendirildiğinde, okulda beşinci ya da onuncu yılını çalıştığında ya da emekli olduğunda ne tür ritüeller yapıyorsunuz? </a:t>
            </a:r>
          </a:p>
          <a:p>
            <a:r>
              <a:rPr lang="tr-TR" dirty="0"/>
              <a:t>Bazı okullar hikayeler, eski fotoğraflar, öğretme </a:t>
            </a:r>
            <a:r>
              <a:rPr lang="tr-TR" dirty="0" err="1"/>
              <a:t>artifaktları</a:t>
            </a:r>
            <a:r>
              <a:rPr lang="tr-TR" dirty="0"/>
              <a:t>, sembolik hediyeler (bazı okullar öğrenciler tarafından tasarlanmış broşlar, bazıları okulun mührünü, bazıları okulun misyonunu taşıyan kağıt tutucular hazırlamaktadır)  içeren emeklilik seremonileri yapmaktadır.</a:t>
            </a:r>
          </a:p>
          <a:p>
            <a:endParaRPr lang="tr-TR" dirty="0"/>
          </a:p>
        </p:txBody>
      </p:sp>
    </p:spTree>
    <p:extLst>
      <p:ext uri="{BB962C8B-B14F-4D97-AF65-F5344CB8AC3E}">
        <p14:creationId xmlns:p14="http://schemas.microsoft.com/office/powerpoint/2010/main" val="34944349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SINAVA HAZIRLIK RİTÜELLERİ</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r>
              <a:rPr lang="tr-TR" dirty="0"/>
              <a:t>Birçok okul artan sayıda sınav ve hesap verebilirlikle karşı karşıya kalmaktadır. Okullar atletik yarışmalardan ve test dönemlerinden önce genellikle güç toplantıları düzenlemektedir. Okul ritüelleri motivasyon sağlar ve gerilimi azaltır. </a:t>
            </a:r>
          </a:p>
          <a:p>
            <a:pPr marL="0" indent="0">
              <a:buNone/>
            </a:pPr>
            <a:r>
              <a:rPr lang="tr-TR" b="1" dirty="0"/>
              <a:t> </a:t>
            </a:r>
            <a:r>
              <a:rPr lang="tr-TR" b="1" dirty="0" smtClean="0"/>
              <a:t>     </a:t>
            </a:r>
          </a:p>
          <a:p>
            <a:pPr marL="0" indent="0">
              <a:buNone/>
            </a:pPr>
            <a:r>
              <a:rPr lang="tr-TR" b="1" dirty="0" smtClean="0"/>
              <a:t>Önemli </a:t>
            </a:r>
            <a:r>
              <a:rPr lang="tr-TR" b="1" dirty="0"/>
              <a:t>sorular: </a:t>
            </a:r>
            <a:endParaRPr lang="tr-TR" dirty="0"/>
          </a:p>
          <a:p>
            <a:pPr lvl="0"/>
            <a:r>
              <a:rPr lang="tr-TR" dirty="0"/>
              <a:t>Sınav döneminden önce okulda ne tür ritüeller yapılmaktadır? Örneğin, motivasyon toplantıları yapmak, ücretsiz kahvaltılar düzenlemek, yeni kalemler dağıtmak. Bu konuda okul gazetesinde özel baskı yapılıyor mu? Çabayı destekleyecek broşlar var mı?</a:t>
            </a:r>
          </a:p>
          <a:p>
            <a:pPr lvl="0"/>
            <a:endParaRPr lang="tr-TR" dirty="0" smtClean="0"/>
          </a:p>
          <a:p>
            <a:pPr lvl="0"/>
            <a:r>
              <a:rPr lang="tr-TR" dirty="0" smtClean="0"/>
              <a:t>Okulunuz </a:t>
            </a:r>
            <a:r>
              <a:rPr lang="tr-TR" dirty="0"/>
              <a:t>sınav sonuçları sonunda ortaya çıkan başarı fark ediliyor mu? Ediliyorsa bu nasıl yapılıyor? Edilmiyorsa nasıl yapılabilir? </a:t>
            </a:r>
          </a:p>
          <a:p>
            <a:endParaRPr lang="tr-TR" dirty="0"/>
          </a:p>
        </p:txBody>
      </p:sp>
    </p:spTree>
    <p:extLst>
      <p:ext uri="{BB962C8B-B14F-4D97-AF65-F5344CB8AC3E}">
        <p14:creationId xmlns:p14="http://schemas.microsoft.com/office/powerpoint/2010/main" val="49518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KABUL TÖRENİ RİTÜELLERİ</a:t>
            </a:r>
            <a:r>
              <a:rPr lang="tr-TR" dirty="0"/>
              <a:t/>
            </a:r>
            <a:br>
              <a:rPr lang="tr-TR" dirty="0"/>
            </a:br>
            <a:endParaRPr lang="tr-TR" dirty="0"/>
          </a:p>
        </p:txBody>
      </p:sp>
      <p:sp>
        <p:nvSpPr>
          <p:cNvPr id="3" name="İçerik Yer Tutucusu 2"/>
          <p:cNvSpPr>
            <a:spLocks noGrp="1"/>
          </p:cNvSpPr>
          <p:nvPr>
            <p:ph idx="1"/>
          </p:nvPr>
        </p:nvSpPr>
        <p:spPr>
          <a:xfrm>
            <a:off x="457200" y="1196752"/>
            <a:ext cx="8229600" cy="5400600"/>
          </a:xfrm>
        </p:spPr>
        <p:txBody>
          <a:bodyPr>
            <a:normAutofit fontScale="62500" lnSpcReduction="20000"/>
          </a:bodyPr>
          <a:lstStyle/>
          <a:p>
            <a:r>
              <a:rPr lang="tr-TR" dirty="0"/>
              <a:t>Tüm kültürler, yeni üyeleri için ritüeller yapar. Herhangi biri bunu fark edebilir ya da etmeye bilir ancak yeni kişiler kelimeler ve davranışlarla okula kabul edilir. Bu insanlar okulun değerlerini nasıl anlar ya da örgüte bağlılıkları nasıl sağlanır?</a:t>
            </a:r>
          </a:p>
          <a:p>
            <a:pPr marL="0" indent="0">
              <a:buNone/>
            </a:pPr>
            <a:r>
              <a:rPr lang="tr-TR" b="1" dirty="0" smtClean="0"/>
              <a:t>       Önemli </a:t>
            </a:r>
            <a:r>
              <a:rPr lang="tr-TR" b="1" dirty="0"/>
              <a:t>sorular:</a:t>
            </a:r>
            <a:endParaRPr lang="tr-TR" dirty="0"/>
          </a:p>
          <a:p>
            <a:pPr lvl="0"/>
            <a:r>
              <a:rPr lang="tr-TR" dirty="0"/>
              <a:t>Yeni üyeler okula </a:t>
            </a:r>
            <a:r>
              <a:rPr lang="tr-TR" dirty="0" err="1"/>
              <a:t>formal</a:t>
            </a:r>
            <a:r>
              <a:rPr lang="tr-TR" dirty="0"/>
              <a:t> bir </a:t>
            </a:r>
            <a:r>
              <a:rPr lang="tr-TR" dirty="0" err="1"/>
              <a:t>mentörlükle</a:t>
            </a:r>
            <a:r>
              <a:rPr lang="tr-TR" dirty="0"/>
              <a:t> mi yoksa </a:t>
            </a:r>
            <a:r>
              <a:rPr lang="tr-TR" dirty="0" err="1"/>
              <a:t>informal</a:t>
            </a:r>
            <a:r>
              <a:rPr lang="tr-TR" dirty="0"/>
              <a:t> bir girişle mi kabul edilmektedir? Bunu yapmanın yolları nelerdir?</a:t>
            </a:r>
          </a:p>
          <a:p>
            <a:pPr lvl="0"/>
            <a:r>
              <a:rPr lang="tr-TR" dirty="0"/>
              <a:t>Okulunuzun değerlerini, normlarını, vizyon ve hayallerini nasıl aktarıyorsunuz? Yeni üyeleriniz misyonunuzu biliyor mu, başarı hikayelerinden haberdar mı, okulun geçmişini öğrenmiş mi?</a:t>
            </a:r>
          </a:p>
          <a:p>
            <a:pPr lvl="0"/>
            <a:r>
              <a:rPr lang="tr-TR" dirty="0"/>
              <a:t>Yıllık ritüelleriniz ve seremonileriniz tarif edildi mi ya da tartışıldı mı ya da kendiliğinden mi ortaya çıkıyor? Bu önemli olaylar nasıl aktarılıyor? Yeni üyelerin bu seremonilerde rolleri var mı?</a:t>
            </a:r>
          </a:p>
          <a:p>
            <a:pPr lvl="0"/>
            <a:r>
              <a:rPr lang="tr-TR" dirty="0"/>
              <a:t>Mevcut kültüre yeni üyeleri kaynaştıran </a:t>
            </a:r>
            <a:r>
              <a:rPr lang="tr-TR" dirty="0" err="1"/>
              <a:t>formal</a:t>
            </a:r>
            <a:r>
              <a:rPr lang="tr-TR" dirty="0"/>
              <a:t> kabul ayinleri ya da başlangıç ritüelleri var mı? Örneğin, bir okul multimedya girişlerini kullanırken diğeri her bir yeni üye tarafından tasarlanmış armaları kullanmaktadır. Sizde okulunuzda kullanılan bazı başlangıç ya da kabul ritüellerini yazınız. </a:t>
            </a:r>
          </a:p>
          <a:p>
            <a:pPr lvl="0"/>
            <a:r>
              <a:rPr lang="tr-TR" dirty="0"/>
              <a:t>Yeni üyelerle tanışma ve kabulleri nasıl geliştirebilirsiniz?</a:t>
            </a:r>
          </a:p>
          <a:p>
            <a:endParaRPr lang="tr-TR" dirty="0"/>
          </a:p>
        </p:txBody>
      </p:sp>
    </p:spTree>
    <p:extLst>
      <p:ext uri="{BB962C8B-B14F-4D97-AF65-F5344CB8AC3E}">
        <p14:creationId xmlns:p14="http://schemas.microsoft.com/office/powerpoint/2010/main" val="4047560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KAPANIŞ VE SONLANDIRMA RİTÜELLERİ</a:t>
            </a:r>
            <a:r>
              <a:rPr lang="tr-TR" dirty="0"/>
              <a:t/>
            </a:r>
            <a:br>
              <a:rPr lang="tr-TR" dirty="0"/>
            </a:br>
            <a:endParaRPr lang="tr-TR" dirty="0"/>
          </a:p>
        </p:txBody>
      </p:sp>
      <p:sp>
        <p:nvSpPr>
          <p:cNvPr id="3" name="İçerik Yer Tutucusu 2"/>
          <p:cNvSpPr>
            <a:spLocks noGrp="1"/>
          </p:cNvSpPr>
          <p:nvPr>
            <p:ph idx="1"/>
          </p:nvPr>
        </p:nvSpPr>
        <p:spPr>
          <a:xfrm>
            <a:off x="457200" y="1268760"/>
            <a:ext cx="8229600" cy="5472608"/>
          </a:xfrm>
        </p:spPr>
        <p:txBody>
          <a:bodyPr>
            <a:normAutofit fontScale="92500" lnSpcReduction="20000"/>
          </a:bodyPr>
          <a:lstStyle/>
          <a:p>
            <a:r>
              <a:rPr lang="tr-TR" dirty="0"/>
              <a:t>Bir okulun kapanışı ya da programın sonlandırılışı ritüelleri sergilemede önemli zamanlardır. Bunlar zor anlardır ve sembolik ve sosyolojik olarak algılanmalıdır. Bu ritüeller olmadan gerekli psikolojik kapanma gerçekleşmeyebilir. </a:t>
            </a:r>
          </a:p>
          <a:p>
            <a:r>
              <a:rPr lang="tr-TR" dirty="0"/>
              <a:t>Kapanma ya da </a:t>
            </a:r>
            <a:r>
              <a:rPr lang="tr-TR" dirty="0" err="1"/>
              <a:t>seramonik</a:t>
            </a:r>
            <a:r>
              <a:rPr lang="tr-TR" dirty="0"/>
              <a:t> toplanma olmazsa problemler gelişebilir. Herhangi bir okulda uzun süredir çalışan üye gitmiş ama vedalaşmamıştır. Bir gün, sırası boş kalmış, öğrencileriyle olan fotoğraflarının olduğu duvar bomboş kalmış, kitaplığında kırık bir kupa hacrinde bir şey kalmamıştır. Personel, giden üye için yas tutmaktadır</a:t>
            </a:r>
            <a:r>
              <a:rPr lang="tr-TR" dirty="0" smtClean="0"/>
              <a:t>.</a:t>
            </a:r>
            <a:endParaRPr lang="tr-TR" dirty="0"/>
          </a:p>
        </p:txBody>
      </p:sp>
    </p:spTree>
    <p:extLst>
      <p:ext uri="{BB962C8B-B14F-4D97-AF65-F5344CB8AC3E}">
        <p14:creationId xmlns:p14="http://schemas.microsoft.com/office/powerpoint/2010/main" val="31987065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KAPANIŞ VE SONLANDIRMA </a:t>
            </a:r>
            <a:r>
              <a:rPr lang="tr-TR" b="1" dirty="0" smtClean="0">
                <a:solidFill>
                  <a:srgbClr val="FF0000"/>
                </a:solidFill>
              </a:rPr>
              <a:t>RİTÜELLERİ (Örnek)</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r>
              <a:rPr lang="tr-TR" dirty="0"/>
              <a:t>Misyon cümlesinin yok olduğu derinden hissedilebilir. </a:t>
            </a:r>
            <a:endParaRPr lang="tr-TR" dirty="0" smtClean="0"/>
          </a:p>
          <a:p>
            <a:r>
              <a:rPr lang="tr-TR" dirty="0" smtClean="0"/>
              <a:t>Personel</a:t>
            </a:r>
            <a:r>
              <a:rPr lang="tr-TR" dirty="0"/>
              <a:t>, iyi bir misyon cümlesi ve umutlarını ve rüyalarını yansıtan inançlar geliştirir.  </a:t>
            </a:r>
            <a:endParaRPr lang="tr-TR" dirty="0" smtClean="0"/>
          </a:p>
          <a:p>
            <a:r>
              <a:rPr lang="tr-TR" dirty="0" smtClean="0"/>
              <a:t>Misyon </a:t>
            </a:r>
            <a:r>
              <a:rPr lang="tr-TR" dirty="0"/>
              <a:t>cümleleri, cüzdana sığabilecek şekilde küçük broşürlere yazılır. </a:t>
            </a:r>
            <a:endParaRPr lang="tr-TR" dirty="0" smtClean="0"/>
          </a:p>
          <a:p>
            <a:r>
              <a:rPr lang="tr-TR" dirty="0" smtClean="0"/>
              <a:t>Böylece </a:t>
            </a:r>
            <a:r>
              <a:rPr lang="tr-TR" dirty="0"/>
              <a:t>personelin misyonu her gün yanlarında taşımaları sağlanır. </a:t>
            </a:r>
            <a:endParaRPr lang="tr-TR" dirty="0" smtClean="0"/>
          </a:p>
          <a:p>
            <a:r>
              <a:rPr lang="tr-TR" dirty="0" smtClean="0"/>
              <a:t>Buna </a:t>
            </a:r>
            <a:r>
              <a:rPr lang="tr-TR" dirty="0"/>
              <a:t>değer verirler. </a:t>
            </a:r>
            <a:endParaRPr lang="tr-TR" dirty="0" smtClean="0"/>
          </a:p>
          <a:p>
            <a:r>
              <a:rPr lang="tr-TR" dirty="0" smtClean="0"/>
              <a:t>Sonra</a:t>
            </a:r>
            <a:r>
              <a:rPr lang="tr-TR" dirty="0"/>
              <a:t>, yeni bir idareci, yeni bir yön çizmek ister ve eski misyon broşürlerini odasında toplar. </a:t>
            </a:r>
            <a:endParaRPr lang="tr-TR" dirty="0" smtClean="0"/>
          </a:p>
          <a:p>
            <a:r>
              <a:rPr lang="tr-TR" dirty="0" smtClean="0"/>
              <a:t>Birçok </a:t>
            </a:r>
            <a:r>
              <a:rPr lang="tr-TR" dirty="0"/>
              <a:t>üye, broşürünü saklar. </a:t>
            </a:r>
            <a:endParaRPr lang="tr-TR" dirty="0" smtClean="0"/>
          </a:p>
          <a:p>
            <a:r>
              <a:rPr lang="tr-TR" dirty="0" smtClean="0"/>
              <a:t>Toplantı </a:t>
            </a:r>
            <a:r>
              <a:rPr lang="tr-TR" dirty="0"/>
              <a:t>yapıldığında eski yıpranmış broşürlerini çıkarır ve değerlerini hatırlarlar. </a:t>
            </a:r>
            <a:endParaRPr lang="tr-TR" dirty="0" smtClean="0"/>
          </a:p>
          <a:p>
            <a:r>
              <a:rPr lang="tr-TR" dirty="0" smtClean="0"/>
              <a:t>Eskiye </a:t>
            </a:r>
            <a:r>
              <a:rPr lang="tr-TR" dirty="0"/>
              <a:t>bağlı kalmışlardır, çünkü hiçbir geçiş seremonisi ya da geçmişe saygı gösterisi yapılmamıştır.</a:t>
            </a:r>
          </a:p>
          <a:p>
            <a:endParaRPr lang="tr-TR" dirty="0"/>
          </a:p>
          <a:p>
            <a:endParaRPr lang="tr-TR" dirty="0"/>
          </a:p>
        </p:txBody>
      </p:sp>
    </p:spTree>
    <p:extLst>
      <p:ext uri="{BB962C8B-B14F-4D97-AF65-F5344CB8AC3E}">
        <p14:creationId xmlns:p14="http://schemas.microsoft.com/office/powerpoint/2010/main" val="20095505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GELENEKLERİNİZİN TANIMLANMASI VE YORUMLANMASI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tr-TR" dirty="0"/>
              <a:t>Gelenekler, yıldan yıla meydana gelen, sürekliliği olan, değerleri güçlendiren, topluluğu oluşturan olaylar ya da eylemlerdir. </a:t>
            </a:r>
            <a:endParaRPr lang="tr-TR" dirty="0" smtClean="0"/>
          </a:p>
          <a:p>
            <a:r>
              <a:rPr lang="tr-TR" dirty="0" smtClean="0"/>
              <a:t>Okul </a:t>
            </a:r>
            <a:r>
              <a:rPr lang="tr-TR" dirty="0"/>
              <a:t>liderleri gelenekleri değerlendir ve daha anlamlı hale gelmeleri için çabalar.</a:t>
            </a:r>
          </a:p>
          <a:p>
            <a:pPr marL="0" indent="0">
              <a:buNone/>
            </a:pPr>
            <a:r>
              <a:rPr lang="tr-TR" b="1" dirty="0" smtClean="0"/>
              <a:t>   Önemli </a:t>
            </a:r>
            <a:r>
              <a:rPr lang="tr-TR" b="1" dirty="0"/>
              <a:t>sorular: </a:t>
            </a:r>
            <a:endParaRPr lang="tr-TR" dirty="0"/>
          </a:p>
          <a:p>
            <a:pPr lvl="0"/>
            <a:r>
              <a:rPr lang="tr-TR" dirty="0"/>
              <a:t>Okulunuzun gelenekleri nelerdir ve bunların okul, öğrenci ve toplum için anlamı nedir?</a:t>
            </a:r>
          </a:p>
          <a:p>
            <a:pPr lvl="0"/>
            <a:r>
              <a:rPr lang="tr-TR" dirty="0"/>
              <a:t>Okulunuzun geleneklerini ileten mesajlarınız nelerdir? Bunlar okul kültürünü nasıl güçlendirir?</a:t>
            </a:r>
          </a:p>
          <a:p>
            <a:endParaRPr lang="tr-TR" dirty="0"/>
          </a:p>
        </p:txBody>
      </p:sp>
    </p:spTree>
    <p:extLst>
      <p:ext uri="{BB962C8B-B14F-4D97-AF65-F5344CB8AC3E}">
        <p14:creationId xmlns:p14="http://schemas.microsoft.com/office/powerpoint/2010/main" val="36837717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BAŞLICA GELENEK VE SEREMONİLERİN TANIMLANMASI</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dirty="0"/>
              <a:t>Aşağıda okullarda görülen bazı seremoniler yer almaktadır. Yıl içinde okulunuzdaki seremonileri düşünün. Okulunuzdaki bu gelenek ve seremonileri tanımlayın ve nasıl kutlandıklarını yazın.</a:t>
            </a:r>
          </a:p>
          <a:p>
            <a:pPr lvl="0"/>
            <a:r>
              <a:rPr lang="tr-TR" dirty="0"/>
              <a:t>Personelinizi bir araya getiren ve topluluğu oluşturan okulun ilk gün seremonisi nedir? Bugündeki önemli ritüeller nedir? Topluluk hissini yaratan ve misyonu aktaran semboller, mesajlar, </a:t>
            </a:r>
            <a:r>
              <a:rPr lang="tr-TR" dirty="0" err="1"/>
              <a:t>artifaktlar</a:t>
            </a:r>
            <a:r>
              <a:rPr lang="tr-TR" dirty="0"/>
              <a:t>, hikâyeler nelerdir?</a:t>
            </a:r>
          </a:p>
          <a:p>
            <a:pPr lvl="0"/>
            <a:r>
              <a:rPr lang="tr-TR" dirty="0"/>
              <a:t>Dönemsel seremoniler nelerdir? Bunlar okul kültürü ve misyon duygusunu nasıl ilişkilendirir?</a:t>
            </a:r>
          </a:p>
          <a:p>
            <a:r>
              <a:rPr lang="tr-TR" dirty="0" smtClean="0"/>
              <a:t>Güz………………………………………………………………</a:t>
            </a:r>
            <a:endParaRPr lang="tr-TR" dirty="0"/>
          </a:p>
          <a:p>
            <a:r>
              <a:rPr lang="tr-TR" dirty="0" smtClean="0"/>
              <a:t>Kış……………………………………………………………….</a:t>
            </a:r>
            <a:endParaRPr lang="tr-TR" dirty="0"/>
          </a:p>
          <a:p>
            <a:r>
              <a:rPr lang="tr-TR" dirty="0" smtClean="0"/>
              <a:t>İlkbahar……………………………………………………….</a:t>
            </a:r>
            <a:endParaRPr lang="tr-TR" dirty="0"/>
          </a:p>
          <a:p>
            <a:endParaRPr lang="tr-TR" dirty="0"/>
          </a:p>
        </p:txBody>
      </p:sp>
    </p:spTree>
    <p:extLst>
      <p:ext uri="{BB962C8B-B14F-4D97-AF65-F5344CB8AC3E}">
        <p14:creationId xmlns:p14="http://schemas.microsoft.com/office/powerpoint/2010/main" val="31699706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BAŞLICA GELENEK VE SEREMONİLERİN TANIMLANMASI</a:t>
            </a:r>
            <a:endParaRPr lang="tr-TR" dirty="0">
              <a:solidFill>
                <a:srgbClr val="FF0000"/>
              </a:solidFill>
            </a:endParaRPr>
          </a:p>
        </p:txBody>
      </p:sp>
      <p:sp>
        <p:nvSpPr>
          <p:cNvPr id="3" name="İçerik Yer Tutucusu 2"/>
          <p:cNvSpPr>
            <a:spLocks noGrp="1"/>
          </p:cNvSpPr>
          <p:nvPr>
            <p:ph idx="1"/>
          </p:nvPr>
        </p:nvSpPr>
        <p:spPr>
          <a:xfrm>
            <a:off x="457200" y="1600200"/>
            <a:ext cx="8229600" cy="4997152"/>
          </a:xfrm>
        </p:spPr>
        <p:txBody>
          <a:bodyPr>
            <a:normAutofit fontScale="77500" lnSpcReduction="20000"/>
          </a:bodyPr>
          <a:lstStyle/>
          <a:p>
            <a:pPr lvl="0"/>
            <a:r>
              <a:rPr lang="tr-TR" dirty="0"/>
              <a:t>Okulunuzda, okul gelişim seremonileri, okulun yıllık amaçlarının gösterilmesiyle ilgili kutlamalar, sınav sonuçlarıyla ilgili kutlamalar gibi yönetimsel görevlerin onaylanması ve başarılmasına yardım eden yönetimsel seremoniler var mı?</a:t>
            </a:r>
          </a:p>
          <a:p>
            <a:pPr lvl="0"/>
            <a:r>
              <a:rPr lang="tr-TR" dirty="0"/>
              <a:t>Hangi yönetim seremonileri ve ritüelleri takviminizde yer alıyor?</a:t>
            </a:r>
          </a:p>
          <a:p>
            <a:pPr lvl="0"/>
            <a:r>
              <a:rPr lang="tr-TR" dirty="0"/>
              <a:t>Okulunuzdaki sosyal, dini ya da etnik grupları birleştiren </a:t>
            </a:r>
            <a:r>
              <a:rPr lang="tr-TR" dirty="0" smtClean="0"/>
              <a:t>bütünleştirici </a:t>
            </a:r>
            <a:r>
              <a:rPr lang="tr-TR" dirty="0"/>
              <a:t>seremoniler var mı? Bunlar ne zaman yapılıyor? Okulunuzda yer alan tüm farklı gruplar bu seremonilere katılıyor mu</a:t>
            </a:r>
            <a:r>
              <a:rPr lang="tr-TR" dirty="0" smtClean="0"/>
              <a:t>?</a:t>
            </a:r>
          </a:p>
          <a:p>
            <a:r>
              <a:rPr lang="tr-TR" dirty="0"/>
              <a:t>Güz</a:t>
            </a:r>
          </a:p>
          <a:p>
            <a:r>
              <a:rPr lang="tr-TR" dirty="0"/>
              <a:t>Kış</a:t>
            </a:r>
          </a:p>
          <a:p>
            <a:r>
              <a:rPr lang="tr-TR" dirty="0"/>
              <a:t>İlkbahar</a:t>
            </a:r>
          </a:p>
          <a:p>
            <a:pPr lvl="0"/>
            <a:endParaRPr lang="tr-TR" dirty="0"/>
          </a:p>
          <a:p>
            <a:endParaRPr lang="tr-TR" dirty="0"/>
          </a:p>
        </p:txBody>
      </p:sp>
    </p:spTree>
    <p:extLst>
      <p:ext uri="{BB962C8B-B14F-4D97-AF65-F5344CB8AC3E}">
        <p14:creationId xmlns:p14="http://schemas.microsoft.com/office/powerpoint/2010/main" val="5763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274638"/>
            <a:ext cx="8820472" cy="1143000"/>
          </a:xfrm>
        </p:spPr>
        <p:txBody>
          <a:bodyPr>
            <a:normAutofit fontScale="90000"/>
          </a:bodyPr>
          <a:lstStyle/>
          <a:p>
            <a:pPr lvl="0"/>
            <a:r>
              <a:rPr lang="tr-TR" b="1" dirty="0">
                <a:solidFill>
                  <a:srgbClr val="FF0000"/>
                </a:solidFill>
              </a:rPr>
              <a:t>ZAMAN İÇİNDE OKULUN VİZYON VE MİSYONUNDAKİ DEĞİŞİMİ İNCELEMEK</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pPr lvl="0"/>
            <a:r>
              <a:rPr lang="tr-TR" dirty="0"/>
              <a:t>Geçmiş on-on beş yılın vizyon ve misyon cümlelerini toplayın. Bu cümleleri gazetelerde, web sitelerinde, okul gelişim planlarında bulabilirsiniz. Birer kopyalarını alarak kronolojik sıraya koyun. Sonrasında bir arkeolog gibi zaman içindeki değişimi inceleyiniz. Her yıl hangi çekirdek değerler var?  Hangi değerlerden vazgeçilmiş? Neden vazgeçildiğini biliyor musunuz?  Hangi değerler ve amaçlar devam etmektedir?</a:t>
            </a:r>
          </a:p>
          <a:p>
            <a:pPr lvl="0"/>
            <a:r>
              <a:rPr lang="tr-TR" dirty="0"/>
              <a:t>Okul ve okulun derin kültürel temeli hakkında elde ettiğiniz bilgileri personelinizle birlikte tartışınız. </a:t>
            </a:r>
          </a:p>
          <a:p>
            <a:pPr lvl="0"/>
            <a:r>
              <a:rPr lang="tr-TR" dirty="0"/>
              <a:t>Okulunuzun mevcut misyon cümlesi belirgin şekilde sergileniyor mu? Ofiste, sınıflarda, okulun antetli kağıdında ve kartvizitinde, kupalarında, tişörtlerinde ve fare altlıklarında yazıyor mu?</a:t>
            </a:r>
          </a:p>
          <a:p>
            <a:pPr lvl="0"/>
            <a:r>
              <a:rPr lang="tr-TR" dirty="0"/>
              <a:t>Misyon nasıl söyleniyor ve iletiliyor?</a:t>
            </a:r>
          </a:p>
          <a:p>
            <a:endParaRPr lang="tr-TR" dirty="0"/>
          </a:p>
        </p:txBody>
      </p:sp>
    </p:spTree>
    <p:extLst>
      <p:ext uri="{BB962C8B-B14F-4D97-AF65-F5344CB8AC3E}">
        <p14:creationId xmlns:p14="http://schemas.microsoft.com/office/powerpoint/2010/main" val="37170190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BAŞLICA GELENEK VE SEREMONİLERİN TANIMLANMASI</a:t>
            </a:r>
            <a:endParaRPr lang="tr-TR" dirty="0"/>
          </a:p>
        </p:txBody>
      </p:sp>
      <p:sp>
        <p:nvSpPr>
          <p:cNvPr id="3" name="İçerik Yer Tutucusu 2"/>
          <p:cNvSpPr>
            <a:spLocks noGrp="1"/>
          </p:cNvSpPr>
          <p:nvPr>
            <p:ph idx="1"/>
          </p:nvPr>
        </p:nvSpPr>
        <p:spPr/>
        <p:txBody>
          <a:bodyPr>
            <a:normAutofit fontScale="70000" lnSpcReduction="20000"/>
          </a:bodyPr>
          <a:lstStyle/>
          <a:p>
            <a:pPr lvl="0"/>
            <a:r>
              <a:rPr lang="tr-TR" dirty="0"/>
              <a:t>Okulunuzda gururla ve saygıyla karşılanan bireysel ya da grupsal başarıları öven tanınma seremonileri var </a:t>
            </a:r>
            <a:r>
              <a:rPr lang="tr-TR" dirty="0" err="1"/>
              <a:t>mı?Bu</a:t>
            </a:r>
            <a:r>
              <a:rPr lang="tr-TR" dirty="0"/>
              <a:t> seremoniler ne zaman oluyor?</a:t>
            </a:r>
          </a:p>
          <a:p>
            <a:pPr lvl="0"/>
            <a:r>
              <a:rPr lang="tr-TR" dirty="0"/>
              <a:t>Seremonilerle tanınan başarılar nelerdir? Bu başarılar okulun temel değer ve amaçlarıyla örtüşüyor mu? Ne ekleme ihtiyacı duyuyorsunuz?</a:t>
            </a:r>
          </a:p>
          <a:p>
            <a:pPr lvl="0"/>
            <a:r>
              <a:rPr lang="tr-TR" dirty="0"/>
              <a:t>Mezunlarınızı bir araya getiren ve okulun geçmişi ve sürekliliği duygusunu geliştiren mezuniyet töreni seremonileriniz var mı? Mezuniyet törenleri öğrencilerin geleceğe ilişkin umutları azaldığında oldukça önemlidir. Özellikle başarılı olan mezunlar, öğrenciler arasında güçlü bir umut duygusunun oluşmasını sağlayabilir.</a:t>
            </a:r>
          </a:p>
          <a:p>
            <a:pPr lvl="0"/>
            <a:r>
              <a:rPr lang="tr-TR" dirty="0"/>
              <a:t>Okulunuzun mezunlarının başarıları nelerdir? Bu başarıları öğrenci ve velilerinin ulaşabileceği şekilde kayıt altına (örneğin bir DVD) alıyor musunuz?</a:t>
            </a:r>
          </a:p>
          <a:p>
            <a:endParaRPr lang="tr-TR" dirty="0"/>
          </a:p>
        </p:txBody>
      </p:sp>
    </p:spTree>
    <p:extLst>
      <p:ext uri="{BB962C8B-B14F-4D97-AF65-F5344CB8AC3E}">
        <p14:creationId xmlns:p14="http://schemas.microsoft.com/office/powerpoint/2010/main" val="9397319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BAŞLICA GELENEK VE SEREMONİLERİN TANIMLANMASI</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pPr lvl="0"/>
            <a:r>
              <a:rPr lang="tr-TR" dirty="0"/>
              <a:t>Bazı okullar, okula bir ekin tamamlanması, akademik başarıda önemli bir seviyeye ulaşma, yeni bir programa geçiş gibi benzersiz olayların başlama ve sonlandırılma sürecinde özel seremoniler yaparlar. Sizin okulunuzda da böyle seremoniler var mı?</a:t>
            </a:r>
          </a:p>
          <a:p>
            <a:pPr lvl="0"/>
            <a:r>
              <a:rPr lang="tr-TR" dirty="0"/>
              <a:t>Okulunuzda önemli olaylar nasıl planlanmaktadır? Gönderilmek istenen mesaj nedir? Bu olaylar, gelecek için kayıt altına alınmakta mıdır?</a:t>
            </a:r>
          </a:p>
          <a:p>
            <a:pPr lvl="0"/>
            <a:r>
              <a:rPr lang="tr-TR" dirty="0"/>
              <a:t> Tüm okullar bazı noktalarda kayıp yaşar. Okulda uzun süre bulunmayan üyelerin, öğrencilerin, personelin katkılarını ve onları unutmadığınızı belirten anma seremonileri var mı? Bazen anma seremonileri üye ve öğrencileri hatırlatan yıllık geleneklere dönüşür. Anma seremonileri temel değerler ve okulun amaç duygusunun güçlendirilmesinde nasıl kullanılır?</a:t>
            </a:r>
          </a:p>
          <a:p>
            <a:r>
              <a:rPr lang="tr-TR" dirty="0"/>
              <a:t> </a:t>
            </a:r>
          </a:p>
          <a:p>
            <a:endParaRPr lang="tr-TR" dirty="0"/>
          </a:p>
        </p:txBody>
      </p:sp>
    </p:spTree>
    <p:extLst>
      <p:ext uri="{BB962C8B-B14F-4D97-AF65-F5344CB8AC3E}">
        <p14:creationId xmlns:p14="http://schemas.microsoft.com/office/powerpoint/2010/main" val="13506583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a:solidFill>
                  <a:srgbClr val="FF0000"/>
                </a:solidFill>
              </a:rPr>
              <a:t>Teşekkürler</a:t>
            </a:r>
          </a:p>
        </p:txBody>
      </p:sp>
      <p:sp>
        <p:nvSpPr>
          <p:cNvPr id="3" name="Alt Başlık 2"/>
          <p:cNvSpPr>
            <a:spLocks noGrp="1"/>
          </p:cNvSpPr>
          <p:nvPr>
            <p:ph type="subTitle" idx="1"/>
          </p:nvPr>
        </p:nvSpPr>
        <p:spPr>
          <a:xfrm>
            <a:off x="1371600" y="3645024"/>
            <a:ext cx="6400800" cy="1752600"/>
          </a:xfrm>
        </p:spPr>
        <p:txBody>
          <a:bodyPr/>
          <a:lstStyle/>
          <a:p>
            <a:r>
              <a:rPr lang="tr-TR" sz="2400" dirty="0" smtClean="0">
                <a:solidFill>
                  <a:schemeClr val="tx2"/>
                </a:solidFill>
              </a:rPr>
              <a:t>Ahmet AYPAY; </a:t>
            </a:r>
            <a:r>
              <a:rPr lang="tr-TR" sz="2400" dirty="0" smtClean="0">
                <a:solidFill>
                  <a:schemeClr val="tx2"/>
                </a:solidFill>
                <a:hlinkClick r:id="rId2"/>
              </a:rPr>
              <a:t>aypaya@yahoo.com</a:t>
            </a:r>
            <a:endParaRPr lang="tr-TR" sz="2400" dirty="0" smtClean="0">
              <a:solidFill>
                <a:schemeClr val="tx2"/>
              </a:solidFill>
            </a:endParaRPr>
          </a:p>
          <a:p>
            <a:endParaRPr lang="tr-TR" sz="2400" dirty="0" smtClean="0">
              <a:solidFill>
                <a:schemeClr val="tx2"/>
              </a:solidFill>
            </a:endParaRPr>
          </a:p>
          <a:p>
            <a:endParaRPr lang="tr-TR" sz="2400" dirty="0">
              <a:solidFill>
                <a:schemeClr val="tx2"/>
              </a:solidFill>
            </a:endParaRPr>
          </a:p>
        </p:txBody>
      </p:sp>
    </p:spTree>
    <p:extLst>
      <p:ext uri="{BB962C8B-B14F-4D97-AF65-F5344CB8AC3E}">
        <p14:creationId xmlns:p14="http://schemas.microsoft.com/office/powerpoint/2010/main" val="7788286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Oldukça önemli sorular</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lvl="0"/>
            <a:r>
              <a:rPr lang="tr-TR" dirty="0"/>
              <a:t>Kendinize eğer misyonumuz ve amaç algımız buysa, bu algıyı yeni gelen kişilerin ve kıdemli olanların hatırlamasını sağlayabilecek şekilde çeşitli yollarla sunabiliyor muyuz?</a:t>
            </a:r>
          </a:p>
          <a:p>
            <a:pPr lvl="0"/>
            <a:r>
              <a:rPr lang="tr-TR" dirty="0"/>
              <a:t>Personel, veliler ve öğrenciler misyon cümlesini biliyor mu? Bu misyon tüm üyelerin duyabileceği, bilebileceği veya bağlantı kurabileceği şekilde mi? Kendi dillerine uygun mu?  Onlar da görsel olarak merak uyandırıyor mu? Misyon, üyeler tarafından örneğin cümleler, semboller, hikayeler ve eylemler gibi farklı şekillerde sıklıkla işitiliyor mu? </a:t>
            </a:r>
          </a:p>
          <a:p>
            <a:pPr lvl="0"/>
            <a:r>
              <a:rPr lang="tr-TR" dirty="0"/>
              <a:t>Personel, veliler ve öğrenciler misyon cümlesiyle ilgili heyecanlı görünüyor mu? </a:t>
            </a:r>
            <a:r>
              <a:rPr lang="tr-TR" dirty="0" smtClean="0"/>
              <a:t>Her bir </a:t>
            </a:r>
            <a:r>
              <a:rPr lang="tr-TR" dirty="0"/>
              <a:t>grubun bu konuda ne hissettiğini </a:t>
            </a:r>
            <a:r>
              <a:rPr lang="tr-TR" dirty="0" smtClean="0"/>
              <a:t>açıklayın. </a:t>
            </a:r>
            <a:endParaRPr lang="tr-TR" dirty="0"/>
          </a:p>
          <a:p>
            <a:endParaRPr lang="tr-TR" dirty="0"/>
          </a:p>
        </p:txBody>
      </p:sp>
    </p:spTree>
    <p:extLst>
      <p:ext uri="{BB962C8B-B14F-4D97-AF65-F5344CB8AC3E}">
        <p14:creationId xmlns:p14="http://schemas.microsoft.com/office/powerpoint/2010/main" val="4048606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6292" y="332656"/>
            <a:ext cx="9001000" cy="1143000"/>
          </a:xfrm>
        </p:spPr>
        <p:txBody>
          <a:bodyPr>
            <a:normAutofit fontScale="90000"/>
          </a:bodyPr>
          <a:lstStyle/>
          <a:p>
            <a:pPr lvl="0"/>
            <a:r>
              <a:rPr lang="tr-TR" sz="3600" b="1" dirty="0" smtClean="0">
                <a:solidFill>
                  <a:srgbClr val="FF0000"/>
                </a:solidFill>
              </a:rPr>
              <a:t>PAYDAŞLARIN </a:t>
            </a:r>
            <a:r>
              <a:rPr lang="tr-TR" sz="3600" b="1" dirty="0">
                <a:solidFill>
                  <a:srgbClr val="FF0000"/>
                </a:solidFill>
              </a:rPr>
              <a:t>KÜLTÜRÜ ANLAMALARIYLA İLGİLİ VERİLERİN TOPLANMASI</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pPr lvl="0"/>
            <a:r>
              <a:rPr lang="tr-TR" dirty="0"/>
              <a:t>Okulun misyonunun bilinmesi ve anlaşılmasıyla ilgili </a:t>
            </a:r>
            <a:r>
              <a:rPr lang="tr-TR" dirty="0" smtClean="0"/>
              <a:t>Okul-Aile </a:t>
            </a:r>
            <a:r>
              <a:rPr lang="tr-TR" dirty="0"/>
              <a:t>B</a:t>
            </a:r>
            <a:r>
              <a:rPr lang="tr-TR" dirty="0" smtClean="0"/>
              <a:t>irliği’nin velilere </a:t>
            </a:r>
            <a:r>
              <a:rPr lang="tr-TR" dirty="0"/>
              <a:t>nasıl yardımcı olabileceğini sorun. Hangi medya araçları onlara ulaşmada en iyisidir?</a:t>
            </a:r>
          </a:p>
          <a:p>
            <a:pPr lvl="0"/>
            <a:r>
              <a:rPr lang="tr-TR" dirty="0"/>
              <a:t>Okulun sloganlarını ve bunların anlamını toplayın.  Bu sloganlara ulaşılması hakkında  farklı paydaşların görüşlerini sorun.  Her bir gruptan elde ettiğiniz temel üç amacı listeleyin.</a:t>
            </a:r>
          </a:p>
          <a:p>
            <a:pPr lvl="0"/>
            <a:r>
              <a:rPr lang="tr-TR" dirty="0"/>
              <a:t>İnsanların hoşlandığı, eğlendiği ve sıklıkla önemli gördükleri şeylerle kurduğu bağlantılar nelerdir?  İnsanların hoşlandığı şeyleri araştırın. Farklı paydaşları heyecanlandıran şeyleri  ve hangi başarı hikayelerinin onları heyecanlandırdığını yazın. Bu duygu uyandıran zamanların nasıl misyonun bir parçası olduğunu keşfedin.</a:t>
            </a:r>
          </a:p>
          <a:p>
            <a:endParaRPr lang="tr-TR" dirty="0"/>
          </a:p>
        </p:txBody>
      </p:sp>
    </p:spTree>
    <p:extLst>
      <p:ext uri="{BB962C8B-B14F-4D97-AF65-F5344CB8AC3E}">
        <p14:creationId xmlns:p14="http://schemas.microsoft.com/office/powerpoint/2010/main" val="1331062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solidFill>
                  <a:srgbClr val="FF0000"/>
                </a:solidFill>
              </a:rPr>
              <a:t>ÖDÜLLER VE BİLİNEN OLAYLARI ÖĞRENMEK İÇİN KÜLTÜRÜ TARAMAK</a:t>
            </a:r>
            <a:r>
              <a:rPr lang="tr-TR" dirty="0"/>
              <a:t/>
            </a:r>
            <a:br>
              <a:rPr lang="tr-TR" dirty="0"/>
            </a:br>
            <a:endParaRPr lang="tr-TR" dirty="0"/>
          </a:p>
        </p:txBody>
      </p:sp>
      <p:sp>
        <p:nvSpPr>
          <p:cNvPr id="3" name="İçerik Yer Tutucusu 2"/>
          <p:cNvSpPr>
            <a:spLocks noGrp="1"/>
          </p:cNvSpPr>
          <p:nvPr>
            <p:ph idx="1"/>
          </p:nvPr>
        </p:nvSpPr>
        <p:spPr>
          <a:xfrm>
            <a:off x="179512" y="1600200"/>
            <a:ext cx="8964488" cy="5141168"/>
          </a:xfrm>
        </p:spPr>
        <p:txBody>
          <a:bodyPr>
            <a:normAutofit fontScale="70000" lnSpcReduction="20000"/>
          </a:bodyPr>
          <a:lstStyle/>
          <a:p>
            <a:pPr lvl="0"/>
            <a:r>
              <a:rPr lang="tr-TR" dirty="0"/>
              <a:t>Okulun temsil edilmesini ve tanınması ve ödüle ulaşılmasını sağlayan şeyler hakkında kişilerin görüşleri  nelerdir? Bazı eğitimci, personel, veli ve öğrenciler parasal ödülleri öncelikli olarak ele alırken bazıları İçin ödülün altında yatan önem önemlidir. </a:t>
            </a:r>
            <a:endParaRPr lang="tr-TR" dirty="0" smtClean="0"/>
          </a:p>
          <a:p>
            <a:pPr lvl="0"/>
            <a:r>
              <a:rPr lang="tr-TR" dirty="0" smtClean="0"/>
              <a:t>Okulunuzda</a:t>
            </a:r>
            <a:r>
              <a:rPr lang="tr-TR" dirty="0"/>
              <a:t>, misyon ve amaca ulaşmak için ne gibi ödüller var? Bunları listeleyin.</a:t>
            </a:r>
          </a:p>
          <a:p>
            <a:pPr lvl="0"/>
            <a:r>
              <a:rPr lang="tr-TR" dirty="0"/>
              <a:t>Ödüller içsel (örneğin, diğerlerine destek sağlamanın verdiği kişisel başarı duygusu veya yeni bir başarılı uygulamanın gruba sağladığı başarı duygusu gibi) ve dışsal  (bir konferansa katılım için alınan para, öğretmenin yeni öğretme tekniğini tüm personele anlatma, her ay öğrencinin öğrenmesini sağlayan bir personele değişik bir ödül/kupa/hatıra vereceğini duyurmak, öğrencilere kitap okumaya gönüllü olarak gelen bir veliye not yollamak, deneyimli bir kişiden öğrenmek isteyen bir öğretmen için sınıf sağlamak, yazma dersleri toplantıları yapan bir grup öğretmen hakkında web sitesine yorum eklemek gibi ) olabilir. </a:t>
            </a:r>
            <a:endParaRPr lang="tr-TR" dirty="0" smtClean="0"/>
          </a:p>
          <a:p>
            <a:pPr lvl="0"/>
            <a:r>
              <a:rPr lang="tr-TR" dirty="0" smtClean="0"/>
              <a:t>Bir </a:t>
            </a:r>
            <a:r>
              <a:rPr lang="tr-TR" dirty="0"/>
              <a:t>yıl içinde hangi tarz ödüller hangi başarılar için verilmekte?</a:t>
            </a:r>
          </a:p>
          <a:p>
            <a:endParaRPr lang="tr-TR" dirty="0"/>
          </a:p>
        </p:txBody>
      </p:sp>
    </p:spTree>
    <p:extLst>
      <p:ext uri="{BB962C8B-B14F-4D97-AF65-F5344CB8AC3E}">
        <p14:creationId xmlns:p14="http://schemas.microsoft.com/office/powerpoint/2010/main" val="4236368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sz="3600" b="1" dirty="0">
                <a:solidFill>
                  <a:srgbClr val="FF0000"/>
                </a:solidFill>
              </a:rPr>
              <a:t>OKULUN DEĞERLERİNİ, AMAÇLARINI VE MİSYONUNU </a:t>
            </a:r>
            <a:r>
              <a:rPr lang="tr-TR" sz="3600" b="1" dirty="0" smtClean="0">
                <a:solidFill>
                  <a:srgbClr val="FF0000"/>
                </a:solidFill>
              </a:rPr>
              <a:t>ŞEMA HALİNE </a:t>
            </a:r>
            <a:r>
              <a:rPr lang="tr-TR" sz="3600" b="1" dirty="0">
                <a:solidFill>
                  <a:srgbClr val="FF0000"/>
                </a:solidFill>
              </a:rPr>
              <a:t>GETİRMEK</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dirty="0"/>
              <a:t>Okulunuzda misyonun değeriyle ilgili tutarlı görüşler var mı? Genel farklılıklar nelerdir?  Derin amaçlar (otantik öğrenme gibi) ve sınırlandırılmış amaçlar (edebiyat puanının artırılması gibi) nelerdir?  </a:t>
            </a:r>
            <a:endParaRPr lang="tr-TR" dirty="0" smtClean="0"/>
          </a:p>
          <a:p>
            <a:r>
              <a:rPr lang="tr-TR" dirty="0" smtClean="0"/>
              <a:t>Bu </a:t>
            </a:r>
            <a:r>
              <a:rPr lang="tr-TR" dirty="0"/>
              <a:t>sayfanın sol tarafına okulunuzun temel amaç ve değerleri hakkında beyin fırtınası yapın. </a:t>
            </a:r>
            <a:endParaRPr lang="tr-TR" dirty="0" smtClean="0"/>
          </a:p>
          <a:p>
            <a:r>
              <a:rPr lang="tr-TR" dirty="0" smtClean="0"/>
              <a:t>Sağ </a:t>
            </a:r>
            <a:r>
              <a:rPr lang="tr-TR" dirty="0"/>
              <a:t>tarafına ise bu amaçlara nasıl ulaşacağınızı gösteren eylemler, programlar ve etkinlikleri listeleyin.</a:t>
            </a:r>
          </a:p>
          <a:p>
            <a:pPr marL="0" indent="0">
              <a:buNone/>
            </a:pPr>
            <a:r>
              <a:rPr lang="tr-TR" dirty="0"/>
              <a:t> </a:t>
            </a:r>
          </a:p>
          <a:p>
            <a:r>
              <a:rPr lang="tr-TR" u="sng" dirty="0"/>
              <a:t>Değerler ve amaçlar</a:t>
            </a:r>
            <a:r>
              <a:rPr lang="tr-TR" dirty="0"/>
              <a:t> 			</a:t>
            </a:r>
            <a:r>
              <a:rPr lang="tr-TR" u="sng" dirty="0"/>
              <a:t>Nasıl ulaşılacağı</a:t>
            </a:r>
            <a:endParaRPr lang="tr-TR" dirty="0"/>
          </a:p>
          <a:p>
            <a:pPr marL="0" indent="0">
              <a:buNone/>
            </a:pPr>
            <a:r>
              <a:rPr lang="tr-TR" dirty="0"/>
              <a:t> </a:t>
            </a:r>
          </a:p>
          <a:p>
            <a:r>
              <a:rPr lang="tr-TR" dirty="0"/>
              <a:t>İsterseniz ortaya çıkarttığınız amaçların resmini çizebilirsiniz.</a:t>
            </a:r>
          </a:p>
          <a:p>
            <a:endParaRPr lang="tr-TR" dirty="0"/>
          </a:p>
        </p:txBody>
      </p:sp>
    </p:spTree>
    <p:extLst>
      <p:ext uri="{BB962C8B-B14F-4D97-AF65-F5344CB8AC3E}">
        <p14:creationId xmlns:p14="http://schemas.microsoft.com/office/powerpoint/2010/main" val="3839575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a:r>
              <a:rPr lang="tr-TR" b="1" dirty="0"/>
              <a:t>KORİDORLARDA YÜRÜMEK VE DUVARLARLA KONUŞMAK</a:t>
            </a:r>
            <a:r>
              <a:rPr lang="tr-TR" dirty="0"/>
              <a:t/>
            </a:r>
            <a:br>
              <a:rPr lang="tr-TR" dirty="0"/>
            </a:br>
            <a:endParaRPr lang="tr-TR" dirty="0"/>
          </a:p>
        </p:txBody>
      </p:sp>
      <p:sp>
        <p:nvSpPr>
          <p:cNvPr id="3" name="İçerik Yer Tutucusu 2"/>
          <p:cNvSpPr>
            <a:spLocks noGrp="1"/>
          </p:cNvSpPr>
          <p:nvPr>
            <p:ph idx="1"/>
          </p:nvPr>
        </p:nvSpPr>
        <p:spPr>
          <a:xfrm>
            <a:off x="433276" y="1313384"/>
            <a:ext cx="8686800" cy="5544616"/>
          </a:xfrm>
        </p:spPr>
        <p:txBody>
          <a:bodyPr>
            <a:normAutofit fontScale="70000" lnSpcReduction="20000"/>
          </a:bodyPr>
          <a:lstStyle/>
          <a:p>
            <a:pPr lvl="0"/>
            <a:r>
              <a:rPr lang="tr-TR" dirty="0"/>
              <a:t>Gün içinde bir ara okul binasından çıkın ve yapacaklarınızı bir süreliğine erteleyin.  Tekrar binaya geri dönün. Ancak binanın yeni olduğunu (hiç kullanılmamış) ve daha önce hiç orada bulunmadığınızı hayal edin</a:t>
            </a:r>
            <a:r>
              <a:rPr lang="tr-TR" dirty="0" smtClean="0"/>
              <a:t>.</a:t>
            </a:r>
          </a:p>
          <a:p>
            <a:pPr lvl="0"/>
            <a:endParaRPr lang="tr-TR" dirty="0"/>
          </a:p>
          <a:p>
            <a:r>
              <a:rPr lang="tr-TR" dirty="0"/>
              <a:t>Şimdi okula girin. Duvarlara bakın. Buradaki nesneler size ne anlatıyor?  Sınıfları, spor salonunu, resim odasını geçerken neler görüyorsunuz? Ne duyuyorsunuz?  Kahkaha mı, </a:t>
            </a:r>
            <a:r>
              <a:rPr lang="tr-TR" dirty="0" smtClean="0"/>
              <a:t>sessizlik </a:t>
            </a:r>
            <a:r>
              <a:rPr lang="tr-TR" dirty="0"/>
              <a:t>mi, öğrencilerin bağrışlarını mı? Ne tür bir öğrenme görüyorsun? Binayla ilgili nasıl bir koku alıyor ve ne hissediyorsun?  Duygusal tepkin nedir? </a:t>
            </a:r>
            <a:endParaRPr lang="tr-TR" dirty="0" smtClean="0"/>
          </a:p>
          <a:p>
            <a:endParaRPr lang="tr-TR" dirty="0"/>
          </a:p>
          <a:p>
            <a:r>
              <a:rPr lang="tr-TR" dirty="0"/>
              <a:t>Tüm okulu bu şekilde yürü ve anlık ruh durumunla ilgili notlar al. Masana dön ve gördüğün, hissettiğin ve topladığın şeyleri not et. Bu gözlemlerin gerçek anlamda okulunla ve misyonuyla ilgili sana ne ifade etti</a:t>
            </a:r>
            <a:r>
              <a:rPr lang="tr-TR" dirty="0" smtClean="0"/>
              <a:t>?</a:t>
            </a:r>
          </a:p>
          <a:p>
            <a:endParaRPr lang="tr-TR" dirty="0"/>
          </a:p>
          <a:p>
            <a:pPr lvl="0"/>
            <a:r>
              <a:rPr lang="tr-TR" dirty="0"/>
              <a:t>Gözlemlerin yazılı olan misyon ve diğer şeylerle uyumlu mu? Hangi şeyler güçlendirilmeli ve hangileri değiştirilmeli?</a:t>
            </a:r>
          </a:p>
          <a:p>
            <a:endParaRPr lang="tr-TR" dirty="0"/>
          </a:p>
          <a:p>
            <a:endParaRPr lang="tr-TR" dirty="0"/>
          </a:p>
        </p:txBody>
      </p:sp>
    </p:spTree>
    <p:extLst>
      <p:ext uri="{BB962C8B-B14F-4D97-AF65-F5344CB8AC3E}">
        <p14:creationId xmlns:p14="http://schemas.microsoft.com/office/powerpoint/2010/main" val="1427613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1159</TotalTime>
  <Words>3862</Words>
  <Application>Microsoft Office PowerPoint</Application>
  <PresentationFormat>On-screen Show (4:3)</PresentationFormat>
  <Paragraphs>266</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Ofis Teması</vt:lpstr>
      <vt:lpstr>KÜLTÜREL DEĞERLERİ, İNANÇLARI, NORMLARI VE VARSAYIMLARI ORTAYA ÇIKARAN ETKİNLİKLER  </vt:lpstr>
      <vt:lpstr>OKUL KÜLTÜRÜNÜ TANIMLAYAN SIFATLAR </vt:lpstr>
      <vt:lpstr>MİSYON VE AMACI DEĞERLENDİRMEK: ARKEOLOJİK KAZILAR </vt:lpstr>
      <vt:lpstr>ZAMAN İÇİNDE OKULUN VİZYON VE MİSYONUNDAKİ DEĞİŞİMİ İNCELEMEK </vt:lpstr>
      <vt:lpstr>Oldukça önemli sorular </vt:lpstr>
      <vt:lpstr>PAYDAŞLARIN KÜLTÜRÜ ANLAMALARIYLA İLGİLİ VERİLERİN TOPLANMASI </vt:lpstr>
      <vt:lpstr>ÖDÜLLER VE BİLİNEN OLAYLARI ÖĞRENMEK İÇİN KÜLTÜRÜ TARAMAK </vt:lpstr>
      <vt:lpstr>OKULUN DEĞERLERİNİ, AMAÇLARINI VE MİSYONUNU ŞEMA HALİNE GETİRMEK </vt:lpstr>
      <vt:lpstr>KORİDORLARDA YÜRÜMEK VE DUVARLARLA KONUŞMAK </vt:lpstr>
      <vt:lpstr>OKUL KÜLTÜRÜNÜ ANLATAN BİR MARŞ/ŞARKI YAPMAK </vt:lpstr>
      <vt:lpstr>OKUL KÜLTÜRÜNÜ ANLATAN BİR MARŞ/ŞARKI YAPMAK</vt:lpstr>
      <vt:lpstr>DEĞERLERİN GÜÇLENDİRİLMESİ İÇİN ÖĞRENCİLERLE BİRLİKTE MARŞ/ŞARKILARI KULLANMAK </vt:lpstr>
      <vt:lpstr>OKULUNUZ İÇİN BİR SLOGAN/REKLAM HAZIRLAYIN </vt:lpstr>
      <vt:lpstr>OKULUNUZ İÇİN BİR SLOGAN/REKLAM HAZIRLAYIN</vt:lpstr>
      <vt:lpstr>OKULUN REKLAMININ MEDYADA YER ALMASI </vt:lpstr>
      <vt:lpstr>SEMBOLİK BİR TEMSİL TASARLAMAK- BİR ARMALI KALKAN </vt:lpstr>
      <vt:lpstr>ÖĞRENCİLERİN ARMALI KALKAN YAPMASI </vt:lpstr>
      <vt:lpstr>METAFORLARLA DÜŞÜNMENİN TEŞVİK EDİLMESİ </vt:lpstr>
      <vt:lpstr>METAFORLARLA DÜŞÜNMENİN TEŞVİK EDİLMESİ </vt:lpstr>
      <vt:lpstr>METAFORLARLA DÜŞÜNMENİN TEŞVİK EDİLMESİ</vt:lpstr>
      <vt:lpstr>METAFORLARIN BAŞKA KULLANIMLARI </vt:lpstr>
      <vt:lpstr>OKUL KÜLTÜRÜNÜN RESMİNİ ÇİZMEK </vt:lpstr>
      <vt:lpstr>OKULUN KADIN VE ERKEK KAHRAMANLARINI TANIMLAMAK </vt:lpstr>
      <vt:lpstr>OKULUN KADIN VE ERKEK KAHRAMANLARINI TANIMLAMAK</vt:lpstr>
      <vt:lpstr>RİTÜEL VE SEREMONİ </vt:lpstr>
      <vt:lpstr>RİTÜEL VE SEREMONİ </vt:lpstr>
      <vt:lpstr>RİTÜEL VE SEREMONİ </vt:lpstr>
      <vt:lpstr>RİTÜEL VE SEREMONİ</vt:lpstr>
      <vt:lpstr>RİTÜELLER, GELENEKLER VE SEREMONİLERİ DEĞERLENDİRME VE GELİŞTİRME ETKİNLİKLERİ: OKUL RİTÜELLERİNİ DEĞERLENDİRME </vt:lpstr>
      <vt:lpstr>KARŞILAMA RİTÜELLERİ </vt:lpstr>
      <vt:lpstr>GEÇİŞ RİTÜELLERİ </vt:lpstr>
      <vt:lpstr>GEÇİŞ RİTÜELLERİ</vt:lpstr>
      <vt:lpstr>SINAVA HAZIRLIK RİTÜELLERİ </vt:lpstr>
      <vt:lpstr>KABUL TÖRENİ RİTÜELLERİ </vt:lpstr>
      <vt:lpstr>KAPANIŞ VE SONLANDIRMA RİTÜELLERİ </vt:lpstr>
      <vt:lpstr>KAPANIŞ VE SONLANDIRMA RİTÜELLERİ (Örnek)</vt:lpstr>
      <vt:lpstr>GELENEKLERİNİZİN TANIMLANMASI VE YORUMLANMASI </vt:lpstr>
      <vt:lpstr>BAŞLICA GELENEK VE SEREMONİLERİN TANIMLANMASI</vt:lpstr>
      <vt:lpstr>BAŞLICA GELENEK VE SEREMONİLERİN TANIMLANMASI</vt:lpstr>
      <vt:lpstr>BAŞLICA GELENEK VE SEREMONİLERİN TANIMLANMASI</vt:lpstr>
      <vt:lpstr>BAŞLICA GELENEK VE SEREMONİLERİN TANIMLANMASI</vt:lpstr>
      <vt:lpstr>Teşekkürler</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TUNER-DEDEOGLU Arzu-Burcu</cp:lastModifiedBy>
  <cp:revision>66</cp:revision>
  <dcterms:created xsi:type="dcterms:W3CDTF">2012-08-24T19:02:15Z</dcterms:created>
  <dcterms:modified xsi:type="dcterms:W3CDTF">2014-12-23T09:52:58Z</dcterms:modified>
</cp:coreProperties>
</file>